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0.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sldIdLst>
    <p:sldId id="256" r:id="rId2"/>
    <p:sldId id="257" r:id="rId3"/>
    <p:sldId id="259" r:id="rId4"/>
    <p:sldId id="260" r:id="rId5"/>
    <p:sldId id="1553"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1555" r:id="rId75"/>
    <p:sldId id="1554" r:id="rId76"/>
    <p:sldId id="1556"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Lst>
  <p:sldSz cx="12433300" cy="6997700"/>
  <p:notesSz cx="12433300" cy="69977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443E566-0D49-4AB3-A463-23C52E308F8E}">
          <p14:sldIdLst>
            <p14:sldId id="256"/>
            <p14:sldId id="257"/>
            <p14:sldId id="259"/>
            <p14:sldId id="260"/>
            <p14:sldId id="1553"/>
            <p14:sldId id="263"/>
            <p14:sldId id="264"/>
          </p14:sldIdLst>
        </p14:section>
        <p14:section name="Module 1 Migrate servers to Azure" id="{AFC191FA-1BF2-4E71-B13C-C7A1D54FBFE8}">
          <p14:sldIdLst>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Lst>
        </p14:section>
        <p14:section name="Module 2 - Implementing and Managing Application Services  Deploying Web Apps  Web Apps Features" id="{38CB9904-C428-43E5-8F23-5A26A0254950}">
          <p14:sldIdLst>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1555"/>
            <p14:sldId id="1554"/>
            <p14:sldId id="1556"/>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Lst>
        </p14:section>
        <p14:section name="Module 3 - Implementing advanced Virtual networking" id="{9241EB48-D3F4-4908-9CEB-4DB9F94ECCF0}">
          <p14:sldIdLst>
            <p14:sldId id="352"/>
            <p14:sldId id="353"/>
            <p14:sldId id="354"/>
            <p14:sldId id="355"/>
            <p14:sldId id="356"/>
            <p14:sldId id="357"/>
            <p14:sldId id="358"/>
            <p14:sldId id="359"/>
            <p14:sldId id="360"/>
            <p14:sldId id="361"/>
            <p14:sldId id="362"/>
            <p14:sldId id="363"/>
            <p14:sldId id="364"/>
            <p14:sldId id="365"/>
            <p14:sldId id="366"/>
          </p14:sldIdLst>
        </p14:section>
        <p14:section name="Module 4 - RBAC and MFA" id="{19C865A9-93A5-450F-BB5A-F70DC4BCFEC1}">
          <p14:sldIdLst>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0" autoAdjust="0"/>
    <p:restoredTop sz="82278" autoAdjust="0"/>
  </p:normalViewPr>
  <p:slideViewPr>
    <p:cSldViewPr>
      <p:cViewPr varScale="1">
        <p:scale>
          <a:sx n="78" d="100"/>
          <a:sy n="78" d="100"/>
        </p:scale>
        <p:origin x="456" y="9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87975" cy="35083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7042150" y="0"/>
            <a:ext cx="5387975" cy="350838"/>
          </a:xfrm>
          <a:prstGeom prst="rect">
            <a:avLst/>
          </a:prstGeom>
        </p:spPr>
        <p:txBody>
          <a:bodyPr vert="horz" lIns="91440" tIns="45720" rIns="91440" bIns="45720" rtlCol="0"/>
          <a:lstStyle>
            <a:lvl1pPr algn="r">
              <a:defRPr sz="1200"/>
            </a:lvl1pPr>
          </a:lstStyle>
          <a:p>
            <a:fld id="{EE8F18DD-082C-4E3A-B242-BED5CBDD1DB5}" type="datetimeFigureOut">
              <a:rPr lang="de-DE" smtClean="0"/>
              <a:t>16.04.2019</a:t>
            </a:fld>
            <a:endParaRPr lang="de-DE"/>
          </a:p>
        </p:txBody>
      </p:sp>
      <p:sp>
        <p:nvSpPr>
          <p:cNvPr id="4" name="Slide Image Placeholder 3"/>
          <p:cNvSpPr>
            <a:spLocks noGrp="1" noRot="1" noChangeAspect="1"/>
          </p:cNvSpPr>
          <p:nvPr>
            <p:ph type="sldImg" idx="2"/>
          </p:nvPr>
        </p:nvSpPr>
        <p:spPr>
          <a:xfrm>
            <a:off x="4117975" y="874713"/>
            <a:ext cx="4197350" cy="23622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1243013" y="3367088"/>
            <a:ext cx="9947275" cy="27559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6646863"/>
            <a:ext cx="5387975" cy="35083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7042150" y="6646863"/>
            <a:ext cx="5387975" cy="350837"/>
          </a:xfrm>
          <a:prstGeom prst="rect">
            <a:avLst/>
          </a:prstGeom>
        </p:spPr>
        <p:txBody>
          <a:bodyPr vert="horz" lIns="91440" tIns="45720" rIns="91440" bIns="45720" rtlCol="0" anchor="b"/>
          <a:lstStyle>
            <a:lvl1pPr algn="r">
              <a:defRPr sz="1200"/>
            </a:lvl1pPr>
          </a:lstStyle>
          <a:p>
            <a:fld id="{E5CA06BB-42F3-4F63-B826-81660F2A5DF7}" type="slidenum">
              <a:rPr lang="de-DE" smtClean="0"/>
              <a:t>‹#›</a:t>
            </a:fld>
            <a:endParaRPr lang="de-DE"/>
          </a:p>
        </p:txBody>
      </p:sp>
    </p:spTree>
    <p:extLst>
      <p:ext uri="{BB962C8B-B14F-4D97-AF65-F5344CB8AC3E}">
        <p14:creationId xmlns:p14="http://schemas.microsoft.com/office/powerpoint/2010/main" val="1004514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dirty="0"/>
          </a:p>
        </p:txBody>
      </p:sp>
    </p:spTree>
    <p:extLst>
      <p:ext uri="{BB962C8B-B14F-4D97-AF65-F5344CB8AC3E}">
        <p14:creationId xmlns:p14="http://schemas.microsoft.com/office/powerpoint/2010/main" val="357079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2 - Implementing and Managing Application Services  Deploying Web Apps </a:t>
            </a:r>
          </a:p>
          <a:p>
            <a:r>
              <a:rPr lang="en-US" dirty="0"/>
              <a:t>Web Apps Features</a:t>
            </a:r>
            <a:endParaRPr lang="de-DE" dirty="0"/>
          </a:p>
        </p:txBody>
      </p:sp>
      <p:sp>
        <p:nvSpPr>
          <p:cNvPr id="4" name="Slide Number Placeholder 3"/>
          <p:cNvSpPr>
            <a:spLocks noGrp="1"/>
          </p:cNvSpPr>
          <p:nvPr>
            <p:ph type="sldNum" sz="quarter" idx="5"/>
          </p:nvPr>
        </p:nvSpPr>
        <p:spPr/>
        <p:txBody>
          <a:bodyPr/>
          <a:lstStyle/>
          <a:p>
            <a:fld id="{E5CA06BB-42F3-4F63-B826-81660F2A5DF7}" type="slidenum">
              <a:rPr lang="de-DE" smtClean="0"/>
              <a:t>39</a:t>
            </a:fld>
            <a:endParaRPr lang="de-DE"/>
          </a:p>
        </p:txBody>
      </p:sp>
    </p:spTree>
    <p:extLst>
      <p:ext uri="{BB962C8B-B14F-4D97-AF65-F5344CB8AC3E}">
        <p14:creationId xmlns:p14="http://schemas.microsoft.com/office/powerpoint/2010/main" val="2593005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you deploy your Web App to App Service, you can deploy to a separate deployment slot instead of the default production slot. </a:t>
            </a:r>
          </a:p>
          <a:p>
            <a:r>
              <a:rPr lang="en-US" sz="1200" b="0" i="0" kern="1200" dirty="0">
                <a:solidFill>
                  <a:schemeClr val="tx1"/>
                </a:solidFill>
                <a:effectLst/>
                <a:latin typeface="+mn-lt"/>
                <a:ea typeface="+mn-ea"/>
                <a:cs typeface="+mn-cs"/>
              </a:rPr>
              <a:t>This can decrease downtime for high traffic Web App since the instances for the slot will already be warmed up.</a:t>
            </a:r>
          </a:p>
          <a:p>
            <a:endParaRPr lang="de-DE" dirty="0"/>
          </a:p>
          <a:p>
            <a:r>
              <a:rPr lang="de-DE" dirty="0"/>
              <a:t>Hence the correct answer is B)</a:t>
            </a:r>
          </a:p>
        </p:txBody>
      </p:sp>
      <p:sp>
        <p:nvSpPr>
          <p:cNvPr id="4" name="Slide Number Placeholder 3"/>
          <p:cNvSpPr>
            <a:spLocks noGrp="1"/>
          </p:cNvSpPr>
          <p:nvPr>
            <p:ph type="sldNum" sz="quarter" idx="5"/>
          </p:nvPr>
        </p:nvSpPr>
        <p:spPr/>
        <p:txBody>
          <a:bodyPr/>
          <a:lstStyle/>
          <a:p>
            <a:fld id="{E5CA06BB-42F3-4F63-B826-81660F2A5DF7}" type="slidenum">
              <a:rPr lang="de-DE" smtClean="0"/>
              <a:t>75</a:t>
            </a:fld>
            <a:endParaRPr lang="de-DE"/>
          </a:p>
        </p:txBody>
      </p:sp>
    </p:spTree>
    <p:extLst>
      <p:ext uri="{BB962C8B-B14F-4D97-AF65-F5344CB8AC3E}">
        <p14:creationId xmlns:p14="http://schemas.microsoft.com/office/powerpoint/2010/main" val="3850745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easily implement user authentication for a Web App by enabling App Service Authentication and configuring an Authentication Provider such as Azure AD.</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Correct answer is A) and D) </a:t>
            </a:r>
            <a:endParaRPr lang="de-DE" dirty="0"/>
          </a:p>
        </p:txBody>
      </p:sp>
      <p:sp>
        <p:nvSpPr>
          <p:cNvPr id="4" name="Slide Number Placeholder 3"/>
          <p:cNvSpPr>
            <a:spLocks noGrp="1"/>
          </p:cNvSpPr>
          <p:nvPr>
            <p:ph type="sldNum" sz="quarter" idx="5"/>
          </p:nvPr>
        </p:nvSpPr>
        <p:spPr/>
        <p:txBody>
          <a:bodyPr/>
          <a:lstStyle/>
          <a:p>
            <a:fld id="{E5CA06BB-42F3-4F63-B826-81660F2A5DF7}" type="slidenum">
              <a:rPr lang="de-DE" smtClean="0"/>
              <a:t>76</a:t>
            </a:fld>
            <a:endParaRPr lang="de-DE"/>
          </a:p>
        </p:txBody>
      </p:sp>
    </p:spTree>
    <p:extLst>
      <p:ext uri="{BB962C8B-B14F-4D97-AF65-F5344CB8AC3E}">
        <p14:creationId xmlns:p14="http://schemas.microsoft.com/office/powerpoint/2010/main" val="2479216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7042" y="259791"/>
            <a:ext cx="11405565" cy="45212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65947" y="3918712"/>
            <a:ext cx="8707755" cy="17494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78D3"/>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26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78D3"/>
                </a:solidFill>
                <a:latin typeface="Calibri Light"/>
                <a:cs typeface="Calibri Light"/>
              </a:defRPr>
            </a:lvl1pPr>
          </a:lstStyle>
          <a:p>
            <a:endParaRPr/>
          </a:p>
        </p:txBody>
      </p:sp>
      <p:sp>
        <p:nvSpPr>
          <p:cNvPr id="3" name="Holder 3"/>
          <p:cNvSpPr>
            <a:spLocks noGrp="1"/>
          </p:cNvSpPr>
          <p:nvPr>
            <p:ph sz="half" idx="2"/>
          </p:nvPr>
        </p:nvSpPr>
        <p:spPr>
          <a:xfrm>
            <a:off x="621982" y="1609471"/>
            <a:ext cx="5411248" cy="461848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406419" y="1609471"/>
            <a:ext cx="5411248" cy="461848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0078D3"/>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527" y="233258"/>
            <a:ext cx="11372632" cy="553998"/>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29527" y="1477292"/>
            <a:ext cx="11372632" cy="15081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54179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09345" y="2799714"/>
            <a:ext cx="3364229" cy="574039"/>
          </a:xfrm>
          <a:prstGeom prst="rect">
            <a:avLst/>
          </a:prstGeom>
        </p:spPr>
        <p:txBody>
          <a:bodyPr wrap="square" lIns="0" tIns="0" rIns="0" bIns="0">
            <a:spAutoFit/>
          </a:bodyPr>
          <a:lstStyle>
            <a:lvl1pPr>
              <a:defRPr sz="3600" b="0" i="0">
                <a:solidFill>
                  <a:srgbClr val="0078D3"/>
                </a:solidFill>
                <a:latin typeface="Calibri Light"/>
                <a:cs typeface="Calibri Light"/>
              </a:defRPr>
            </a:lvl1pPr>
          </a:lstStyle>
          <a:p>
            <a:endParaRPr/>
          </a:p>
        </p:txBody>
      </p:sp>
      <p:sp>
        <p:nvSpPr>
          <p:cNvPr id="3" name="Holder 3"/>
          <p:cNvSpPr>
            <a:spLocks noGrp="1"/>
          </p:cNvSpPr>
          <p:nvPr>
            <p:ph type="body" idx="1"/>
          </p:nvPr>
        </p:nvSpPr>
        <p:spPr>
          <a:xfrm>
            <a:off x="1219968" y="1483486"/>
            <a:ext cx="8724900" cy="2099310"/>
          </a:xfrm>
          <a:prstGeom prst="rect">
            <a:avLst/>
          </a:prstGeom>
        </p:spPr>
        <p:txBody>
          <a:bodyPr wrap="square" lIns="0" tIns="0" rIns="0" bIns="0">
            <a:spAutoFit/>
          </a:bodyPr>
          <a:lstStyle>
            <a:lvl1pPr>
              <a:defRPr sz="26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229481" y="6507861"/>
            <a:ext cx="3980688" cy="3498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21982" y="6507861"/>
            <a:ext cx="2861119" cy="3498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4/16/2019</a:t>
            </a:fld>
            <a:endParaRPr lang="en-US"/>
          </a:p>
        </p:txBody>
      </p:sp>
      <p:sp>
        <p:nvSpPr>
          <p:cNvPr id="6" name="Holder 6"/>
          <p:cNvSpPr>
            <a:spLocks noGrp="1"/>
          </p:cNvSpPr>
          <p:nvPr>
            <p:ph type="sldNum" sz="quarter" idx="7"/>
          </p:nvPr>
        </p:nvSpPr>
        <p:spPr>
          <a:xfrm>
            <a:off x="8956548" y="6507861"/>
            <a:ext cx="2861119" cy="3498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80.jpg"/></Relationships>
</file>

<file path=ppt/slides/_rels/slide10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184.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85.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89.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90.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image" Target="../media/image191.png"/><Relationship Id="rId1" Type="http://schemas.openxmlformats.org/officeDocument/2006/relationships/slideLayout" Target="../slideLayouts/slideLayout5.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 Id="rId9" Type="http://schemas.openxmlformats.org/officeDocument/2006/relationships/image" Target="../media/image198.png"/></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hyperlink" Target="https://docs.microsoft.com/en-us/azure/active-directory/role-based-access-built-in-roles#roles-in-azure"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hyperlink" Target="mailto:josh@microsoft.com"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01.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5.xml"/><Relationship Id="rId4" Type="http://schemas.openxmlformats.org/officeDocument/2006/relationships/image" Target="../media/image204.png"/></Relationships>
</file>

<file path=ppt/slides/_rels/slide13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hyperlink" Target="https://www.youtube.com/watch?v=gkj7Wf7DbMI" TargetMode="External"/><Relationship Id="rId1" Type="http://schemas.openxmlformats.org/officeDocument/2006/relationships/slideLayout" Target="../slideLayouts/slideLayout4.xml"/><Relationship Id="rId4" Type="http://schemas.openxmlformats.org/officeDocument/2006/relationships/image" Target="../media/image206.jpg"/></Relationships>
</file>

<file path=ppt/slides/_rels/slide134.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png"/><Relationship Id="rId18" Type="http://schemas.openxmlformats.org/officeDocument/2006/relationships/image" Target="../media/image223.png"/><Relationship Id="rId3" Type="http://schemas.openxmlformats.org/officeDocument/2006/relationships/image" Target="../media/image208.png"/><Relationship Id="rId7" Type="http://schemas.openxmlformats.org/officeDocument/2006/relationships/image" Target="../media/image212.png"/><Relationship Id="rId12" Type="http://schemas.openxmlformats.org/officeDocument/2006/relationships/image" Target="../media/image217.png"/><Relationship Id="rId17" Type="http://schemas.openxmlformats.org/officeDocument/2006/relationships/image" Target="../media/image222.png"/><Relationship Id="rId2" Type="http://schemas.openxmlformats.org/officeDocument/2006/relationships/image" Target="../media/image207.png"/><Relationship Id="rId16" Type="http://schemas.openxmlformats.org/officeDocument/2006/relationships/image" Target="../media/image221.png"/><Relationship Id="rId1" Type="http://schemas.openxmlformats.org/officeDocument/2006/relationships/slideLayout" Target="../slideLayouts/slideLayout5.xml"/><Relationship Id="rId6" Type="http://schemas.openxmlformats.org/officeDocument/2006/relationships/image" Target="../media/image211.png"/><Relationship Id="rId11" Type="http://schemas.openxmlformats.org/officeDocument/2006/relationships/image" Target="../media/image216.png"/><Relationship Id="rId5" Type="http://schemas.openxmlformats.org/officeDocument/2006/relationships/image" Target="../media/image210.png"/><Relationship Id="rId15" Type="http://schemas.openxmlformats.org/officeDocument/2006/relationships/image" Target="../media/image22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 Id="rId14" Type="http://schemas.openxmlformats.org/officeDocument/2006/relationships/image" Target="../media/image219.png"/></Relationships>
</file>

<file path=ppt/slides/_rels/slide135.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235.png"/><Relationship Id="rId3" Type="http://schemas.openxmlformats.org/officeDocument/2006/relationships/image" Target="../media/image226.png"/><Relationship Id="rId7" Type="http://schemas.openxmlformats.org/officeDocument/2006/relationships/image" Target="../media/image230.png"/><Relationship Id="rId12" Type="http://schemas.openxmlformats.org/officeDocument/2006/relationships/image" Target="../media/image234.png"/><Relationship Id="rId2" Type="http://schemas.openxmlformats.org/officeDocument/2006/relationships/image" Target="../media/image225.png"/><Relationship Id="rId16" Type="http://schemas.openxmlformats.org/officeDocument/2006/relationships/image" Target="../media/image238.png"/><Relationship Id="rId1" Type="http://schemas.openxmlformats.org/officeDocument/2006/relationships/slideLayout" Target="../slideLayouts/slideLayout5.xml"/><Relationship Id="rId6" Type="http://schemas.openxmlformats.org/officeDocument/2006/relationships/image" Target="../media/image229.png"/><Relationship Id="rId11" Type="http://schemas.openxmlformats.org/officeDocument/2006/relationships/image" Target="../media/image233.png"/><Relationship Id="rId5" Type="http://schemas.openxmlformats.org/officeDocument/2006/relationships/image" Target="../media/image228.png"/><Relationship Id="rId15" Type="http://schemas.openxmlformats.org/officeDocument/2006/relationships/image" Target="../media/image237.png"/><Relationship Id="rId10" Type="http://schemas.openxmlformats.org/officeDocument/2006/relationships/image" Target="../media/image219.png"/><Relationship Id="rId4" Type="http://schemas.openxmlformats.org/officeDocument/2006/relationships/image" Target="../media/image227.png"/><Relationship Id="rId9" Type="http://schemas.openxmlformats.org/officeDocument/2006/relationships/image" Target="../media/image232.png"/><Relationship Id="rId14" Type="http://schemas.openxmlformats.org/officeDocument/2006/relationships/image" Target="../media/image236.png"/></Relationships>
</file>

<file path=ppt/slides/_rels/slide137.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png"/><Relationship Id="rId3" Type="http://schemas.openxmlformats.org/officeDocument/2006/relationships/image" Target="../media/image240.png"/><Relationship Id="rId7" Type="http://schemas.openxmlformats.org/officeDocument/2006/relationships/image" Target="../media/image244.png"/><Relationship Id="rId12" Type="http://schemas.openxmlformats.org/officeDocument/2006/relationships/image" Target="../media/image249.png"/><Relationship Id="rId2" Type="http://schemas.openxmlformats.org/officeDocument/2006/relationships/image" Target="../media/image239.png"/><Relationship Id="rId16" Type="http://schemas.openxmlformats.org/officeDocument/2006/relationships/image" Target="../media/image253.png"/><Relationship Id="rId1" Type="http://schemas.openxmlformats.org/officeDocument/2006/relationships/slideLayout" Target="../slideLayouts/slideLayout5.xml"/><Relationship Id="rId6" Type="http://schemas.openxmlformats.org/officeDocument/2006/relationships/image" Target="../media/image243.png"/><Relationship Id="rId11" Type="http://schemas.openxmlformats.org/officeDocument/2006/relationships/image" Target="../media/image248.png"/><Relationship Id="rId5" Type="http://schemas.openxmlformats.org/officeDocument/2006/relationships/image" Target="../media/image242.png"/><Relationship Id="rId15" Type="http://schemas.openxmlformats.org/officeDocument/2006/relationships/image" Target="../media/image252.png"/><Relationship Id="rId10" Type="http://schemas.openxmlformats.org/officeDocument/2006/relationships/image" Target="../media/image247.png"/><Relationship Id="rId4" Type="http://schemas.openxmlformats.org/officeDocument/2006/relationships/image" Target="../media/image241.png"/><Relationship Id="rId9" Type="http://schemas.openxmlformats.org/officeDocument/2006/relationships/image" Target="../media/image246.png"/><Relationship Id="rId14" Type="http://schemas.openxmlformats.org/officeDocument/2006/relationships/image" Target="../media/image251.png"/></Relationships>
</file>

<file path=ppt/slides/_rels/slide138.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image" Target="../media/image255.png"/><Relationship Id="rId7" Type="http://schemas.openxmlformats.org/officeDocument/2006/relationships/image" Target="../media/image219.png"/><Relationship Id="rId2" Type="http://schemas.openxmlformats.org/officeDocument/2006/relationships/image" Target="../media/image254.png"/><Relationship Id="rId1" Type="http://schemas.openxmlformats.org/officeDocument/2006/relationships/slideLayout" Target="../slideLayouts/slideLayout5.xml"/><Relationship Id="rId6" Type="http://schemas.openxmlformats.org/officeDocument/2006/relationships/image" Target="../media/image258.png"/><Relationship Id="rId11" Type="http://schemas.openxmlformats.org/officeDocument/2006/relationships/image" Target="../media/image262.png"/><Relationship Id="rId5" Type="http://schemas.openxmlformats.org/officeDocument/2006/relationships/image" Target="../media/image257.png"/><Relationship Id="rId10" Type="http://schemas.openxmlformats.org/officeDocument/2006/relationships/image" Target="../media/image261.png"/><Relationship Id="rId4" Type="http://schemas.openxmlformats.org/officeDocument/2006/relationships/image" Target="../media/image256.png"/><Relationship Id="rId9" Type="http://schemas.openxmlformats.org/officeDocument/2006/relationships/image" Target="../media/image260.png"/></Relationships>
</file>

<file path=ppt/slides/_rels/slide139.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image" Target="../media/image264.png"/><Relationship Id="rId7" Type="http://schemas.openxmlformats.org/officeDocument/2006/relationships/image" Target="../media/image268.png"/><Relationship Id="rId2" Type="http://schemas.openxmlformats.org/officeDocument/2006/relationships/image" Target="../media/image263.png"/><Relationship Id="rId1" Type="http://schemas.openxmlformats.org/officeDocument/2006/relationships/slideLayout" Target="../slideLayouts/slideLayout5.xml"/><Relationship Id="rId6" Type="http://schemas.openxmlformats.org/officeDocument/2006/relationships/image" Target="../media/image267.png"/><Relationship Id="rId11" Type="http://schemas.openxmlformats.org/officeDocument/2006/relationships/image" Target="../media/image272.png"/><Relationship Id="rId5" Type="http://schemas.openxmlformats.org/officeDocument/2006/relationships/image" Target="../media/image266.png"/><Relationship Id="rId10" Type="http://schemas.openxmlformats.org/officeDocument/2006/relationships/image" Target="../media/image271.png"/><Relationship Id="rId4" Type="http://schemas.openxmlformats.org/officeDocument/2006/relationships/image" Target="../media/image265.png"/><Relationship Id="rId9" Type="http://schemas.openxmlformats.org/officeDocument/2006/relationships/image" Target="../media/image27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284.png"/><Relationship Id="rId3" Type="http://schemas.openxmlformats.org/officeDocument/2006/relationships/image" Target="../media/image274.png"/><Relationship Id="rId7" Type="http://schemas.openxmlformats.org/officeDocument/2006/relationships/image" Target="../media/image278.png"/><Relationship Id="rId12" Type="http://schemas.openxmlformats.org/officeDocument/2006/relationships/image" Target="../media/image283.png"/><Relationship Id="rId2" Type="http://schemas.openxmlformats.org/officeDocument/2006/relationships/image" Target="../media/image273.png"/><Relationship Id="rId1" Type="http://schemas.openxmlformats.org/officeDocument/2006/relationships/slideLayout" Target="../slideLayouts/slideLayout5.xml"/><Relationship Id="rId6" Type="http://schemas.openxmlformats.org/officeDocument/2006/relationships/image" Target="../media/image277.png"/><Relationship Id="rId11" Type="http://schemas.openxmlformats.org/officeDocument/2006/relationships/image" Target="../media/image282.png"/><Relationship Id="rId5" Type="http://schemas.openxmlformats.org/officeDocument/2006/relationships/image" Target="../media/image276.png"/><Relationship Id="rId10" Type="http://schemas.openxmlformats.org/officeDocument/2006/relationships/image" Target="../media/image281.png"/><Relationship Id="rId4" Type="http://schemas.openxmlformats.org/officeDocument/2006/relationships/image" Target="../media/image275.png"/><Relationship Id="rId9" Type="http://schemas.openxmlformats.org/officeDocument/2006/relationships/image" Target="../media/image280.png"/></Relationships>
</file>

<file path=ppt/slides/_rels/slide141.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295.png"/><Relationship Id="rId3" Type="http://schemas.openxmlformats.org/officeDocument/2006/relationships/image" Target="../media/image286.png"/><Relationship Id="rId7" Type="http://schemas.openxmlformats.org/officeDocument/2006/relationships/image" Target="../media/image216.png"/><Relationship Id="rId12" Type="http://schemas.openxmlformats.org/officeDocument/2006/relationships/image" Target="../media/image294.png"/><Relationship Id="rId2" Type="http://schemas.openxmlformats.org/officeDocument/2006/relationships/image" Target="../media/image285.png"/><Relationship Id="rId1" Type="http://schemas.openxmlformats.org/officeDocument/2006/relationships/slideLayout" Target="../slideLayouts/slideLayout4.xml"/><Relationship Id="rId6" Type="http://schemas.openxmlformats.org/officeDocument/2006/relationships/image" Target="../media/image289.png"/><Relationship Id="rId11" Type="http://schemas.openxmlformats.org/officeDocument/2006/relationships/image" Target="../media/image293.png"/><Relationship Id="rId5" Type="http://schemas.openxmlformats.org/officeDocument/2006/relationships/image" Target="../media/image288.png"/><Relationship Id="rId10" Type="http://schemas.openxmlformats.org/officeDocument/2006/relationships/image" Target="../media/image292.png"/><Relationship Id="rId4" Type="http://schemas.openxmlformats.org/officeDocument/2006/relationships/image" Target="../media/image287.png"/><Relationship Id="rId9" Type="http://schemas.openxmlformats.org/officeDocument/2006/relationships/image" Target="../media/image291.png"/></Relationships>
</file>

<file path=ppt/slides/_rels/slide142.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297.png"/><Relationship Id="rId7" Type="http://schemas.openxmlformats.org/officeDocument/2006/relationships/image" Target="../media/image300.png"/><Relationship Id="rId2" Type="http://schemas.openxmlformats.org/officeDocument/2006/relationships/image" Target="../media/image296.png"/><Relationship Id="rId1" Type="http://schemas.openxmlformats.org/officeDocument/2006/relationships/slideLayout" Target="../slideLayouts/slideLayout4.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19.png"/><Relationship Id="rId9" Type="http://schemas.openxmlformats.org/officeDocument/2006/relationships/image" Target="../media/image302.png"/></Relationships>
</file>

<file path=ppt/slides/_rels/slide143.xml.rels><?xml version="1.0" encoding="UTF-8" standalone="yes"?>
<Relationships xmlns="http://schemas.openxmlformats.org/package/2006/relationships"><Relationship Id="rId8" Type="http://schemas.openxmlformats.org/officeDocument/2006/relationships/image" Target="../media/image308.png"/><Relationship Id="rId3" Type="http://schemas.openxmlformats.org/officeDocument/2006/relationships/image" Target="../media/image304.png"/><Relationship Id="rId7" Type="http://schemas.openxmlformats.org/officeDocument/2006/relationships/image" Target="../media/image307.png"/><Relationship Id="rId2" Type="http://schemas.openxmlformats.org/officeDocument/2006/relationships/image" Target="../media/image303.png"/><Relationship Id="rId1" Type="http://schemas.openxmlformats.org/officeDocument/2006/relationships/slideLayout" Target="../slideLayouts/slideLayout5.xml"/><Relationship Id="rId6" Type="http://schemas.openxmlformats.org/officeDocument/2006/relationships/image" Target="../media/image306.png"/><Relationship Id="rId5" Type="http://schemas.openxmlformats.org/officeDocument/2006/relationships/image" Target="../media/image305.png"/><Relationship Id="rId4" Type="http://schemas.openxmlformats.org/officeDocument/2006/relationships/image" Target="../media/image243.png"/></Relationships>
</file>

<file path=ppt/slides/_rels/slide14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5.xml"/><Relationship Id="rId4" Type="http://schemas.openxmlformats.org/officeDocument/2006/relationships/image" Target="../media/image311.png"/></Relationships>
</file>

<file path=ppt/slides/_rels/slide145.xml.rels><?xml version="1.0" encoding="UTF-8" standalone="yes"?>
<Relationships xmlns="http://schemas.openxmlformats.org/package/2006/relationships"><Relationship Id="rId3" Type="http://schemas.openxmlformats.org/officeDocument/2006/relationships/image" Target="../media/image313.png"/><Relationship Id="rId7" Type="http://schemas.openxmlformats.org/officeDocument/2006/relationships/image" Target="../media/image316.png"/><Relationship Id="rId2" Type="http://schemas.openxmlformats.org/officeDocument/2006/relationships/image" Target="../media/image312.png"/><Relationship Id="rId1" Type="http://schemas.openxmlformats.org/officeDocument/2006/relationships/slideLayout" Target="../slideLayouts/slideLayout5.xml"/><Relationship Id="rId6" Type="http://schemas.openxmlformats.org/officeDocument/2006/relationships/image" Target="../media/image315.png"/><Relationship Id="rId5" Type="http://schemas.openxmlformats.org/officeDocument/2006/relationships/image" Target="../media/image219.png"/><Relationship Id="rId4" Type="http://schemas.openxmlformats.org/officeDocument/2006/relationships/image" Target="../media/image314.png"/></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28.png"/><Relationship Id="rId16"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56.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image" Target="../media/image71.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5.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png"/><Relationship Id="rId19" Type="http://schemas.openxmlformats.org/officeDocument/2006/relationships/image" Target="../media/image87.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jp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 Id="rId9" Type="http://schemas.openxmlformats.org/officeDocument/2006/relationships/image" Target="../media/image14.jpg"/></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49423" y="0"/>
            <a:ext cx="10186415" cy="699515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2407920" cy="6995159"/>
          </a:xfrm>
          <a:custGeom>
            <a:avLst/>
            <a:gdLst/>
            <a:ahLst/>
            <a:cxnLst/>
            <a:rect l="l" t="t" r="r" b="b"/>
            <a:pathLst>
              <a:path w="2407920" h="6995159">
                <a:moveTo>
                  <a:pt x="0" y="6995159"/>
                </a:moveTo>
                <a:lnTo>
                  <a:pt x="2407920" y="6995159"/>
                </a:lnTo>
                <a:lnTo>
                  <a:pt x="2407920" y="0"/>
                </a:lnTo>
                <a:lnTo>
                  <a:pt x="0" y="0"/>
                </a:lnTo>
                <a:lnTo>
                  <a:pt x="0" y="6995159"/>
                </a:lnTo>
                <a:close/>
              </a:path>
            </a:pathLst>
          </a:custGeom>
          <a:solidFill>
            <a:srgbClr val="E1E2E1"/>
          </a:solidFill>
        </p:spPr>
        <p:txBody>
          <a:bodyPr wrap="square" lIns="0" tIns="0" rIns="0" bIns="0" rtlCol="0"/>
          <a:lstStyle/>
          <a:p>
            <a:endParaRPr/>
          </a:p>
        </p:txBody>
      </p:sp>
      <p:sp>
        <p:nvSpPr>
          <p:cNvPr id="4" name="object 4"/>
          <p:cNvSpPr/>
          <p:nvPr/>
        </p:nvSpPr>
        <p:spPr>
          <a:xfrm>
            <a:off x="437387" y="2205227"/>
            <a:ext cx="7627620" cy="3657600"/>
          </a:xfrm>
          <a:custGeom>
            <a:avLst/>
            <a:gdLst/>
            <a:ahLst/>
            <a:cxnLst/>
            <a:rect l="l" t="t" r="r" b="b"/>
            <a:pathLst>
              <a:path w="7627620" h="3657600">
                <a:moveTo>
                  <a:pt x="0" y="3657600"/>
                </a:moveTo>
                <a:lnTo>
                  <a:pt x="7627619" y="3657600"/>
                </a:lnTo>
                <a:lnTo>
                  <a:pt x="7627619" y="0"/>
                </a:lnTo>
                <a:lnTo>
                  <a:pt x="0" y="0"/>
                </a:lnTo>
                <a:lnTo>
                  <a:pt x="0" y="3657600"/>
                </a:lnTo>
                <a:close/>
              </a:path>
            </a:pathLst>
          </a:custGeom>
          <a:solidFill>
            <a:srgbClr val="FFFFFF"/>
          </a:solidFill>
        </p:spPr>
        <p:txBody>
          <a:bodyPr wrap="square" lIns="0" tIns="0" rIns="0" bIns="0" rtlCol="0"/>
          <a:lstStyle/>
          <a:p>
            <a:endParaRPr/>
          </a:p>
        </p:txBody>
      </p:sp>
      <p:sp>
        <p:nvSpPr>
          <p:cNvPr id="5" name="object 5"/>
          <p:cNvSpPr/>
          <p:nvPr/>
        </p:nvSpPr>
        <p:spPr>
          <a:xfrm>
            <a:off x="1383976" y="520650"/>
            <a:ext cx="415648" cy="11896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89710" y="512026"/>
            <a:ext cx="658495" cy="127635"/>
          </a:xfrm>
          <a:custGeom>
            <a:avLst/>
            <a:gdLst/>
            <a:ahLst/>
            <a:cxnLst/>
            <a:rect l="l" t="t" r="r" b="b"/>
            <a:pathLst>
              <a:path w="658494" h="127634">
                <a:moveTo>
                  <a:pt x="29074" y="8623"/>
                </a:moveTo>
                <a:lnTo>
                  <a:pt x="0" y="8623"/>
                </a:lnTo>
                <a:lnTo>
                  <a:pt x="0" y="125562"/>
                </a:lnTo>
                <a:lnTo>
                  <a:pt x="18709" y="125562"/>
                </a:lnTo>
                <a:lnTo>
                  <a:pt x="18709" y="33990"/>
                </a:lnTo>
                <a:lnTo>
                  <a:pt x="38833" y="33990"/>
                </a:lnTo>
                <a:lnTo>
                  <a:pt x="29074" y="8623"/>
                </a:lnTo>
                <a:close/>
              </a:path>
              <a:path w="658494" h="127634">
                <a:moveTo>
                  <a:pt x="38833" y="33990"/>
                </a:moveTo>
                <a:lnTo>
                  <a:pt x="18963" y="33990"/>
                </a:lnTo>
                <a:lnTo>
                  <a:pt x="55876" y="125562"/>
                </a:lnTo>
                <a:lnTo>
                  <a:pt x="69276" y="125562"/>
                </a:lnTo>
                <a:lnTo>
                  <a:pt x="81194" y="95375"/>
                </a:lnTo>
                <a:lnTo>
                  <a:pt x="62449" y="95375"/>
                </a:lnTo>
                <a:lnTo>
                  <a:pt x="38833" y="33990"/>
                </a:lnTo>
                <a:close/>
              </a:path>
              <a:path w="658494" h="127634">
                <a:moveTo>
                  <a:pt x="126162" y="33990"/>
                </a:moveTo>
                <a:lnTo>
                  <a:pt x="105936" y="33990"/>
                </a:lnTo>
                <a:lnTo>
                  <a:pt x="105936" y="125562"/>
                </a:lnTo>
                <a:lnTo>
                  <a:pt x="126162" y="125562"/>
                </a:lnTo>
                <a:lnTo>
                  <a:pt x="126162" y="33990"/>
                </a:lnTo>
                <a:close/>
              </a:path>
              <a:path w="658494" h="127634">
                <a:moveTo>
                  <a:pt x="126162" y="8623"/>
                </a:moveTo>
                <a:lnTo>
                  <a:pt x="98350" y="8623"/>
                </a:lnTo>
                <a:lnTo>
                  <a:pt x="62956" y="95375"/>
                </a:lnTo>
                <a:lnTo>
                  <a:pt x="81194" y="95375"/>
                </a:lnTo>
                <a:lnTo>
                  <a:pt x="105430" y="33990"/>
                </a:lnTo>
                <a:lnTo>
                  <a:pt x="126162" y="33990"/>
                </a:lnTo>
                <a:lnTo>
                  <a:pt x="126162" y="8623"/>
                </a:lnTo>
                <a:close/>
              </a:path>
              <a:path w="658494" h="127634">
                <a:moveTo>
                  <a:pt x="158525" y="6089"/>
                </a:moveTo>
                <a:lnTo>
                  <a:pt x="151698" y="6089"/>
                </a:lnTo>
                <a:lnTo>
                  <a:pt x="148917" y="7102"/>
                </a:lnTo>
                <a:lnTo>
                  <a:pt x="146641" y="9385"/>
                </a:lnTo>
                <a:lnTo>
                  <a:pt x="144112" y="11414"/>
                </a:lnTo>
                <a:lnTo>
                  <a:pt x="143100" y="14205"/>
                </a:lnTo>
                <a:lnTo>
                  <a:pt x="143192" y="20800"/>
                </a:lnTo>
                <a:lnTo>
                  <a:pt x="144112" y="23337"/>
                </a:lnTo>
                <a:lnTo>
                  <a:pt x="146388" y="25620"/>
                </a:lnTo>
                <a:lnTo>
                  <a:pt x="148663" y="27649"/>
                </a:lnTo>
                <a:lnTo>
                  <a:pt x="151698" y="28919"/>
                </a:lnTo>
                <a:lnTo>
                  <a:pt x="158271" y="28919"/>
                </a:lnTo>
                <a:lnTo>
                  <a:pt x="161050" y="27649"/>
                </a:lnTo>
                <a:lnTo>
                  <a:pt x="163579" y="25620"/>
                </a:lnTo>
                <a:lnTo>
                  <a:pt x="165854" y="23337"/>
                </a:lnTo>
                <a:lnTo>
                  <a:pt x="166867" y="20800"/>
                </a:lnTo>
                <a:lnTo>
                  <a:pt x="166775" y="14205"/>
                </a:lnTo>
                <a:lnTo>
                  <a:pt x="165854" y="11668"/>
                </a:lnTo>
                <a:lnTo>
                  <a:pt x="161304" y="7102"/>
                </a:lnTo>
                <a:lnTo>
                  <a:pt x="158525" y="6089"/>
                </a:lnTo>
                <a:close/>
              </a:path>
              <a:path w="658494" h="127634">
                <a:moveTo>
                  <a:pt x="164592" y="41600"/>
                </a:moveTo>
                <a:lnTo>
                  <a:pt x="145122" y="41600"/>
                </a:lnTo>
                <a:lnTo>
                  <a:pt x="145122" y="125562"/>
                </a:lnTo>
                <a:lnTo>
                  <a:pt x="164592" y="125562"/>
                </a:lnTo>
                <a:lnTo>
                  <a:pt x="164592" y="41600"/>
                </a:lnTo>
                <a:close/>
              </a:path>
              <a:path w="658494" h="127634">
                <a:moveTo>
                  <a:pt x="227292" y="39572"/>
                </a:moveTo>
                <a:lnTo>
                  <a:pt x="190128" y="52761"/>
                </a:lnTo>
                <a:lnTo>
                  <a:pt x="178497" y="85993"/>
                </a:lnTo>
                <a:lnTo>
                  <a:pt x="179208" y="94699"/>
                </a:lnTo>
                <a:lnTo>
                  <a:pt x="203211" y="124611"/>
                </a:lnTo>
                <a:lnTo>
                  <a:pt x="224763" y="127591"/>
                </a:lnTo>
                <a:lnTo>
                  <a:pt x="229064" y="127086"/>
                </a:lnTo>
                <a:lnTo>
                  <a:pt x="233108" y="126070"/>
                </a:lnTo>
                <a:lnTo>
                  <a:pt x="237153" y="125308"/>
                </a:lnTo>
                <a:lnTo>
                  <a:pt x="240691" y="123787"/>
                </a:lnTo>
                <a:lnTo>
                  <a:pt x="243726" y="122012"/>
                </a:lnTo>
                <a:lnTo>
                  <a:pt x="243726" y="111105"/>
                </a:lnTo>
                <a:lnTo>
                  <a:pt x="216421" y="111105"/>
                </a:lnTo>
                <a:lnTo>
                  <a:pt x="210354" y="108822"/>
                </a:lnTo>
                <a:lnTo>
                  <a:pt x="205803" y="104002"/>
                </a:lnTo>
                <a:lnTo>
                  <a:pt x="201252" y="99436"/>
                </a:lnTo>
                <a:lnTo>
                  <a:pt x="198723" y="92841"/>
                </a:lnTo>
                <a:lnTo>
                  <a:pt x="198723" y="75591"/>
                </a:lnTo>
                <a:lnTo>
                  <a:pt x="201252" y="68742"/>
                </a:lnTo>
                <a:lnTo>
                  <a:pt x="206056" y="63922"/>
                </a:lnTo>
                <a:lnTo>
                  <a:pt x="210860" y="58848"/>
                </a:lnTo>
                <a:lnTo>
                  <a:pt x="216927" y="56314"/>
                </a:lnTo>
                <a:lnTo>
                  <a:pt x="243726" y="56314"/>
                </a:lnTo>
                <a:lnTo>
                  <a:pt x="243726" y="44391"/>
                </a:lnTo>
                <a:lnTo>
                  <a:pt x="241451" y="43122"/>
                </a:lnTo>
                <a:lnTo>
                  <a:pt x="238669" y="41854"/>
                </a:lnTo>
                <a:lnTo>
                  <a:pt x="234877" y="41093"/>
                </a:lnTo>
                <a:lnTo>
                  <a:pt x="231086" y="40079"/>
                </a:lnTo>
                <a:lnTo>
                  <a:pt x="227292" y="39572"/>
                </a:lnTo>
                <a:close/>
              </a:path>
              <a:path w="658494" h="127634">
                <a:moveTo>
                  <a:pt x="243726" y="103748"/>
                </a:moveTo>
                <a:lnTo>
                  <a:pt x="240691" y="106031"/>
                </a:lnTo>
                <a:lnTo>
                  <a:pt x="237659" y="107806"/>
                </a:lnTo>
                <a:lnTo>
                  <a:pt x="234118" y="109073"/>
                </a:lnTo>
                <a:lnTo>
                  <a:pt x="230580" y="110597"/>
                </a:lnTo>
                <a:lnTo>
                  <a:pt x="227292" y="111105"/>
                </a:lnTo>
                <a:lnTo>
                  <a:pt x="243726" y="111105"/>
                </a:lnTo>
                <a:lnTo>
                  <a:pt x="243726" y="103748"/>
                </a:lnTo>
                <a:close/>
              </a:path>
              <a:path w="658494" h="127634">
                <a:moveTo>
                  <a:pt x="243726" y="56314"/>
                </a:moveTo>
                <a:lnTo>
                  <a:pt x="228051" y="56314"/>
                </a:lnTo>
                <a:lnTo>
                  <a:pt x="231339" y="56819"/>
                </a:lnTo>
                <a:lnTo>
                  <a:pt x="234371" y="58089"/>
                </a:lnTo>
                <a:lnTo>
                  <a:pt x="237659" y="59356"/>
                </a:lnTo>
                <a:lnTo>
                  <a:pt x="240691" y="60880"/>
                </a:lnTo>
                <a:lnTo>
                  <a:pt x="243726" y="63163"/>
                </a:lnTo>
                <a:lnTo>
                  <a:pt x="243726" y="56314"/>
                </a:lnTo>
                <a:close/>
              </a:path>
              <a:path w="658494" h="127634">
                <a:moveTo>
                  <a:pt x="278111" y="41601"/>
                </a:moveTo>
                <a:lnTo>
                  <a:pt x="258645" y="41601"/>
                </a:lnTo>
                <a:lnTo>
                  <a:pt x="258645" y="125562"/>
                </a:lnTo>
                <a:lnTo>
                  <a:pt x="278111" y="125562"/>
                </a:lnTo>
                <a:lnTo>
                  <a:pt x="278111" y="74829"/>
                </a:lnTo>
                <a:lnTo>
                  <a:pt x="279880" y="68488"/>
                </a:lnTo>
                <a:lnTo>
                  <a:pt x="286453" y="60372"/>
                </a:lnTo>
                <a:lnTo>
                  <a:pt x="290501" y="58343"/>
                </a:lnTo>
                <a:lnTo>
                  <a:pt x="307186" y="58343"/>
                </a:lnTo>
                <a:lnTo>
                  <a:pt x="307186" y="54790"/>
                </a:lnTo>
                <a:lnTo>
                  <a:pt x="278111" y="54790"/>
                </a:lnTo>
                <a:lnTo>
                  <a:pt x="278111" y="41601"/>
                </a:lnTo>
                <a:close/>
              </a:path>
              <a:path w="658494" h="127634">
                <a:moveTo>
                  <a:pt x="307186" y="58343"/>
                </a:moveTo>
                <a:lnTo>
                  <a:pt x="298337" y="58343"/>
                </a:lnTo>
                <a:lnTo>
                  <a:pt x="300612" y="58597"/>
                </a:lnTo>
                <a:lnTo>
                  <a:pt x="302635" y="59356"/>
                </a:lnTo>
                <a:lnTo>
                  <a:pt x="304657" y="59864"/>
                </a:lnTo>
                <a:lnTo>
                  <a:pt x="306176" y="60626"/>
                </a:lnTo>
                <a:lnTo>
                  <a:pt x="307186" y="61385"/>
                </a:lnTo>
                <a:lnTo>
                  <a:pt x="307186" y="58343"/>
                </a:lnTo>
                <a:close/>
              </a:path>
              <a:path w="658494" h="127634">
                <a:moveTo>
                  <a:pt x="302635" y="40333"/>
                </a:moveTo>
                <a:lnTo>
                  <a:pt x="294546" y="40333"/>
                </a:lnTo>
                <a:lnTo>
                  <a:pt x="290248" y="41601"/>
                </a:lnTo>
                <a:lnTo>
                  <a:pt x="286707" y="44137"/>
                </a:lnTo>
                <a:lnTo>
                  <a:pt x="282915" y="46674"/>
                </a:lnTo>
                <a:lnTo>
                  <a:pt x="280387" y="50478"/>
                </a:lnTo>
                <a:lnTo>
                  <a:pt x="278617" y="54790"/>
                </a:lnTo>
                <a:lnTo>
                  <a:pt x="307186" y="54790"/>
                </a:lnTo>
                <a:lnTo>
                  <a:pt x="307186" y="41347"/>
                </a:lnTo>
                <a:lnTo>
                  <a:pt x="305163" y="40839"/>
                </a:lnTo>
                <a:lnTo>
                  <a:pt x="302635" y="40333"/>
                </a:lnTo>
                <a:close/>
              </a:path>
              <a:path w="658494" h="127634">
                <a:moveTo>
                  <a:pt x="352442" y="39826"/>
                </a:moveTo>
                <a:lnTo>
                  <a:pt x="314715" y="58597"/>
                </a:lnTo>
                <a:lnTo>
                  <a:pt x="308198" y="84723"/>
                </a:lnTo>
                <a:lnTo>
                  <a:pt x="308909" y="94132"/>
                </a:lnTo>
                <a:lnTo>
                  <a:pt x="333006" y="124738"/>
                </a:lnTo>
                <a:lnTo>
                  <a:pt x="350419" y="127591"/>
                </a:lnTo>
                <a:lnTo>
                  <a:pt x="359948" y="126830"/>
                </a:lnTo>
                <a:lnTo>
                  <a:pt x="368434" y="124548"/>
                </a:lnTo>
                <a:lnTo>
                  <a:pt x="375877" y="120743"/>
                </a:lnTo>
                <a:lnTo>
                  <a:pt x="382276" y="115417"/>
                </a:lnTo>
                <a:lnTo>
                  <a:pt x="385693" y="111105"/>
                </a:lnTo>
                <a:lnTo>
                  <a:pt x="344099" y="111105"/>
                </a:lnTo>
                <a:lnTo>
                  <a:pt x="338536" y="108822"/>
                </a:lnTo>
                <a:lnTo>
                  <a:pt x="334491" y="104256"/>
                </a:lnTo>
                <a:lnTo>
                  <a:pt x="330700" y="99690"/>
                </a:lnTo>
                <a:lnTo>
                  <a:pt x="328677" y="92842"/>
                </a:lnTo>
                <a:lnTo>
                  <a:pt x="328785" y="74973"/>
                </a:lnTo>
                <a:lnTo>
                  <a:pt x="330700" y="68488"/>
                </a:lnTo>
                <a:lnTo>
                  <a:pt x="334744" y="63668"/>
                </a:lnTo>
                <a:lnTo>
                  <a:pt x="338536" y="58848"/>
                </a:lnTo>
                <a:lnTo>
                  <a:pt x="344099" y="56314"/>
                </a:lnTo>
                <a:lnTo>
                  <a:pt x="386657" y="56314"/>
                </a:lnTo>
                <a:lnTo>
                  <a:pt x="383035" y="51494"/>
                </a:lnTo>
                <a:lnTo>
                  <a:pt x="376975" y="46353"/>
                </a:lnTo>
                <a:lnTo>
                  <a:pt x="369825" y="42711"/>
                </a:lnTo>
                <a:lnTo>
                  <a:pt x="361631" y="40543"/>
                </a:lnTo>
                <a:lnTo>
                  <a:pt x="352442" y="39826"/>
                </a:lnTo>
                <a:close/>
              </a:path>
              <a:path w="658494" h="127634">
                <a:moveTo>
                  <a:pt x="386657" y="56314"/>
                </a:moveTo>
                <a:lnTo>
                  <a:pt x="358511" y="56314"/>
                </a:lnTo>
                <a:lnTo>
                  <a:pt x="363831" y="58611"/>
                </a:lnTo>
                <a:lnTo>
                  <a:pt x="367613" y="63163"/>
                </a:lnTo>
                <a:lnTo>
                  <a:pt x="371658" y="67980"/>
                </a:lnTo>
                <a:lnTo>
                  <a:pt x="373427" y="74578"/>
                </a:lnTo>
                <a:lnTo>
                  <a:pt x="373427" y="92842"/>
                </a:lnTo>
                <a:lnTo>
                  <a:pt x="371658" y="99690"/>
                </a:lnTo>
                <a:lnTo>
                  <a:pt x="364072" y="108822"/>
                </a:lnTo>
                <a:lnTo>
                  <a:pt x="358764" y="111105"/>
                </a:lnTo>
                <a:lnTo>
                  <a:pt x="385693" y="111105"/>
                </a:lnTo>
                <a:lnTo>
                  <a:pt x="387400" y="108952"/>
                </a:lnTo>
                <a:lnTo>
                  <a:pt x="391030" y="101370"/>
                </a:lnTo>
                <a:lnTo>
                  <a:pt x="393191" y="92694"/>
                </a:lnTo>
                <a:lnTo>
                  <a:pt x="393906" y="82948"/>
                </a:lnTo>
                <a:lnTo>
                  <a:pt x="393239" y="73574"/>
                </a:lnTo>
                <a:lnTo>
                  <a:pt x="391220" y="65223"/>
                </a:lnTo>
                <a:lnTo>
                  <a:pt x="387827" y="57871"/>
                </a:lnTo>
                <a:lnTo>
                  <a:pt x="386657" y="56314"/>
                </a:lnTo>
                <a:close/>
              </a:path>
              <a:path w="658494" h="127634">
                <a:moveTo>
                  <a:pt x="403261" y="103748"/>
                </a:moveTo>
                <a:lnTo>
                  <a:pt x="403261" y="123025"/>
                </a:lnTo>
                <a:lnTo>
                  <a:pt x="406296" y="124295"/>
                </a:lnTo>
                <a:lnTo>
                  <a:pt x="409834" y="125562"/>
                </a:lnTo>
                <a:lnTo>
                  <a:pt x="414132" y="126324"/>
                </a:lnTo>
                <a:lnTo>
                  <a:pt x="418177" y="127086"/>
                </a:lnTo>
                <a:lnTo>
                  <a:pt x="421971" y="127591"/>
                </a:lnTo>
                <a:lnTo>
                  <a:pt x="425509" y="127591"/>
                </a:lnTo>
                <a:lnTo>
                  <a:pt x="432862" y="127123"/>
                </a:lnTo>
                <a:lnTo>
                  <a:pt x="457922" y="111864"/>
                </a:lnTo>
                <a:lnTo>
                  <a:pt x="422727" y="111864"/>
                </a:lnTo>
                <a:lnTo>
                  <a:pt x="418936" y="111105"/>
                </a:lnTo>
                <a:lnTo>
                  <a:pt x="410847" y="108060"/>
                </a:lnTo>
                <a:lnTo>
                  <a:pt x="406799" y="106285"/>
                </a:lnTo>
                <a:lnTo>
                  <a:pt x="403261" y="103748"/>
                </a:lnTo>
                <a:close/>
              </a:path>
              <a:path w="658494" h="127634">
                <a:moveTo>
                  <a:pt x="438405" y="39572"/>
                </a:moveTo>
                <a:lnTo>
                  <a:pt x="426015" y="39572"/>
                </a:lnTo>
                <a:lnTo>
                  <a:pt x="418177" y="42109"/>
                </a:lnTo>
                <a:lnTo>
                  <a:pt x="412363" y="46928"/>
                </a:lnTo>
                <a:lnTo>
                  <a:pt x="406296" y="51748"/>
                </a:lnTo>
                <a:lnTo>
                  <a:pt x="403388" y="57581"/>
                </a:lnTo>
                <a:lnTo>
                  <a:pt x="403261" y="71279"/>
                </a:lnTo>
                <a:lnTo>
                  <a:pt x="404777" y="76099"/>
                </a:lnTo>
                <a:lnTo>
                  <a:pt x="410847" y="83710"/>
                </a:lnTo>
                <a:lnTo>
                  <a:pt x="416154" y="87260"/>
                </a:lnTo>
                <a:lnTo>
                  <a:pt x="423234" y="90305"/>
                </a:lnTo>
                <a:lnTo>
                  <a:pt x="429554" y="92842"/>
                </a:lnTo>
                <a:lnTo>
                  <a:pt x="433601" y="94871"/>
                </a:lnTo>
                <a:lnTo>
                  <a:pt x="437899" y="98675"/>
                </a:lnTo>
                <a:lnTo>
                  <a:pt x="439162" y="100957"/>
                </a:lnTo>
                <a:lnTo>
                  <a:pt x="439162" y="106539"/>
                </a:lnTo>
                <a:lnTo>
                  <a:pt x="438152" y="108568"/>
                </a:lnTo>
                <a:lnTo>
                  <a:pt x="435877" y="109835"/>
                </a:lnTo>
                <a:lnTo>
                  <a:pt x="433854" y="111105"/>
                </a:lnTo>
                <a:lnTo>
                  <a:pt x="430566" y="111864"/>
                </a:lnTo>
                <a:lnTo>
                  <a:pt x="457922" y="111864"/>
                </a:lnTo>
                <a:lnTo>
                  <a:pt x="459135" y="109327"/>
                </a:lnTo>
                <a:lnTo>
                  <a:pt x="437899" y="76353"/>
                </a:lnTo>
                <a:lnTo>
                  <a:pt x="431579" y="74070"/>
                </a:lnTo>
                <a:lnTo>
                  <a:pt x="427785" y="72041"/>
                </a:lnTo>
                <a:lnTo>
                  <a:pt x="426015" y="70263"/>
                </a:lnTo>
                <a:lnTo>
                  <a:pt x="424246" y="68742"/>
                </a:lnTo>
                <a:lnTo>
                  <a:pt x="423234" y="66459"/>
                </a:lnTo>
                <a:lnTo>
                  <a:pt x="431326" y="55552"/>
                </a:lnTo>
                <a:lnTo>
                  <a:pt x="454584" y="55552"/>
                </a:lnTo>
                <a:lnTo>
                  <a:pt x="454584" y="43122"/>
                </a:lnTo>
                <a:lnTo>
                  <a:pt x="452058" y="42109"/>
                </a:lnTo>
                <a:lnTo>
                  <a:pt x="449023" y="41347"/>
                </a:lnTo>
                <a:lnTo>
                  <a:pt x="445482" y="40585"/>
                </a:lnTo>
                <a:lnTo>
                  <a:pt x="441691" y="39826"/>
                </a:lnTo>
                <a:lnTo>
                  <a:pt x="438405" y="39572"/>
                </a:lnTo>
                <a:close/>
              </a:path>
              <a:path w="658494" h="127634">
                <a:moveTo>
                  <a:pt x="454584" y="55552"/>
                </a:moveTo>
                <a:lnTo>
                  <a:pt x="438405" y="55552"/>
                </a:lnTo>
                <a:lnTo>
                  <a:pt x="441944" y="56060"/>
                </a:lnTo>
                <a:lnTo>
                  <a:pt x="445482" y="57327"/>
                </a:lnTo>
                <a:lnTo>
                  <a:pt x="448770" y="58597"/>
                </a:lnTo>
                <a:lnTo>
                  <a:pt x="451805" y="60118"/>
                </a:lnTo>
                <a:lnTo>
                  <a:pt x="454584" y="61893"/>
                </a:lnTo>
                <a:lnTo>
                  <a:pt x="454584" y="55552"/>
                </a:lnTo>
                <a:close/>
              </a:path>
              <a:path w="658494" h="127634">
                <a:moveTo>
                  <a:pt x="511723" y="39826"/>
                </a:moveTo>
                <a:lnTo>
                  <a:pt x="474104" y="58597"/>
                </a:lnTo>
                <a:lnTo>
                  <a:pt x="467480" y="84723"/>
                </a:lnTo>
                <a:lnTo>
                  <a:pt x="468191" y="94132"/>
                </a:lnTo>
                <a:lnTo>
                  <a:pt x="492288" y="124738"/>
                </a:lnTo>
                <a:lnTo>
                  <a:pt x="509701" y="127591"/>
                </a:lnTo>
                <a:lnTo>
                  <a:pt x="519230" y="126830"/>
                </a:lnTo>
                <a:lnTo>
                  <a:pt x="527715" y="124548"/>
                </a:lnTo>
                <a:lnTo>
                  <a:pt x="535158" y="120743"/>
                </a:lnTo>
                <a:lnTo>
                  <a:pt x="541557" y="115417"/>
                </a:lnTo>
                <a:lnTo>
                  <a:pt x="544975" y="111105"/>
                </a:lnTo>
                <a:lnTo>
                  <a:pt x="503634" y="111105"/>
                </a:lnTo>
                <a:lnTo>
                  <a:pt x="497817" y="108822"/>
                </a:lnTo>
                <a:lnTo>
                  <a:pt x="494026" y="104256"/>
                </a:lnTo>
                <a:lnTo>
                  <a:pt x="489981" y="99690"/>
                </a:lnTo>
                <a:lnTo>
                  <a:pt x="487959" y="92842"/>
                </a:lnTo>
                <a:lnTo>
                  <a:pt x="488067" y="74973"/>
                </a:lnTo>
                <a:lnTo>
                  <a:pt x="489981" y="68488"/>
                </a:lnTo>
                <a:lnTo>
                  <a:pt x="494026" y="63668"/>
                </a:lnTo>
                <a:lnTo>
                  <a:pt x="497817" y="58848"/>
                </a:lnTo>
                <a:lnTo>
                  <a:pt x="503634" y="56314"/>
                </a:lnTo>
                <a:lnTo>
                  <a:pt x="545939" y="56314"/>
                </a:lnTo>
                <a:lnTo>
                  <a:pt x="542317" y="51494"/>
                </a:lnTo>
                <a:lnTo>
                  <a:pt x="536292" y="46353"/>
                </a:lnTo>
                <a:lnTo>
                  <a:pt x="529201" y="42711"/>
                </a:lnTo>
                <a:lnTo>
                  <a:pt x="521020" y="40543"/>
                </a:lnTo>
                <a:lnTo>
                  <a:pt x="511723" y="39826"/>
                </a:lnTo>
                <a:close/>
              </a:path>
              <a:path w="658494" h="127634">
                <a:moveTo>
                  <a:pt x="545939" y="56314"/>
                </a:moveTo>
                <a:lnTo>
                  <a:pt x="517793" y="56314"/>
                </a:lnTo>
                <a:lnTo>
                  <a:pt x="523113" y="58611"/>
                </a:lnTo>
                <a:lnTo>
                  <a:pt x="527148" y="63163"/>
                </a:lnTo>
                <a:lnTo>
                  <a:pt x="530939" y="67980"/>
                </a:lnTo>
                <a:lnTo>
                  <a:pt x="532709" y="74578"/>
                </a:lnTo>
                <a:lnTo>
                  <a:pt x="532709" y="92842"/>
                </a:lnTo>
                <a:lnTo>
                  <a:pt x="530939" y="99690"/>
                </a:lnTo>
                <a:lnTo>
                  <a:pt x="527148" y="104256"/>
                </a:lnTo>
                <a:lnTo>
                  <a:pt x="523607" y="108822"/>
                </a:lnTo>
                <a:lnTo>
                  <a:pt x="518046" y="111105"/>
                </a:lnTo>
                <a:lnTo>
                  <a:pt x="544975" y="111105"/>
                </a:lnTo>
                <a:lnTo>
                  <a:pt x="546682" y="108952"/>
                </a:lnTo>
                <a:lnTo>
                  <a:pt x="550312" y="101370"/>
                </a:lnTo>
                <a:lnTo>
                  <a:pt x="552473" y="92694"/>
                </a:lnTo>
                <a:lnTo>
                  <a:pt x="553188" y="82948"/>
                </a:lnTo>
                <a:lnTo>
                  <a:pt x="552520" y="73574"/>
                </a:lnTo>
                <a:lnTo>
                  <a:pt x="550502" y="65223"/>
                </a:lnTo>
                <a:lnTo>
                  <a:pt x="547109" y="57871"/>
                </a:lnTo>
                <a:lnTo>
                  <a:pt x="545939" y="56314"/>
                </a:lnTo>
                <a:close/>
              </a:path>
              <a:path w="658494" h="127634">
                <a:moveTo>
                  <a:pt x="638392" y="57835"/>
                </a:moveTo>
                <a:lnTo>
                  <a:pt x="618416" y="57835"/>
                </a:lnTo>
                <a:lnTo>
                  <a:pt x="618504" y="110089"/>
                </a:lnTo>
                <a:lnTo>
                  <a:pt x="620692" y="116430"/>
                </a:lnTo>
                <a:lnTo>
                  <a:pt x="624739" y="120996"/>
                </a:lnTo>
                <a:lnTo>
                  <a:pt x="628784" y="125308"/>
                </a:lnTo>
                <a:lnTo>
                  <a:pt x="635104" y="127591"/>
                </a:lnTo>
                <a:lnTo>
                  <a:pt x="646228" y="127591"/>
                </a:lnTo>
                <a:lnTo>
                  <a:pt x="649010" y="127337"/>
                </a:lnTo>
                <a:lnTo>
                  <a:pt x="652045" y="126578"/>
                </a:lnTo>
                <a:lnTo>
                  <a:pt x="654824" y="126070"/>
                </a:lnTo>
                <a:lnTo>
                  <a:pt x="656849" y="125308"/>
                </a:lnTo>
                <a:lnTo>
                  <a:pt x="658112" y="124803"/>
                </a:lnTo>
                <a:lnTo>
                  <a:pt x="658112" y="111105"/>
                </a:lnTo>
                <a:lnTo>
                  <a:pt x="645975" y="111105"/>
                </a:lnTo>
                <a:lnTo>
                  <a:pt x="642943" y="110089"/>
                </a:lnTo>
                <a:lnTo>
                  <a:pt x="639149" y="105777"/>
                </a:lnTo>
                <a:lnTo>
                  <a:pt x="638392" y="102225"/>
                </a:lnTo>
                <a:lnTo>
                  <a:pt x="638392" y="57835"/>
                </a:lnTo>
                <a:close/>
              </a:path>
              <a:path w="658494" h="127634">
                <a:moveTo>
                  <a:pt x="589342" y="57835"/>
                </a:moveTo>
                <a:lnTo>
                  <a:pt x="569369" y="57835"/>
                </a:lnTo>
                <a:lnTo>
                  <a:pt x="569369" y="125562"/>
                </a:lnTo>
                <a:lnTo>
                  <a:pt x="589342" y="125562"/>
                </a:lnTo>
                <a:lnTo>
                  <a:pt x="589342" y="57835"/>
                </a:lnTo>
                <a:close/>
              </a:path>
              <a:path w="658494" h="127634">
                <a:moveTo>
                  <a:pt x="658112" y="108314"/>
                </a:moveTo>
                <a:lnTo>
                  <a:pt x="651032" y="111105"/>
                </a:lnTo>
                <a:lnTo>
                  <a:pt x="658112" y="111105"/>
                </a:lnTo>
                <a:lnTo>
                  <a:pt x="658112" y="108314"/>
                </a:lnTo>
                <a:close/>
              </a:path>
              <a:path w="658494" h="127634">
                <a:moveTo>
                  <a:pt x="658112" y="41601"/>
                </a:moveTo>
                <a:lnTo>
                  <a:pt x="555463" y="41601"/>
                </a:lnTo>
                <a:lnTo>
                  <a:pt x="555463" y="57835"/>
                </a:lnTo>
                <a:lnTo>
                  <a:pt x="658112" y="57835"/>
                </a:lnTo>
                <a:lnTo>
                  <a:pt x="658112" y="41601"/>
                </a:lnTo>
                <a:close/>
              </a:path>
              <a:path w="658494" h="127634">
                <a:moveTo>
                  <a:pt x="604513" y="0"/>
                </a:moveTo>
                <a:lnTo>
                  <a:pt x="590861" y="0"/>
                </a:lnTo>
                <a:lnTo>
                  <a:pt x="583528" y="2790"/>
                </a:lnTo>
                <a:lnTo>
                  <a:pt x="577965" y="8372"/>
                </a:lnTo>
                <a:lnTo>
                  <a:pt x="572151" y="13951"/>
                </a:lnTo>
                <a:lnTo>
                  <a:pt x="569369" y="21308"/>
                </a:lnTo>
                <a:lnTo>
                  <a:pt x="569369" y="41601"/>
                </a:lnTo>
                <a:lnTo>
                  <a:pt x="589342" y="41601"/>
                </a:lnTo>
                <a:lnTo>
                  <a:pt x="589342" y="26636"/>
                </a:lnTo>
                <a:lnTo>
                  <a:pt x="590354" y="22829"/>
                </a:lnTo>
                <a:lnTo>
                  <a:pt x="592630" y="20038"/>
                </a:lnTo>
                <a:lnTo>
                  <a:pt x="594905" y="17504"/>
                </a:lnTo>
                <a:lnTo>
                  <a:pt x="597937" y="16234"/>
                </a:lnTo>
                <a:lnTo>
                  <a:pt x="611087" y="16234"/>
                </a:lnTo>
                <a:lnTo>
                  <a:pt x="611087" y="1523"/>
                </a:lnTo>
                <a:lnTo>
                  <a:pt x="609821" y="1015"/>
                </a:lnTo>
                <a:lnTo>
                  <a:pt x="608052" y="507"/>
                </a:lnTo>
                <a:lnTo>
                  <a:pt x="604513" y="0"/>
                </a:lnTo>
                <a:close/>
              </a:path>
              <a:path w="658494" h="127634">
                <a:moveTo>
                  <a:pt x="638392" y="16742"/>
                </a:moveTo>
                <a:lnTo>
                  <a:pt x="618416" y="22829"/>
                </a:lnTo>
                <a:lnTo>
                  <a:pt x="618416" y="41601"/>
                </a:lnTo>
                <a:lnTo>
                  <a:pt x="638392" y="41601"/>
                </a:lnTo>
                <a:lnTo>
                  <a:pt x="638392" y="16742"/>
                </a:lnTo>
                <a:close/>
              </a:path>
              <a:path w="658494" h="127634">
                <a:moveTo>
                  <a:pt x="611087" y="16234"/>
                </a:moveTo>
                <a:lnTo>
                  <a:pt x="604260" y="16234"/>
                </a:lnTo>
                <a:lnTo>
                  <a:pt x="606029" y="16488"/>
                </a:lnTo>
                <a:lnTo>
                  <a:pt x="607799" y="16996"/>
                </a:lnTo>
                <a:lnTo>
                  <a:pt x="609315" y="17755"/>
                </a:lnTo>
                <a:lnTo>
                  <a:pt x="610580" y="18009"/>
                </a:lnTo>
                <a:lnTo>
                  <a:pt x="611087" y="18517"/>
                </a:lnTo>
                <a:lnTo>
                  <a:pt x="611087" y="16234"/>
                </a:lnTo>
                <a:close/>
              </a:path>
            </a:pathLst>
          </a:custGeom>
          <a:solidFill>
            <a:srgbClr val="737373"/>
          </a:solidFill>
        </p:spPr>
        <p:txBody>
          <a:bodyPr wrap="square" lIns="0" tIns="0" rIns="0" bIns="0" rtlCol="0"/>
          <a:lstStyle/>
          <a:p>
            <a:endParaRPr/>
          </a:p>
        </p:txBody>
      </p:sp>
      <p:sp>
        <p:nvSpPr>
          <p:cNvPr id="7" name="object 7"/>
          <p:cNvSpPr/>
          <p:nvPr/>
        </p:nvSpPr>
        <p:spPr>
          <a:xfrm>
            <a:off x="437388" y="481588"/>
            <a:ext cx="194169" cy="194811"/>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959307" y="4475479"/>
            <a:ext cx="2747010" cy="775335"/>
          </a:xfrm>
          <a:prstGeom prst="rect">
            <a:avLst/>
          </a:prstGeom>
        </p:spPr>
        <p:txBody>
          <a:bodyPr vert="horz" wrap="square" lIns="0" tIns="113030" rIns="0" bIns="0" rtlCol="0">
            <a:spAutoFit/>
          </a:bodyPr>
          <a:lstStyle/>
          <a:p>
            <a:pPr marL="12700">
              <a:lnSpc>
                <a:spcPct val="100000"/>
              </a:lnSpc>
              <a:spcBef>
                <a:spcPts val="890"/>
              </a:spcBef>
            </a:pPr>
            <a:r>
              <a:rPr lang="en-US" sz="1800" spc="-5" dirty="0">
                <a:latin typeface="Calibri"/>
                <a:cs typeface="Calibri"/>
              </a:rPr>
              <a:t>Jordan Radkov</a:t>
            </a:r>
            <a:endParaRPr sz="1800" dirty="0">
              <a:latin typeface="Calibri"/>
              <a:cs typeface="Calibri"/>
            </a:endParaRPr>
          </a:p>
          <a:p>
            <a:pPr marL="12700">
              <a:lnSpc>
                <a:spcPct val="100000"/>
              </a:lnSpc>
              <a:spcBef>
                <a:spcPts val="790"/>
              </a:spcBef>
            </a:pPr>
            <a:r>
              <a:rPr lang="en-US" sz="1800" spc="-10" dirty="0">
                <a:latin typeface="Calibri"/>
                <a:cs typeface="Calibri"/>
              </a:rPr>
              <a:t>Cloud Solution Architect</a:t>
            </a:r>
            <a:endParaRPr sz="1800" dirty="0">
              <a:latin typeface="Calibri"/>
              <a:cs typeface="Calibri"/>
            </a:endParaRPr>
          </a:p>
        </p:txBody>
      </p:sp>
      <p:sp>
        <p:nvSpPr>
          <p:cNvPr id="10" name="object 10"/>
          <p:cNvSpPr txBox="1"/>
          <p:nvPr/>
        </p:nvSpPr>
        <p:spPr>
          <a:xfrm>
            <a:off x="809345" y="3293490"/>
            <a:ext cx="4454525" cy="1068070"/>
          </a:xfrm>
          <a:prstGeom prst="rect">
            <a:avLst/>
          </a:prstGeom>
        </p:spPr>
        <p:txBody>
          <a:bodyPr vert="horz" wrap="square" lIns="0" tIns="74295" rIns="0" bIns="0" rtlCol="0">
            <a:spAutoFit/>
          </a:bodyPr>
          <a:lstStyle/>
          <a:p>
            <a:pPr marL="12700" marR="5080">
              <a:lnSpc>
                <a:spcPts val="3890"/>
              </a:lnSpc>
              <a:spcBef>
                <a:spcPts val="585"/>
              </a:spcBef>
            </a:pPr>
            <a:r>
              <a:rPr sz="3600" b="0" spc="-45" dirty="0">
                <a:solidFill>
                  <a:srgbClr val="44536A"/>
                </a:solidFill>
                <a:latin typeface="Calibri Light"/>
                <a:cs typeface="Calibri Light"/>
              </a:rPr>
              <a:t>AZ-300 </a:t>
            </a:r>
            <a:r>
              <a:rPr sz="3600" b="0" dirty="0">
                <a:solidFill>
                  <a:srgbClr val="44536A"/>
                </a:solidFill>
                <a:latin typeface="Calibri Light"/>
                <a:cs typeface="Calibri Light"/>
              </a:rPr>
              <a:t>- </a:t>
            </a:r>
            <a:r>
              <a:rPr sz="3600" b="0" spc="-55" dirty="0">
                <a:solidFill>
                  <a:srgbClr val="44536A"/>
                </a:solidFill>
                <a:latin typeface="Calibri Light"/>
                <a:cs typeface="Calibri Light"/>
              </a:rPr>
              <a:t>Microsoft</a:t>
            </a:r>
            <a:r>
              <a:rPr sz="3600" b="0" spc="-345" dirty="0">
                <a:solidFill>
                  <a:srgbClr val="44536A"/>
                </a:solidFill>
                <a:latin typeface="Calibri Light"/>
                <a:cs typeface="Calibri Light"/>
              </a:rPr>
              <a:t> </a:t>
            </a:r>
            <a:r>
              <a:rPr sz="3600" b="0" spc="-55" dirty="0">
                <a:solidFill>
                  <a:srgbClr val="44536A"/>
                </a:solidFill>
                <a:latin typeface="Calibri Light"/>
                <a:cs typeface="Calibri Light"/>
              </a:rPr>
              <a:t>Azure  Architect</a:t>
            </a:r>
            <a:r>
              <a:rPr sz="3600" b="0" spc="-145" dirty="0">
                <a:solidFill>
                  <a:srgbClr val="44536A"/>
                </a:solidFill>
                <a:latin typeface="Calibri Light"/>
                <a:cs typeface="Calibri Light"/>
              </a:rPr>
              <a:t> </a:t>
            </a:r>
            <a:r>
              <a:rPr sz="3600" b="0" spc="-75" dirty="0">
                <a:solidFill>
                  <a:srgbClr val="44536A"/>
                </a:solidFill>
                <a:latin typeface="Calibri Light"/>
                <a:cs typeface="Calibri Light"/>
              </a:rPr>
              <a:t>Technologies</a:t>
            </a:r>
            <a:endParaRPr sz="3600">
              <a:latin typeface="Calibri Light"/>
              <a:cs typeface="Calibri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906267" y="5404103"/>
            <a:ext cx="5887211" cy="146608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08482" y="189102"/>
            <a:ext cx="3960495" cy="709930"/>
          </a:xfrm>
          <a:prstGeom prst="rect">
            <a:avLst/>
          </a:prstGeom>
        </p:spPr>
        <p:txBody>
          <a:bodyPr vert="horz" wrap="square" lIns="0" tIns="17145" rIns="0" bIns="0" rtlCol="0">
            <a:spAutoFit/>
          </a:bodyPr>
          <a:lstStyle/>
          <a:p>
            <a:pPr marL="12700">
              <a:lnSpc>
                <a:spcPct val="100000"/>
              </a:lnSpc>
              <a:spcBef>
                <a:spcPts val="135"/>
              </a:spcBef>
            </a:pPr>
            <a:r>
              <a:rPr sz="4450" dirty="0">
                <a:solidFill>
                  <a:srgbClr val="0071C5"/>
                </a:solidFill>
              </a:rPr>
              <a:t>Migration</a:t>
            </a:r>
            <a:r>
              <a:rPr sz="4450" spc="-75" dirty="0">
                <a:solidFill>
                  <a:srgbClr val="0071C5"/>
                </a:solidFill>
              </a:rPr>
              <a:t> </a:t>
            </a:r>
            <a:r>
              <a:rPr sz="4450" spc="15" dirty="0">
                <a:solidFill>
                  <a:srgbClr val="0071C5"/>
                </a:solidFill>
              </a:rPr>
              <a:t>Phases</a:t>
            </a:r>
            <a:endParaRPr sz="4450"/>
          </a:p>
        </p:txBody>
      </p:sp>
      <p:sp>
        <p:nvSpPr>
          <p:cNvPr id="4" name="object 4"/>
          <p:cNvSpPr txBox="1"/>
          <p:nvPr/>
        </p:nvSpPr>
        <p:spPr>
          <a:xfrm>
            <a:off x="608482" y="1397253"/>
            <a:ext cx="11092180" cy="3800475"/>
          </a:xfrm>
          <a:prstGeom prst="rect">
            <a:avLst/>
          </a:prstGeom>
        </p:spPr>
        <p:txBody>
          <a:bodyPr vert="horz" wrap="square" lIns="0" tIns="12700" rIns="0" bIns="0" rtlCol="0">
            <a:spAutoFit/>
          </a:bodyPr>
          <a:lstStyle/>
          <a:p>
            <a:pPr marL="245745" indent="-233045">
              <a:lnSpc>
                <a:spcPts val="2755"/>
              </a:lnSpc>
              <a:spcBef>
                <a:spcPts val="100"/>
              </a:spcBef>
              <a:buFont typeface="Arial"/>
              <a:buChar char="•"/>
              <a:tabLst>
                <a:tab pos="246379" algn="l"/>
              </a:tabLst>
            </a:pPr>
            <a:r>
              <a:rPr sz="2400" b="1" spc="-5" dirty="0">
                <a:latin typeface="Calibri"/>
                <a:cs typeface="Calibri"/>
              </a:rPr>
              <a:t>When planning </a:t>
            </a:r>
            <a:r>
              <a:rPr sz="2400" b="1" spc="-15" dirty="0">
                <a:latin typeface="Calibri"/>
                <a:cs typeface="Calibri"/>
              </a:rPr>
              <a:t>for </a:t>
            </a:r>
            <a:r>
              <a:rPr sz="2400" b="1" spc="-10" dirty="0">
                <a:latin typeface="Calibri"/>
                <a:cs typeface="Calibri"/>
              </a:rPr>
              <a:t>migration </a:t>
            </a:r>
            <a:r>
              <a:rPr sz="2400" b="1" spc="-15" dirty="0">
                <a:latin typeface="Calibri"/>
                <a:cs typeface="Calibri"/>
              </a:rPr>
              <a:t>to </a:t>
            </a:r>
            <a:r>
              <a:rPr sz="2400" b="1" spc="-10" dirty="0">
                <a:latin typeface="Calibri"/>
                <a:cs typeface="Calibri"/>
              </a:rPr>
              <a:t>Azure, </a:t>
            </a:r>
            <a:r>
              <a:rPr sz="2400" b="1" spc="-5" dirty="0">
                <a:latin typeface="Calibri"/>
                <a:cs typeface="Calibri"/>
              </a:rPr>
              <a:t>consider the following</a:t>
            </a:r>
            <a:r>
              <a:rPr sz="2400" b="1" spc="5" dirty="0">
                <a:latin typeface="Calibri"/>
                <a:cs typeface="Calibri"/>
              </a:rPr>
              <a:t> </a:t>
            </a:r>
            <a:r>
              <a:rPr sz="2400" b="1" spc="-5" dirty="0">
                <a:latin typeface="Calibri"/>
                <a:cs typeface="Calibri"/>
              </a:rPr>
              <a:t>phases:</a:t>
            </a:r>
            <a:endParaRPr sz="2400">
              <a:latin typeface="Calibri"/>
              <a:cs typeface="Calibri"/>
            </a:endParaRPr>
          </a:p>
          <a:p>
            <a:pPr marL="711835" marR="5080" lvl="1" indent="-233045">
              <a:lnSpc>
                <a:spcPct val="70000"/>
              </a:lnSpc>
              <a:spcBef>
                <a:spcPts val="630"/>
              </a:spcBef>
              <a:buFont typeface="Arial"/>
              <a:buChar char="•"/>
              <a:tabLst>
                <a:tab pos="711835" algn="l"/>
                <a:tab pos="712470" algn="l"/>
              </a:tabLst>
            </a:pPr>
            <a:r>
              <a:rPr sz="2100" b="1" spc="-10" dirty="0">
                <a:latin typeface="Calibri"/>
                <a:cs typeface="Calibri"/>
              </a:rPr>
              <a:t>Discover: gain </a:t>
            </a:r>
            <a:r>
              <a:rPr sz="2100" b="1" spc="-15" dirty="0">
                <a:latin typeface="Calibri"/>
                <a:cs typeface="Calibri"/>
              </a:rPr>
              <a:t>better </a:t>
            </a:r>
            <a:r>
              <a:rPr sz="2100" b="1" spc="-5" dirty="0">
                <a:latin typeface="Calibri"/>
                <a:cs typeface="Calibri"/>
              </a:rPr>
              <a:t>visibility </a:t>
            </a:r>
            <a:r>
              <a:rPr sz="2100" b="1" dirty="0">
                <a:latin typeface="Calibri"/>
                <a:cs typeface="Calibri"/>
              </a:rPr>
              <a:t>of </a:t>
            </a:r>
            <a:r>
              <a:rPr sz="2100" b="1" spc="-5" dirty="0">
                <a:latin typeface="Calibri"/>
                <a:cs typeface="Calibri"/>
              </a:rPr>
              <a:t>on-premises workloads </a:t>
            </a:r>
            <a:r>
              <a:rPr sz="2100" b="1" dirty="0">
                <a:latin typeface="Calibri"/>
                <a:cs typeface="Calibri"/>
              </a:rPr>
              <a:t>and assess the </a:t>
            </a:r>
            <a:r>
              <a:rPr sz="2100" b="1" spc="-5" dirty="0">
                <a:latin typeface="Calibri"/>
                <a:cs typeface="Calibri"/>
              </a:rPr>
              <a:t>optimal </a:t>
            </a:r>
            <a:r>
              <a:rPr sz="2100" b="1" spc="-10" dirty="0">
                <a:latin typeface="Calibri"/>
                <a:cs typeface="Calibri"/>
              </a:rPr>
              <a:t>resource level  </a:t>
            </a:r>
            <a:r>
              <a:rPr sz="2100" b="1" spc="-15" dirty="0">
                <a:latin typeface="Calibri"/>
                <a:cs typeface="Calibri"/>
              </a:rPr>
              <a:t>to </a:t>
            </a:r>
            <a:r>
              <a:rPr sz="2100" b="1" spc="-5" dirty="0">
                <a:latin typeface="Calibri"/>
                <a:cs typeface="Calibri"/>
              </a:rPr>
              <a:t>run </a:t>
            </a:r>
            <a:r>
              <a:rPr sz="2100" b="1" dirty="0">
                <a:latin typeface="Calibri"/>
                <a:cs typeface="Calibri"/>
              </a:rPr>
              <a:t>them in </a:t>
            </a:r>
            <a:r>
              <a:rPr sz="2100" b="1" spc="-5" dirty="0">
                <a:latin typeface="Calibri"/>
                <a:cs typeface="Calibri"/>
              </a:rPr>
              <a:t>Microsoft</a:t>
            </a:r>
            <a:r>
              <a:rPr sz="2100" b="1" spc="-20" dirty="0">
                <a:latin typeface="Calibri"/>
                <a:cs typeface="Calibri"/>
              </a:rPr>
              <a:t> </a:t>
            </a:r>
            <a:r>
              <a:rPr sz="2100" b="1" spc="-10" dirty="0">
                <a:latin typeface="Calibri"/>
                <a:cs typeface="Calibri"/>
              </a:rPr>
              <a:t>Azure.</a:t>
            </a:r>
            <a:endParaRPr sz="2100">
              <a:latin typeface="Calibri"/>
              <a:cs typeface="Calibri"/>
            </a:endParaRPr>
          </a:p>
          <a:p>
            <a:pPr marL="1177925" lvl="2" indent="-233045">
              <a:lnSpc>
                <a:spcPts val="1895"/>
              </a:lnSpc>
              <a:buFont typeface="Arial"/>
              <a:buChar char="•"/>
              <a:tabLst>
                <a:tab pos="1177925" algn="l"/>
                <a:tab pos="1178560" algn="l"/>
              </a:tabLst>
            </a:pPr>
            <a:r>
              <a:rPr sz="1700" b="1" spc="-10" dirty="0">
                <a:latin typeface="Calibri"/>
                <a:cs typeface="Calibri"/>
              </a:rPr>
              <a:t>Azure </a:t>
            </a:r>
            <a:r>
              <a:rPr sz="1700" b="1" spc="-15" dirty="0">
                <a:latin typeface="Calibri"/>
                <a:cs typeface="Calibri"/>
              </a:rPr>
              <a:t>Migrate </a:t>
            </a:r>
            <a:r>
              <a:rPr sz="1700" b="1" dirty="0">
                <a:latin typeface="Calibri"/>
                <a:cs typeface="Calibri"/>
              </a:rPr>
              <a:t>is </a:t>
            </a:r>
            <a:r>
              <a:rPr sz="1700" b="1" spc="-5" dirty="0">
                <a:latin typeface="Calibri"/>
                <a:cs typeface="Calibri"/>
              </a:rPr>
              <a:t>the </a:t>
            </a:r>
            <a:r>
              <a:rPr sz="1700" b="1" dirty="0">
                <a:latin typeface="Calibri"/>
                <a:cs typeface="Calibri"/>
              </a:rPr>
              <a:t>primary </a:t>
            </a:r>
            <a:r>
              <a:rPr sz="1700" b="1" spc="-5" dirty="0">
                <a:latin typeface="Calibri"/>
                <a:cs typeface="Calibri"/>
              </a:rPr>
              <a:t>tool </a:t>
            </a:r>
            <a:r>
              <a:rPr sz="1700" b="1" spc="-10" dirty="0">
                <a:latin typeface="Calibri"/>
                <a:cs typeface="Calibri"/>
              </a:rPr>
              <a:t>for </a:t>
            </a:r>
            <a:r>
              <a:rPr sz="1700" b="1" spc="-5" dirty="0">
                <a:latin typeface="Calibri"/>
                <a:cs typeface="Calibri"/>
              </a:rPr>
              <a:t>this, </a:t>
            </a:r>
            <a:r>
              <a:rPr sz="1700" b="1" dirty="0">
                <a:latin typeface="Calibri"/>
                <a:cs typeface="Calibri"/>
              </a:rPr>
              <a:t>and</a:t>
            </a:r>
            <a:r>
              <a:rPr sz="1700" b="1" spc="-55" dirty="0">
                <a:latin typeface="Calibri"/>
                <a:cs typeface="Calibri"/>
              </a:rPr>
              <a:t> </a:t>
            </a:r>
            <a:r>
              <a:rPr sz="1700" b="1" spc="-5" dirty="0">
                <a:latin typeface="Calibri"/>
                <a:cs typeface="Calibri"/>
              </a:rPr>
              <a:t>includes:</a:t>
            </a:r>
            <a:endParaRPr sz="1700">
              <a:latin typeface="Calibri"/>
              <a:cs typeface="Calibri"/>
            </a:endParaRPr>
          </a:p>
          <a:p>
            <a:pPr marL="1644650" lvl="3" indent="-233045">
              <a:lnSpc>
                <a:spcPts val="1845"/>
              </a:lnSpc>
              <a:buFont typeface="Arial"/>
              <a:buChar char="•"/>
              <a:tabLst>
                <a:tab pos="1644650" algn="l"/>
                <a:tab pos="1645285" algn="l"/>
              </a:tabLst>
            </a:pPr>
            <a:r>
              <a:rPr sz="1600" b="1" spc="-10" dirty="0">
                <a:latin typeface="Calibri"/>
                <a:cs typeface="Calibri"/>
              </a:rPr>
              <a:t>Automated </a:t>
            </a:r>
            <a:r>
              <a:rPr sz="1600" b="1" spc="-25" dirty="0">
                <a:latin typeface="Calibri"/>
                <a:cs typeface="Calibri"/>
              </a:rPr>
              <a:t>server, </a:t>
            </a:r>
            <a:r>
              <a:rPr sz="1600" b="1" spc="-5" dirty="0">
                <a:latin typeface="Calibri"/>
                <a:cs typeface="Calibri"/>
              </a:rPr>
              <a:t>app, and </a:t>
            </a:r>
            <a:r>
              <a:rPr sz="1600" b="1" spc="-10" dirty="0">
                <a:latin typeface="Calibri"/>
                <a:cs typeface="Calibri"/>
              </a:rPr>
              <a:t>database</a:t>
            </a:r>
            <a:r>
              <a:rPr sz="1600" b="1" spc="80" dirty="0">
                <a:latin typeface="Calibri"/>
                <a:cs typeface="Calibri"/>
              </a:rPr>
              <a:t> </a:t>
            </a:r>
            <a:r>
              <a:rPr sz="1600" b="1" spc="-15" dirty="0">
                <a:latin typeface="Calibri"/>
                <a:cs typeface="Calibri"/>
              </a:rPr>
              <a:t>discovery.</a:t>
            </a:r>
            <a:endParaRPr sz="1600">
              <a:latin typeface="Calibri"/>
              <a:cs typeface="Calibri"/>
            </a:endParaRPr>
          </a:p>
          <a:p>
            <a:pPr marL="1644650" lvl="3" indent="-233045">
              <a:lnSpc>
                <a:spcPts val="1845"/>
              </a:lnSpc>
              <a:buFont typeface="Arial"/>
              <a:buChar char="•"/>
              <a:tabLst>
                <a:tab pos="1644650" algn="l"/>
                <a:tab pos="1645285" algn="l"/>
              </a:tabLst>
            </a:pPr>
            <a:r>
              <a:rPr sz="1600" b="1" spc="-15" dirty="0">
                <a:latin typeface="Calibri"/>
                <a:cs typeface="Calibri"/>
              </a:rPr>
              <a:t>Intelligent </a:t>
            </a:r>
            <a:r>
              <a:rPr sz="1600" b="1" spc="-5" dirty="0">
                <a:latin typeface="Calibri"/>
                <a:cs typeface="Calibri"/>
              </a:rPr>
              <a:t>workload right-sizing and costing </a:t>
            </a:r>
            <a:r>
              <a:rPr sz="1600" b="1" spc="-15" dirty="0">
                <a:latin typeface="Calibri"/>
                <a:cs typeface="Calibri"/>
              </a:rPr>
              <a:t>for </a:t>
            </a:r>
            <a:r>
              <a:rPr sz="1600" b="1" spc="-10" dirty="0">
                <a:latin typeface="Calibri"/>
                <a:cs typeface="Calibri"/>
              </a:rPr>
              <a:t>maximum</a:t>
            </a:r>
            <a:r>
              <a:rPr sz="1600" b="1" spc="65" dirty="0">
                <a:latin typeface="Calibri"/>
                <a:cs typeface="Calibri"/>
              </a:rPr>
              <a:t> </a:t>
            </a:r>
            <a:r>
              <a:rPr sz="1600" b="1" spc="-10" dirty="0">
                <a:latin typeface="Calibri"/>
                <a:cs typeface="Calibri"/>
              </a:rPr>
              <a:t>ROI.</a:t>
            </a:r>
            <a:endParaRPr sz="1600">
              <a:latin typeface="Calibri"/>
              <a:cs typeface="Calibri"/>
            </a:endParaRPr>
          </a:p>
          <a:p>
            <a:pPr marL="1644650" lvl="3" indent="-233045">
              <a:lnSpc>
                <a:spcPts val="1750"/>
              </a:lnSpc>
              <a:buFont typeface="Arial"/>
              <a:buChar char="•"/>
              <a:tabLst>
                <a:tab pos="1644650" algn="l"/>
                <a:tab pos="1645285" algn="l"/>
              </a:tabLst>
            </a:pPr>
            <a:r>
              <a:rPr sz="1600" b="1" spc="-15" dirty="0">
                <a:latin typeface="Calibri"/>
                <a:cs typeface="Calibri"/>
              </a:rPr>
              <a:t>Workload </a:t>
            </a:r>
            <a:r>
              <a:rPr sz="1600" b="1" spc="-10" dirty="0">
                <a:latin typeface="Calibri"/>
                <a:cs typeface="Calibri"/>
              </a:rPr>
              <a:t>configuration </a:t>
            </a:r>
            <a:r>
              <a:rPr sz="1600" b="1" spc="-5" dirty="0">
                <a:latin typeface="Calibri"/>
                <a:cs typeface="Calibri"/>
              </a:rPr>
              <a:t>analyses and</a:t>
            </a:r>
            <a:r>
              <a:rPr sz="1600" b="1" spc="60" dirty="0">
                <a:latin typeface="Calibri"/>
                <a:cs typeface="Calibri"/>
              </a:rPr>
              <a:t> </a:t>
            </a:r>
            <a:r>
              <a:rPr sz="1600" b="1" spc="-10" dirty="0">
                <a:latin typeface="Calibri"/>
                <a:cs typeface="Calibri"/>
              </a:rPr>
              <a:t>recommendations.</a:t>
            </a:r>
            <a:endParaRPr sz="1600">
              <a:latin typeface="Calibri"/>
              <a:cs typeface="Calibri"/>
            </a:endParaRPr>
          </a:p>
          <a:p>
            <a:pPr marL="711835" lvl="1" indent="-233045">
              <a:lnSpc>
                <a:spcPts val="2340"/>
              </a:lnSpc>
              <a:buFont typeface="Arial"/>
              <a:buChar char="•"/>
              <a:tabLst>
                <a:tab pos="711835" algn="l"/>
                <a:tab pos="712470" algn="l"/>
              </a:tabLst>
            </a:pPr>
            <a:r>
              <a:rPr sz="2100" b="1" spc="-15" dirty="0">
                <a:latin typeface="Calibri"/>
                <a:cs typeface="Calibri"/>
              </a:rPr>
              <a:t>Migrate: </a:t>
            </a:r>
            <a:r>
              <a:rPr sz="2100" b="1" spc="-10" dirty="0">
                <a:latin typeface="Calibri"/>
                <a:cs typeface="Calibri"/>
              </a:rPr>
              <a:t>move selected </a:t>
            </a:r>
            <a:r>
              <a:rPr sz="2100" b="1" spc="-5" dirty="0">
                <a:latin typeface="Calibri"/>
                <a:cs typeface="Calibri"/>
              </a:rPr>
              <a:t>workloads </a:t>
            </a:r>
            <a:r>
              <a:rPr sz="2100" b="1" spc="-15" dirty="0">
                <a:latin typeface="Calibri"/>
                <a:cs typeface="Calibri"/>
              </a:rPr>
              <a:t>to</a:t>
            </a:r>
            <a:r>
              <a:rPr sz="2100" b="1" spc="20" dirty="0">
                <a:latin typeface="Calibri"/>
                <a:cs typeface="Calibri"/>
              </a:rPr>
              <a:t> </a:t>
            </a:r>
            <a:r>
              <a:rPr sz="2100" b="1" spc="-10" dirty="0">
                <a:latin typeface="Calibri"/>
                <a:cs typeface="Calibri"/>
              </a:rPr>
              <a:t>Azure.</a:t>
            </a:r>
            <a:endParaRPr sz="2100">
              <a:latin typeface="Calibri"/>
              <a:cs typeface="Calibri"/>
            </a:endParaRPr>
          </a:p>
          <a:p>
            <a:pPr marL="1177925" lvl="2" indent="-233045">
              <a:lnSpc>
                <a:spcPts val="1950"/>
              </a:lnSpc>
              <a:buFont typeface="Arial"/>
              <a:buChar char="•"/>
              <a:tabLst>
                <a:tab pos="1177925" algn="l"/>
                <a:tab pos="1178560" algn="l"/>
              </a:tabLst>
            </a:pPr>
            <a:r>
              <a:rPr sz="1700" b="1" spc="-10" dirty="0">
                <a:latin typeface="Calibri"/>
                <a:cs typeface="Calibri"/>
              </a:rPr>
              <a:t>Azure Site Recovery </a:t>
            </a:r>
            <a:r>
              <a:rPr sz="1700" b="1" dirty="0">
                <a:latin typeface="Calibri"/>
                <a:cs typeface="Calibri"/>
              </a:rPr>
              <a:t>is </a:t>
            </a:r>
            <a:r>
              <a:rPr sz="1700" b="1" spc="-5" dirty="0">
                <a:latin typeface="Calibri"/>
                <a:cs typeface="Calibri"/>
              </a:rPr>
              <a:t>the </a:t>
            </a:r>
            <a:r>
              <a:rPr sz="1700" b="1" dirty="0">
                <a:latin typeface="Calibri"/>
                <a:cs typeface="Calibri"/>
              </a:rPr>
              <a:t>primary </a:t>
            </a:r>
            <a:r>
              <a:rPr sz="1700" b="1" spc="-5" dirty="0">
                <a:latin typeface="Calibri"/>
                <a:cs typeface="Calibri"/>
              </a:rPr>
              <a:t>tool </a:t>
            </a:r>
            <a:r>
              <a:rPr sz="1700" b="1" spc="-10" dirty="0">
                <a:latin typeface="Calibri"/>
                <a:cs typeface="Calibri"/>
              </a:rPr>
              <a:t>for </a:t>
            </a:r>
            <a:r>
              <a:rPr sz="1700" b="1" spc="-5" dirty="0">
                <a:latin typeface="Calibri"/>
                <a:cs typeface="Calibri"/>
              </a:rPr>
              <a:t>this </a:t>
            </a:r>
            <a:r>
              <a:rPr sz="1700" b="1" dirty="0">
                <a:latin typeface="Calibri"/>
                <a:cs typeface="Calibri"/>
              </a:rPr>
              <a:t>and</a:t>
            </a:r>
            <a:r>
              <a:rPr sz="1700" b="1" spc="-55" dirty="0">
                <a:latin typeface="Calibri"/>
                <a:cs typeface="Calibri"/>
              </a:rPr>
              <a:t> </a:t>
            </a:r>
            <a:r>
              <a:rPr sz="1700" b="1" spc="-5" dirty="0">
                <a:latin typeface="Calibri"/>
                <a:cs typeface="Calibri"/>
              </a:rPr>
              <a:t>includes:</a:t>
            </a:r>
            <a:endParaRPr sz="1700">
              <a:latin typeface="Calibri"/>
              <a:cs typeface="Calibri"/>
            </a:endParaRPr>
          </a:p>
          <a:p>
            <a:pPr marL="1644650" lvl="3" indent="-233045">
              <a:lnSpc>
                <a:spcPts val="1845"/>
              </a:lnSpc>
              <a:buFont typeface="Arial"/>
              <a:buChar char="•"/>
              <a:tabLst>
                <a:tab pos="1644650" algn="l"/>
                <a:tab pos="1645285" algn="l"/>
              </a:tabLst>
            </a:pPr>
            <a:r>
              <a:rPr sz="1600" b="1" spc="-5" dirty="0">
                <a:latin typeface="Calibri"/>
                <a:cs typeface="Calibri"/>
              </a:rPr>
              <a:t>Lifting and shifting of </a:t>
            </a:r>
            <a:r>
              <a:rPr sz="1600" b="1" spc="-10" dirty="0">
                <a:latin typeface="Calibri"/>
                <a:cs typeface="Calibri"/>
              </a:rPr>
              <a:t>servers, apps, </a:t>
            </a:r>
            <a:r>
              <a:rPr sz="1600" b="1" spc="-5" dirty="0">
                <a:latin typeface="Calibri"/>
                <a:cs typeface="Calibri"/>
              </a:rPr>
              <a:t>databases, and</a:t>
            </a:r>
            <a:r>
              <a:rPr sz="1600" b="1" spc="120" dirty="0">
                <a:latin typeface="Calibri"/>
                <a:cs typeface="Calibri"/>
              </a:rPr>
              <a:t> </a:t>
            </a:r>
            <a:r>
              <a:rPr sz="1600" b="1" spc="-10" dirty="0">
                <a:latin typeface="Calibri"/>
                <a:cs typeface="Calibri"/>
              </a:rPr>
              <a:t>data.</a:t>
            </a:r>
            <a:endParaRPr sz="1600">
              <a:latin typeface="Calibri"/>
              <a:cs typeface="Calibri"/>
            </a:endParaRPr>
          </a:p>
          <a:p>
            <a:pPr marL="1644650" lvl="3" indent="-233045">
              <a:lnSpc>
                <a:spcPts val="1850"/>
              </a:lnSpc>
              <a:buFont typeface="Arial"/>
              <a:buChar char="•"/>
              <a:tabLst>
                <a:tab pos="1644650" algn="l"/>
                <a:tab pos="1645285" algn="l"/>
              </a:tabLst>
            </a:pPr>
            <a:r>
              <a:rPr sz="1600" b="1" spc="-10" dirty="0">
                <a:latin typeface="Calibri"/>
                <a:cs typeface="Calibri"/>
              </a:rPr>
              <a:t>Containerization </a:t>
            </a:r>
            <a:r>
              <a:rPr sz="1600" b="1" spc="-5" dirty="0">
                <a:latin typeface="Calibri"/>
                <a:cs typeface="Calibri"/>
              </a:rPr>
              <a:t>of </a:t>
            </a:r>
            <a:r>
              <a:rPr sz="1600" b="1" spc="-10" dirty="0">
                <a:latin typeface="Calibri"/>
                <a:cs typeface="Calibri"/>
              </a:rPr>
              <a:t>existing </a:t>
            </a:r>
            <a:r>
              <a:rPr sz="1600" b="1" spc="-5" dirty="0">
                <a:latin typeface="Calibri"/>
                <a:cs typeface="Calibri"/>
              </a:rPr>
              <a:t>applications and</a:t>
            </a:r>
            <a:r>
              <a:rPr sz="1600" b="1" spc="30" dirty="0">
                <a:latin typeface="Calibri"/>
                <a:cs typeface="Calibri"/>
              </a:rPr>
              <a:t> </a:t>
            </a:r>
            <a:r>
              <a:rPr sz="1600" b="1" spc="-10" dirty="0">
                <a:latin typeface="Calibri"/>
                <a:cs typeface="Calibri"/>
              </a:rPr>
              <a:t>infrastructure</a:t>
            </a:r>
            <a:endParaRPr sz="1600">
              <a:latin typeface="Calibri"/>
              <a:cs typeface="Calibri"/>
            </a:endParaRPr>
          </a:p>
          <a:p>
            <a:pPr marL="1644650" lvl="3" indent="-233045">
              <a:lnSpc>
                <a:spcPts val="1755"/>
              </a:lnSpc>
              <a:buFont typeface="Arial"/>
              <a:buChar char="•"/>
              <a:tabLst>
                <a:tab pos="1644650" algn="l"/>
                <a:tab pos="1645285" algn="l"/>
              </a:tabLst>
            </a:pPr>
            <a:r>
              <a:rPr sz="1600" b="1" spc="-5" dirty="0">
                <a:latin typeface="Calibri"/>
                <a:cs typeface="Calibri"/>
              </a:rPr>
              <a:t>Modernization options </a:t>
            </a:r>
            <a:r>
              <a:rPr sz="1600" b="1" spc="-15" dirty="0">
                <a:latin typeface="Calibri"/>
                <a:cs typeface="Calibri"/>
              </a:rPr>
              <a:t>for </a:t>
            </a:r>
            <a:r>
              <a:rPr sz="1600" b="1" spc="-10" dirty="0">
                <a:latin typeface="Calibri"/>
                <a:cs typeface="Calibri"/>
              </a:rPr>
              <a:t>apps </a:t>
            </a:r>
            <a:r>
              <a:rPr sz="1600" b="1" spc="-5" dirty="0">
                <a:latin typeface="Calibri"/>
                <a:cs typeface="Calibri"/>
              </a:rPr>
              <a:t>and</a:t>
            </a:r>
            <a:r>
              <a:rPr sz="1600" b="1" spc="95" dirty="0">
                <a:latin typeface="Calibri"/>
                <a:cs typeface="Calibri"/>
              </a:rPr>
              <a:t> </a:t>
            </a:r>
            <a:r>
              <a:rPr sz="1600" b="1" spc="-5" dirty="0">
                <a:latin typeface="Calibri"/>
                <a:cs typeface="Calibri"/>
              </a:rPr>
              <a:t>databases.</a:t>
            </a:r>
            <a:endParaRPr sz="1600">
              <a:latin typeface="Calibri"/>
              <a:cs typeface="Calibri"/>
            </a:endParaRPr>
          </a:p>
          <a:p>
            <a:pPr marL="711835" lvl="1" indent="-233045">
              <a:lnSpc>
                <a:spcPts val="2335"/>
              </a:lnSpc>
              <a:buFont typeface="Arial"/>
              <a:buChar char="•"/>
              <a:tabLst>
                <a:tab pos="711835" algn="l"/>
                <a:tab pos="712470" algn="l"/>
              </a:tabLst>
            </a:pPr>
            <a:r>
              <a:rPr sz="2100" b="1" spc="-10" dirty="0">
                <a:latin typeface="Calibri"/>
                <a:cs typeface="Calibri"/>
              </a:rPr>
              <a:t>Optimize: </a:t>
            </a:r>
            <a:r>
              <a:rPr sz="2100" b="1" spc="-5" dirty="0">
                <a:latin typeface="Calibri"/>
                <a:cs typeface="Calibri"/>
              </a:rPr>
              <a:t>fine </a:t>
            </a:r>
            <a:r>
              <a:rPr sz="2100" b="1" dirty="0">
                <a:latin typeface="Calibri"/>
                <a:cs typeface="Calibri"/>
              </a:rPr>
              <a:t>tune </a:t>
            </a:r>
            <a:r>
              <a:rPr sz="2100" b="1" spc="-10" dirty="0">
                <a:latin typeface="Calibri"/>
                <a:cs typeface="Calibri"/>
              </a:rPr>
              <a:t>your </a:t>
            </a:r>
            <a:r>
              <a:rPr sz="2100" b="1" spc="-5" dirty="0">
                <a:latin typeface="Calibri"/>
                <a:cs typeface="Calibri"/>
              </a:rPr>
              <a:t>Azure-based workloads </a:t>
            </a:r>
            <a:r>
              <a:rPr sz="2100" b="1" dirty="0">
                <a:latin typeface="Calibri"/>
                <a:cs typeface="Calibri"/>
              </a:rPr>
              <a:t>and </a:t>
            </a:r>
            <a:r>
              <a:rPr sz="2100" b="1" spc="-15" dirty="0">
                <a:latin typeface="Calibri"/>
                <a:cs typeface="Calibri"/>
              </a:rPr>
              <a:t>maximize </a:t>
            </a:r>
            <a:r>
              <a:rPr sz="2100" b="1" spc="-10" dirty="0">
                <a:latin typeface="Calibri"/>
                <a:cs typeface="Calibri"/>
              </a:rPr>
              <a:t>your</a:t>
            </a:r>
            <a:r>
              <a:rPr sz="2100" b="1" spc="70" dirty="0">
                <a:latin typeface="Calibri"/>
                <a:cs typeface="Calibri"/>
              </a:rPr>
              <a:t> </a:t>
            </a:r>
            <a:r>
              <a:rPr sz="2100" b="1" spc="-10" dirty="0">
                <a:latin typeface="Calibri"/>
                <a:cs typeface="Calibri"/>
              </a:rPr>
              <a:t>ROI.</a:t>
            </a:r>
            <a:endParaRPr sz="2100">
              <a:latin typeface="Calibri"/>
              <a:cs typeface="Calibri"/>
            </a:endParaRPr>
          </a:p>
          <a:p>
            <a:pPr marL="1177925" marR="652780" lvl="2" indent="-233045">
              <a:lnSpc>
                <a:spcPct val="70000"/>
              </a:lnSpc>
              <a:spcBef>
                <a:spcPts val="550"/>
              </a:spcBef>
              <a:buFont typeface="Arial"/>
              <a:buChar char="•"/>
              <a:tabLst>
                <a:tab pos="1177925" algn="l"/>
                <a:tab pos="1178560" algn="l"/>
              </a:tabLst>
            </a:pPr>
            <a:r>
              <a:rPr sz="1700" b="1" spc="-10" dirty="0">
                <a:latin typeface="Calibri"/>
                <a:cs typeface="Calibri"/>
              </a:rPr>
              <a:t>There are many </a:t>
            </a:r>
            <a:r>
              <a:rPr sz="1700" b="1" spc="-5" dirty="0">
                <a:latin typeface="Calibri"/>
                <a:cs typeface="Calibri"/>
              </a:rPr>
              <a:t>Microsoft </a:t>
            </a:r>
            <a:r>
              <a:rPr sz="1700" b="1" spc="-10" dirty="0">
                <a:latin typeface="Calibri"/>
                <a:cs typeface="Calibri"/>
              </a:rPr>
              <a:t>partners to </a:t>
            </a:r>
            <a:r>
              <a:rPr sz="1700" b="1" spc="-5" dirty="0">
                <a:latin typeface="Calibri"/>
                <a:cs typeface="Calibri"/>
              </a:rPr>
              <a:t>help </a:t>
            </a:r>
            <a:r>
              <a:rPr sz="1700" b="1" spc="-10" dirty="0">
                <a:latin typeface="Calibri"/>
                <a:cs typeface="Calibri"/>
              </a:rPr>
              <a:t>you </a:t>
            </a:r>
            <a:r>
              <a:rPr sz="1700" b="1" spc="-5" dirty="0">
                <a:latin typeface="Calibri"/>
                <a:cs typeface="Calibri"/>
              </a:rPr>
              <a:t>with </a:t>
            </a:r>
            <a:r>
              <a:rPr sz="1700" b="1" spc="-10" dirty="0">
                <a:latin typeface="Calibri"/>
                <a:cs typeface="Calibri"/>
              </a:rPr>
              <a:t>backup, </a:t>
            </a:r>
            <a:r>
              <a:rPr sz="1700" b="1" dirty="0">
                <a:latin typeface="Calibri"/>
                <a:cs typeface="Calibri"/>
              </a:rPr>
              <a:t>monitoring, </a:t>
            </a:r>
            <a:r>
              <a:rPr sz="1700" b="1" spc="-5" dirty="0">
                <a:latin typeface="Calibri"/>
                <a:cs typeface="Calibri"/>
              </a:rPr>
              <a:t>security assessments, </a:t>
            </a:r>
            <a:r>
              <a:rPr sz="1700" b="1" dirty="0">
                <a:latin typeface="Calibri"/>
                <a:cs typeface="Calibri"/>
              </a:rPr>
              <a:t>and </a:t>
            </a:r>
            <a:r>
              <a:rPr sz="1700" b="1" spc="-10" dirty="0">
                <a:latin typeface="Calibri"/>
                <a:cs typeface="Calibri"/>
              </a:rPr>
              <a:t>cost  </a:t>
            </a:r>
            <a:r>
              <a:rPr sz="1700" b="1" spc="-5" dirty="0">
                <a:latin typeface="Calibri"/>
                <a:cs typeface="Calibri"/>
              </a:rPr>
              <a:t>management.</a:t>
            </a:r>
            <a:endParaRPr sz="1700">
              <a:latin typeface="Calibri"/>
              <a:cs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59168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Site-to-Site </a:t>
            </a:r>
            <a:r>
              <a:rPr sz="2800" b="1" spc="-40" dirty="0">
                <a:solidFill>
                  <a:srgbClr val="0071C5"/>
                </a:solidFill>
                <a:latin typeface="Segoe UI Semibold"/>
                <a:cs typeface="Segoe UI Semibold"/>
              </a:rPr>
              <a:t>VPN</a:t>
            </a:r>
            <a:r>
              <a:rPr sz="2800" b="1" spc="-185" dirty="0">
                <a:solidFill>
                  <a:srgbClr val="0071C5"/>
                </a:solidFill>
                <a:latin typeface="Segoe UI Semibold"/>
                <a:cs typeface="Segoe UI Semibold"/>
              </a:rPr>
              <a:t> </a:t>
            </a:r>
            <a:r>
              <a:rPr sz="2800" b="1" spc="-50" dirty="0">
                <a:solidFill>
                  <a:srgbClr val="0071C5"/>
                </a:solidFill>
                <a:latin typeface="Segoe UI Semibold"/>
                <a:cs typeface="Segoe UI Semibold"/>
              </a:rPr>
              <a:t>Connections</a:t>
            </a:r>
            <a:endParaRPr sz="2800">
              <a:latin typeface="Segoe UI Semibold"/>
              <a:cs typeface="Segoe UI Semibold"/>
            </a:endParaRPr>
          </a:p>
        </p:txBody>
      </p:sp>
      <p:sp>
        <p:nvSpPr>
          <p:cNvPr id="3" name="object 3"/>
          <p:cNvSpPr txBox="1"/>
          <p:nvPr/>
        </p:nvSpPr>
        <p:spPr>
          <a:xfrm>
            <a:off x="517042" y="1548129"/>
            <a:ext cx="4438015" cy="1581785"/>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IPSec IKEv1 </a:t>
            </a:r>
            <a:r>
              <a:rPr sz="2400" b="1" spc="-30" dirty="0">
                <a:solidFill>
                  <a:srgbClr val="3B3B41"/>
                </a:solidFill>
                <a:latin typeface="Segoe UI Semibold"/>
                <a:cs typeface="Segoe UI Semibold"/>
              </a:rPr>
              <a:t>or </a:t>
            </a:r>
            <a:r>
              <a:rPr sz="2400" b="1" spc="-45" dirty="0">
                <a:solidFill>
                  <a:srgbClr val="3B3B41"/>
                </a:solidFill>
                <a:latin typeface="Segoe UI Semibold"/>
                <a:cs typeface="Segoe UI Semibold"/>
              </a:rPr>
              <a:t>IKEv2 </a:t>
            </a:r>
            <a:r>
              <a:rPr sz="2400" b="1" spc="-35" dirty="0">
                <a:solidFill>
                  <a:srgbClr val="3B3B41"/>
                </a:solidFill>
                <a:latin typeface="Segoe UI Semibold"/>
                <a:cs typeface="Segoe UI Semibold"/>
              </a:rPr>
              <a:t>VPN</a:t>
            </a:r>
            <a:r>
              <a:rPr sz="2400" b="1" spc="-409" dirty="0">
                <a:solidFill>
                  <a:srgbClr val="3B3B41"/>
                </a:solidFill>
                <a:latin typeface="Segoe UI Semibold"/>
                <a:cs typeface="Segoe UI Semibold"/>
              </a:rPr>
              <a:t> </a:t>
            </a:r>
            <a:r>
              <a:rPr sz="2400" b="1" spc="-45" dirty="0">
                <a:solidFill>
                  <a:srgbClr val="3B3B41"/>
                </a:solidFill>
                <a:latin typeface="Segoe UI Semibold"/>
                <a:cs typeface="Segoe UI Semibold"/>
              </a:rPr>
              <a:t>tunnels:</a:t>
            </a:r>
            <a:endParaRPr sz="2400">
              <a:latin typeface="Segoe UI Semibold"/>
              <a:cs typeface="Segoe UI Semibold"/>
            </a:endParaRPr>
          </a:p>
          <a:p>
            <a:pPr marL="12700" marR="2618105">
              <a:lnSpc>
                <a:spcPct val="100000"/>
              </a:lnSpc>
            </a:pPr>
            <a:r>
              <a:rPr sz="2000" b="1" dirty="0">
                <a:solidFill>
                  <a:srgbClr val="3B3B41"/>
                </a:solidFill>
                <a:latin typeface="Segoe UI"/>
                <a:cs typeface="Segoe UI"/>
              </a:rPr>
              <a:t>C</a:t>
            </a:r>
            <a:r>
              <a:rPr sz="2000" b="1" spc="-25" dirty="0">
                <a:solidFill>
                  <a:srgbClr val="3B3B41"/>
                </a:solidFill>
                <a:latin typeface="Segoe UI"/>
                <a:cs typeface="Segoe UI"/>
              </a:rPr>
              <a:t>r</a:t>
            </a:r>
            <a:r>
              <a:rPr sz="2000" b="1" spc="-5" dirty="0">
                <a:solidFill>
                  <a:srgbClr val="3B3B41"/>
                </a:solidFill>
                <a:latin typeface="Segoe UI"/>
                <a:cs typeface="Segoe UI"/>
              </a:rPr>
              <a:t>o</a:t>
            </a:r>
            <a:r>
              <a:rPr sz="2000" b="1" spc="-10" dirty="0">
                <a:solidFill>
                  <a:srgbClr val="3B3B41"/>
                </a:solidFill>
                <a:latin typeface="Segoe UI"/>
                <a:cs typeface="Segoe UI"/>
              </a:rPr>
              <a:t>s</a:t>
            </a:r>
            <a:r>
              <a:rPr sz="2000" b="1" spc="-5" dirty="0">
                <a:solidFill>
                  <a:srgbClr val="3B3B41"/>
                </a:solidFill>
                <a:latin typeface="Segoe UI"/>
                <a:cs typeface="Segoe UI"/>
              </a:rPr>
              <a:t>s</a:t>
            </a:r>
            <a:r>
              <a:rPr sz="2000" b="1" spc="5" dirty="0">
                <a:solidFill>
                  <a:srgbClr val="3B3B41"/>
                </a:solidFill>
                <a:latin typeface="Segoe UI"/>
                <a:cs typeface="Segoe UI"/>
              </a:rPr>
              <a:t>-</a:t>
            </a:r>
            <a:r>
              <a:rPr sz="2000" b="1" spc="-5" dirty="0">
                <a:solidFill>
                  <a:srgbClr val="3B3B41"/>
                </a:solidFill>
                <a:latin typeface="Segoe UI"/>
                <a:cs typeface="Segoe UI"/>
              </a:rPr>
              <a:t>p</a:t>
            </a:r>
            <a:r>
              <a:rPr sz="2000" b="1" spc="-15" dirty="0">
                <a:solidFill>
                  <a:srgbClr val="3B3B41"/>
                </a:solidFill>
                <a:latin typeface="Segoe UI"/>
                <a:cs typeface="Segoe UI"/>
              </a:rPr>
              <a:t>r</a:t>
            </a:r>
            <a:r>
              <a:rPr sz="2000" b="1" dirty="0">
                <a:solidFill>
                  <a:srgbClr val="3B3B41"/>
                </a:solidFill>
                <a:latin typeface="Segoe UI"/>
                <a:cs typeface="Segoe UI"/>
              </a:rPr>
              <a:t>em</a:t>
            </a:r>
            <a:r>
              <a:rPr sz="2000" b="1" spc="-10" dirty="0">
                <a:solidFill>
                  <a:srgbClr val="3B3B41"/>
                </a:solidFill>
                <a:latin typeface="Segoe UI"/>
                <a:cs typeface="Segoe UI"/>
              </a:rPr>
              <a:t>i</a:t>
            </a:r>
            <a:r>
              <a:rPr sz="2000" b="1" dirty="0">
                <a:solidFill>
                  <a:srgbClr val="3B3B41"/>
                </a:solidFill>
                <a:latin typeface="Segoe UI"/>
                <a:cs typeface="Segoe UI"/>
              </a:rPr>
              <a:t>s</a:t>
            </a:r>
            <a:r>
              <a:rPr sz="2000" b="1" spc="-10" dirty="0">
                <a:solidFill>
                  <a:srgbClr val="3B3B41"/>
                </a:solidFill>
                <a:latin typeface="Segoe UI"/>
                <a:cs typeface="Segoe UI"/>
              </a:rPr>
              <a:t>e</a:t>
            </a:r>
            <a:r>
              <a:rPr sz="2000" b="1" dirty="0">
                <a:solidFill>
                  <a:srgbClr val="3B3B41"/>
                </a:solidFill>
                <a:latin typeface="Segoe UI"/>
                <a:cs typeface="Segoe UI"/>
              </a:rPr>
              <a:t>s  </a:t>
            </a:r>
            <a:r>
              <a:rPr sz="2000" b="1" spc="-5" dirty="0">
                <a:solidFill>
                  <a:srgbClr val="3B3B41"/>
                </a:solidFill>
                <a:latin typeface="Segoe UI"/>
                <a:cs typeface="Segoe UI"/>
              </a:rPr>
              <a:t>VNet-to-VNet  Multi-site:</a:t>
            </a:r>
            <a:endParaRPr sz="2000">
              <a:latin typeface="Segoe UI"/>
              <a:cs typeface="Segoe UI"/>
            </a:endParaRPr>
          </a:p>
          <a:p>
            <a:pPr marL="12700">
              <a:lnSpc>
                <a:spcPct val="100000"/>
              </a:lnSpc>
              <a:spcBef>
                <a:spcPts val="15"/>
              </a:spcBef>
            </a:pPr>
            <a:r>
              <a:rPr sz="1800" b="1" spc="-15" dirty="0">
                <a:solidFill>
                  <a:srgbClr val="0078D2"/>
                </a:solidFill>
                <a:latin typeface="Segoe UI Semibold"/>
                <a:cs typeface="Segoe UI Semibold"/>
              </a:rPr>
              <a:t>Requires </a:t>
            </a:r>
            <a:r>
              <a:rPr sz="1800" b="1" dirty="0">
                <a:solidFill>
                  <a:srgbClr val="0078D2"/>
                </a:solidFill>
                <a:latin typeface="Segoe UI Semibold"/>
                <a:cs typeface="Segoe UI Semibold"/>
              </a:rPr>
              <a:t>a </a:t>
            </a:r>
            <a:r>
              <a:rPr sz="1800" b="1" spc="-5" dirty="0">
                <a:solidFill>
                  <a:srgbClr val="0078D2"/>
                </a:solidFill>
                <a:latin typeface="Segoe UI Semibold"/>
                <a:cs typeface="Segoe UI Semibold"/>
              </a:rPr>
              <a:t>route-based</a:t>
            </a:r>
            <a:r>
              <a:rPr sz="1800" b="1" spc="20" dirty="0">
                <a:solidFill>
                  <a:srgbClr val="0078D2"/>
                </a:solidFill>
                <a:latin typeface="Segoe UI Semibold"/>
                <a:cs typeface="Segoe UI Semibold"/>
              </a:rPr>
              <a:t> </a:t>
            </a:r>
            <a:r>
              <a:rPr sz="1800" b="1" dirty="0">
                <a:solidFill>
                  <a:srgbClr val="0078D2"/>
                </a:solidFill>
                <a:latin typeface="Segoe UI Semibold"/>
                <a:cs typeface="Segoe UI Semibold"/>
              </a:rPr>
              <a:t>VPN</a:t>
            </a:r>
            <a:endParaRPr sz="1800">
              <a:latin typeface="Segoe UI Semibold"/>
              <a:cs typeface="Segoe UI Semibold"/>
            </a:endParaRPr>
          </a:p>
        </p:txBody>
      </p:sp>
      <p:sp>
        <p:nvSpPr>
          <p:cNvPr id="4" name="object 4"/>
          <p:cNvSpPr/>
          <p:nvPr/>
        </p:nvSpPr>
        <p:spPr>
          <a:xfrm>
            <a:off x="5058155" y="2339339"/>
            <a:ext cx="6888480" cy="147675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247388" y="3712463"/>
            <a:ext cx="6080760" cy="310896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7042" y="259791"/>
            <a:ext cx="335661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Site-to-Site</a:t>
            </a:r>
            <a:r>
              <a:rPr sz="2800" b="1" spc="-145" dirty="0">
                <a:solidFill>
                  <a:srgbClr val="0071C5"/>
                </a:solidFill>
                <a:latin typeface="Segoe UI Semibold"/>
                <a:cs typeface="Segoe UI Semibold"/>
              </a:rPr>
              <a:t> </a:t>
            </a:r>
            <a:r>
              <a:rPr sz="2800" b="1" spc="-50" dirty="0">
                <a:solidFill>
                  <a:srgbClr val="0071C5"/>
                </a:solidFill>
                <a:latin typeface="Segoe UI Semibold"/>
                <a:cs typeface="Segoe UI Semibold"/>
              </a:rPr>
              <a:t>Scenarios</a:t>
            </a:r>
            <a:endParaRPr sz="2800">
              <a:latin typeface="Segoe UI Semibold"/>
              <a:cs typeface="Segoe UI Semibold"/>
            </a:endParaRPr>
          </a:p>
        </p:txBody>
      </p:sp>
      <p:sp>
        <p:nvSpPr>
          <p:cNvPr id="3" name="object 3"/>
          <p:cNvSpPr txBox="1"/>
          <p:nvPr/>
        </p:nvSpPr>
        <p:spPr>
          <a:xfrm>
            <a:off x="517042" y="1548129"/>
            <a:ext cx="2878455" cy="1122680"/>
          </a:xfrm>
          <a:prstGeom prst="rect">
            <a:avLst/>
          </a:prstGeom>
        </p:spPr>
        <p:txBody>
          <a:bodyPr vert="horz" wrap="square" lIns="0" tIns="12700" rIns="0" bIns="0" rtlCol="0">
            <a:spAutoFit/>
          </a:bodyPr>
          <a:lstStyle/>
          <a:p>
            <a:pPr marL="12700" marR="5080">
              <a:lnSpc>
                <a:spcPct val="100000"/>
              </a:lnSpc>
              <a:spcBef>
                <a:spcPts val="100"/>
              </a:spcBef>
            </a:pPr>
            <a:r>
              <a:rPr sz="2400" b="1" spc="-50" dirty="0">
                <a:solidFill>
                  <a:srgbClr val="3B3B41"/>
                </a:solidFill>
                <a:latin typeface="Segoe UI Semibold"/>
                <a:cs typeface="Segoe UI Semibold"/>
              </a:rPr>
              <a:t>Capacity</a:t>
            </a:r>
            <a:r>
              <a:rPr sz="2400" b="1" spc="-175" dirty="0">
                <a:solidFill>
                  <a:srgbClr val="3B3B41"/>
                </a:solidFill>
                <a:latin typeface="Segoe UI Semibold"/>
                <a:cs typeface="Segoe UI Semibold"/>
              </a:rPr>
              <a:t> </a:t>
            </a:r>
            <a:r>
              <a:rPr sz="2400" b="1" spc="-50" dirty="0">
                <a:solidFill>
                  <a:srgbClr val="3B3B41"/>
                </a:solidFill>
                <a:latin typeface="Segoe UI Semibold"/>
                <a:cs typeface="Segoe UI Semibold"/>
              </a:rPr>
              <a:t>On-Demand  </a:t>
            </a:r>
            <a:r>
              <a:rPr sz="2400" b="1" spc="-60" dirty="0">
                <a:solidFill>
                  <a:srgbClr val="3B3B41"/>
                </a:solidFill>
                <a:latin typeface="Segoe UI Semibold"/>
                <a:cs typeface="Segoe UI Semibold"/>
              </a:rPr>
              <a:t>Strategic </a:t>
            </a:r>
            <a:r>
              <a:rPr sz="2400" b="1" spc="-50" dirty="0">
                <a:solidFill>
                  <a:srgbClr val="3B3B41"/>
                </a:solidFill>
                <a:latin typeface="Segoe UI Semibold"/>
                <a:cs typeface="Segoe UI Semibold"/>
              </a:rPr>
              <a:t>Migration  Disaster</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Recovery</a:t>
            </a:r>
            <a:endParaRPr sz="2400">
              <a:latin typeface="Segoe UI Semibold"/>
              <a:cs typeface="Segoe UI Semibold"/>
            </a:endParaRPr>
          </a:p>
        </p:txBody>
      </p:sp>
      <p:sp>
        <p:nvSpPr>
          <p:cNvPr id="4" name="object 4"/>
          <p:cNvSpPr/>
          <p:nvPr/>
        </p:nvSpPr>
        <p:spPr>
          <a:xfrm>
            <a:off x="2132076" y="3389375"/>
            <a:ext cx="8676132" cy="24856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85394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Implementing Site-to-Site</a:t>
            </a:r>
            <a:r>
              <a:rPr sz="2800" b="1" spc="-195" dirty="0">
                <a:solidFill>
                  <a:srgbClr val="0071C5"/>
                </a:solidFill>
                <a:latin typeface="Segoe UI Semibold"/>
                <a:cs typeface="Segoe UI Semibold"/>
              </a:rPr>
              <a:t> </a:t>
            </a:r>
            <a:r>
              <a:rPr sz="2800" b="1" spc="-40" dirty="0">
                <a:solidFill>
                  <a:srgbClr val="0071C5"/>
                </a:solidFill>
                <a:latin typeface="Segoe UI Semibold"/>
                <a:cs typeface="Segoe UI Semibold"/>
              </a:rPr>
              <a:t>VPN</a:t>
            </a:r>
            <a:endParaRPr sz="2800">
              <a:latin typeface="Segoe UI Semibold"/>
              <a:cs typeface="Segoe UI Semibold"/>
            </a:endParaRPr>
          </a:p>
        </p:txBody>
      </p:sp>
      <p:sp>
        <p:nvSpPr>
          <p:cNvPr id="3" name="object 3"/>
          <p:cNvSpPr txBox="1"/>
          <p:nvPr/>
        </p:nvSpPr>
        <p:spPr>
          <a:xfrm>
            <a:off x="517042" y="1548130"/>
            <a:ext cx="4431030" cy="2160270"/>
          </a:xfrm>
          <a:prstGeom prst="rect">
            <a:avLst/>
          </a:prstGeom>
        </p:spPr>
        <p:txBody>
          <a:bodyPr vert="horz" wrap="square" lIns="0" tIns="13335" rIns="0" bIns="0" rtlCol="0">
            <a:spAutoFit/>
          </a:bodyPr>
          <a:lstStyle/>
          <a:p>
            <a:pPr marL="295910" indent="-283210">
              <a:lnSpc>
                <a:spcPct val="100000"/>
              </a:lnSpc>
              <a:spcBef>
                <a:spcPts val="105"/>
              </a:spcBef>
              <a:buAutoNum type="arabicPeriod"/>
              <a:tabLst>
                <a:tab pos="296545" algn="l"/>
              </a:tabLst>
            </a:pPr>
            <a:r>
              <a:rPr sz="2000" b="1" spc="-5" dirty="0">
                <a:solidFill>
                  <a:srgbClr val="3B3B41"/>
                </a:solidFill>
                <a:latin typeface="Segoe UI"/>
                <a:cs typeface="Segoe UI"/>
              </a:rPr>
              <a:t>Create VNets and</a:t>
            </a:r>
            <a:r>
              <a:rPr sz="2000" b="1" spc="-10" dirty="0">
                <a:solidFill>
                  <a:srgbClr val="3B3B41"/>
                </a:solidFill>
                <a:latin typeface="Segoe UI"/>
                <a:cs typeface="Segoe UI"/>
              </a:rPr>
              <a:t> </a:t>
            </a:r>
            <a:r>
              <a:rPr sz="2000" b="1" spc="-5" dirty="0">
                <a:solidFill>
                  <a:srgbClr val="3B3B41"/>
                </a:solidFill>
                <a:latin typeface="Segoe UI"/>
                <a:cs typeface="Segoe UI"/>
              </a:rPr>
              <a:t>subnets</a:t>
            </a:r>
            <a:endParaRPr sz="2000">
              <a:latin typeface="Segoe UI"/>
              <a:cs typeface="Segoe UI"/>
            </a:endParaRPr>
          </a:p>
          <a:p>
            <a:pPr marL="295910" indent="-283210">
              <a:lnSpc>
                <a:spcPct val="100000"/>
              </a:lnSpc>
              <a:buAutoNum type="arabicPeriod"/>
              <a:tabLst>
                <a:tab pos="296545" algn="l"/>
              </a:tabLst>
            </a:pPr>
            <a:r>
              <a:rPr sz="2000" b="1" dirty="0">
                <a:solidFill>
                  <a:srgbClr val="3B3B41"/>
                </a:solidFill>
                <a:latin typeface="Segoe UI"/>
                <a:cs typeface="Segoe UI"/>
              </a:rPr>
              <a:t>Specify the </a:t>
            </a:r>
            <a:r>
              <a:rPr sz="2000" b="1" spc="-5" dirty="0">
                <a:solidFill>
                  <a:srgbClr val="3B3B41"/>
                </a:solidFill>
                <a:latin typeface="Segoe UI"/>
                <a:cs typeface="Segoe UI"/>
              </a:rPr>
              <a:t>DNS </a:t>
            </a:r>
            <a:r>
              <a:rPr sz="2000" b="1" spc="5" dirty="0">
                <a:solidFill>
                  <a:srgbClr val="3B3B41"/>
                </a:solidFill>
                <a:latin typeface="Segoe UI"/>
                <a:cs typeface="Segoe UI"/>
              </a:rPr>
              <a:t>server</a:t>
            </a:r>
            <a:r>
              <a:rPr sz="2000" b="1" spc="-35" dirty="0">
                <a:solidFill>
                  <a:srgbClr val="3B3B41"/>
                </a:solidFill>
                <a:latin typeface="Segoe UI"/>
                <a:cs typeface="Segoe UI"/>
              </a:rPr>
              <a:t> </a:t>
            </a:r>
            <a:r>
              <a:rPr sz="2000" b="1" spc="-5" dirty="0">
                <a:solidFill>
                  <a:srgbClr val="3B3B41"/>
                </a:solidFill>
                <a:latin typeface="Segoe UI"/>
                <a:cs typeface="Segoe UI"/>
              </a:rPr>
              <a:t>(optional)</a:t>
            </a:r>
            <a:endParaRPr sz="2000">
              <a:latin typeface="Segoe UI"/>
              <a:cs typeface="Segoe UI"/>
            </a:endParaRPr>
          </a:p>
          <a:p>
            <a:pPr marL="295910" indent="-283210">
              <a:lnSpc>
                <a:spcPct val="100000"/>
              </a:lnSpc>
              <a:buAutoNum type="arabicPeriod"/>
              <a:tabLst>
                <a:tab pos="296545" algn="l"/>
              </a:tabLst>
            </a:pPr>
            <a:r>
              <a:rPr sz="2000" b="1" spc="-5" dirty="0">
                <a:solidFill>
                  <a:srgbClr val="3B3B41"/>
                </a:solidFill>
                <a:latin typeface="Segoe UI"/>
                <a:cs typeface="Segoe UI"/>
              </a:rPr>
              <a:t>Create </a:t>
            </a:r>
            <a:r>
              <a:rPr sz="2000" b="1" dirty="0">
                <a:solidFill>
                  <a:srgbClr val="3B3B41"/>
                </a:solidFill>
                <a:latin typeface="Segoe UI"/>
                <a:cs typeface="Segoe UI"/>
              </a:rPr>
              <a:t>the </a:t>
            </a:r>
            <a:r>
              <a:rPr sz="2000" b="1" spc="-5" dirty="0">
                <a:solidFill>
                  <a:srgbClr val="3B3B41"/>
                </a:solidFill>
                <a:latin typeface="Segoe UI"/>
                <a:cs typeface="Segoe UI"/>
              </a:rPr>
              <a:t>Gateway</a:t>
            </a:r>
            <a:r>
              <a:rPr sz="2000" b="1" spc="-30" dirty="0">
                <a:solidFill>
                  <a:srgbClr val="3B3B41"/>
                </a:solidFill>
                <a:latin typeface="Segoe UI"/>
                <a:cs typeface="Segoe UI"/>
              </a:rPr>
              <a:t> </a:t>
            </a:r>
            <a:r>
              <a:rPr sz="2000" b="1" spc="-5" dirty="0">
                <a:solidFill>
                  <a:srgbClr val="3B3B41"/>
                </a:solidFill>
                <a:latin typeface="Segoe UI"/>
                <a:cs typeface="Segoe UI"/>
              </a:rPr>
              <a:t>subnet</a:t>
            </a:r>
            <a:endParaRPr sz="2000">
              <a:latin typeface="Segoe UI"/>
              <a:cs typeface="Segoe UI"/>
            </a:endParaRPr>
          </a:p>
          <a:p>
            <a:pPr marL="295275" indent="-282575">
              <a:lnSpc>
                <a:spcPct val="100000"/>
              </a:lnSpc>
              <a:buAutoNum type="arabicPeriod"/>
              <a:tabLst>
                <a:tab pos="295910" algn="l"/>
              </a:tabLst>
            </a:pPr>
            <a:r>
              <a:rPr sz="2000" b="1" spc="-5" dirty="0">
                <a:solidFill>
                  <a:srgbClr val="3B3B41"/>
                </a:solidFill>
                <a:latin typeface="Segoe UI"/>
                <a:cs typeface="Segoe UI"/>
              </a:rPr>
              <a:t>Create the VPN</a:t>
            </a:r>
            <a:r>
              <a:rPr sz="2000" b="1" spc="-10" dirty="0">
                <a:solidFill>
                  <a:srgbClr val="3B3B41"/>
                </a:solidFill>
                <a:latin typeface="Segoe UI"/>
                <a:cs typeface="Segoe UI"/>
              </a:rPr>
              <a:t> </a:t>
            </a:r>
            <a:r>
              <a:rPr sz="2000" b="1" spc="-5" dirty="0">
                <a:solidFill>
                  <a:srgbClr val="3B3B41"/>
                </a:solidFill>
                <a:latin typeface="Segoe UI"/>
                <a:cs typeface="Segoe UI"/>
              </a:rPr>
              <a:t>Gateway</a:t>
            </a:r>
            <a:endParaRPr sz="2000">
              <a:latin typeface="Segoe UI"/>
              <a:cs typeface="Segoe UI"/>
            </a:endParaRPr>
          </a:p>
          <a:p>
            <a:pPr marL="295910" indent="-283210">
              <a:lnSpc>
                <a:spcPct val="100000"/>
              </a:lnSpc>
              <a:buAutoNum type="arabicPeriod"/>
              <a:tabLst>
                <a:tab pos="296545" algn="l"/>
              </a:tabLst>
            </a:pPr>
            <a:r>
              <a:rPr sz="2000" b="1" spc="-5" dirty="0">
                <a:solidFill>
                  <a:srgbClr val="3B3B41"/>
                </a:solidFill>
                <a:latin typeface="Segoe UI"/>
                <a:cs typeface="Segoe UI"/>
              </a:rPr>
              <a:t>Create </a:t>
            </a:r>
            <a:r>
              <a:rPr sz="2000" b="1" dirty="0">
                <a:solidFill>
                  <a:srgbClr val="3B3B41"/>
                </a:solidFill>
                <a:latin typeface="Segoe UI"/>
                <a:cs typeface="Segoe UI"/>
              </a:rPr>
              <a:t>the </a:t>
            </a:r>
            <a:r>
              <a:rPr sz="2000" b="1" spc="-5" dirty="0">
                <a:solidFill>
                  <a:srgbClr val="3B3B41"/>
                </a:solidFill>
                <a:latin typeface="Segoe UI"/>
                <a:cs typeface="Segoe UI"/>
              </a:rPr>
              <a:t>Local Network</a:t>
            </a:r>
            <a:r>
              <a:rPr sz="2000" b="1" spc="-65" dirty="0">
                <a:solidFill>
                  <a:srgbClr val="3B3B41"/>
                </a:solidFill>
                <a:latin typeface="Segoe UI"/>
                <a:cs typeface="Segoe UI"/>
              </a:rPr>
              <a:t> </a:t>
            </a:r>
            <a:r>
              <a:rPr sz="2000" b="1" dirty="0">
                <a:solidFill>
                  <a:srgbClr val="3B3B41"/>
                </a:solidFill>
                <a:latin typeface="Segoe UI"/>
                <a:cs typeface="Segoe UI"/>
              </a:rPr>
              <a:t>Gateway</a:t>
            </a:r>
            <a:endParaRPr sz="2000">
              <a:latin typeface="Segoe UI"/>
              <a:cs typeface="Segoe UI"/>
            </a:endParaRPr>
          </a:p>
          <a:p>
            <a:pPr marL="295910" indent="-283210">
              <a:lnSpc>
                <a:spcPct val="100000"/>
              </a:lnSpc>
              <a:buAutoNum type="arabicPeriod"/>
              <a:tabLst>
                <a:tab pos="296545" algn="l"/>
              </a:tabLst>
            </a:pPr>
            <a:r>
              <a:rPr sz="2000" b="1" spc="-5" dirty="0">
                <a:solidFill>
                  <a:srgbClr val="3B3B41"/>
                </a:solidFill>
                <a:latin typeface="Segoe UI"/>
                <a:cs typeface="Segoe UI"/>
              </a:rPr>
              <a:t>Configure </a:t>
            </a:r>
            <a:r>
              <a:rPr sz="2000" b="1" dirty="0">
                <a:solidFill>
                  <a:srgbClr val="3B3B41"/>
                </a:solidFill>
                <a:latin typeface="Segoe UI"/>
                <a:cs typeface="Segoe UI"/>
              </a:rPr>
              <a:t>the VPN</a:t>
            </a:r>
            <a:r>
              <a:rPr sz="2000" b="1" spc="-35" dirty="0">
                <a:solidFill>
                  <a:srgbClr val="3B3B41"/>
                </a:solidFill>
                <a:latin typeface="Segoe UI"/>
                <a:cs typeface="Segoe UI"/>
              </a:rPr>
              <a:t> </a:t>
            </a:r>
            <a:r>
              <a:rPr sz="2000" b="1" spc="-5" dirty="0">
                <a:solidFill>
                  <a:srgbClr val="3B3B41"/>
                </a:solidFill>
                <a:latin typeface="Segoe UI"/>
                <a:cs typeface="Segoe UI"/>
              </a:rPr>
              <a:t>device</a:t>
            </a:r>
            <a:endParaRPr sz="2000">
              <a:latin typeface="Segoe UI"/>
              <a:cs typeface="Segoe UI"/>
            </a:endParaRPr>
          </a:p>
          <a:p>
            <a:pPr marL="295910" indent="-283210">
              <a:lnSpc>
                <a:spcPct val="100000"/>
              </a:lnSpc>
              <a:buAutoNum type="arabicPeriod"/>
              <a:tabLst>
                <a:tab pos="296545" algn="l"/>
              </a:tabLst>
            </a:pPr>
            <a:r>
              <a:rPr sz="2000" b="1" spc="-5" dirty="0">
                <a:solidFill>
                  <a:srgbClr val="3B3B41"/>
                </a:solidFill>
                <a:latin typeface="Segoe UI"/>
                <a:cs typeface="Segoe UI"/>
              </a:rPr>
              <a:t>Create </a:t>
            </a:r>
            <a:r>
              <a:rPr sz="2000" b="1" dirty="0">
                <a:solidFill>
                  <a:srgbClr val="3B3B41"/>
                </a:solidFill>
                <a:latin typeface="Segoe UI"/>
                <a:cs typeface="Segoe UI"/>
              </a:rPr>
              <a:t>the VPN</a:t>
            </a:r>
            <a:r>
              <a:rPr sz="2000" b="1" spc="-25" dirty="0">
                <a:solidFill>
                  <a:srgbClr val="3B3B41"/>
                </a:solidFill>
                <a:latin typeface="Segoe UI"/>
                <a:cs typeface="Segoe UI"/>
              </a:rPr>
              <a:t> </a:t>
            </a:r>
            <a:r>
              <a:rPr sz="2000" b="1" spc="-5" dirty="0">
                <a:solidFill>
                  <a:srgbClr val="3B3B41"/>
                </a:solidFill>
                <a:latin typeface="Segoe UI"/>
                <a:cs typeface="Segoe UI"/>
              </a:rPr>
              <a:t>Connection</a:t>
            </a:r>
            <a:endParaRPr sz="2000">
              <a:latin typeface="Segoe UI"/>
              <a:cs typeface="Segoe UI"/>
            </a:endParaRPr>
          </a:p>
        </p:txBody>
      </p:sp>
      <p:sp>
        <p:nvSpPr>
          <p:cNvPr id="4" name="object 4"/>
          <p:cNvSpPr/>
          <p:nvPr/>
        </p:nvSpPr>
        <p:spPr>
          <a:xfrm>
            <a:off x="1004316" y="4354067"/>
            <a:ext cx="8677656" cy="231190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582156" y="1976627"/>
            <a:ext cx="2819400" cy="168859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56540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Gateway</a:t>
            </a:r>
            <a:r>
              <a:rPr sz="2800" b="1" spc="-160" dirty="0">
                <a:solidFill>
                  <a:srgbClr val="0071C5"/>
                </a:solidFill>
                <a:latin typeface="Segoe UI Semibold"/>
                <a:cs typeface="Segoe UI Semibold"/>
              </a:rPr>
              <a:t> </a:t>
            </a:r>
            <a:r>
              <a:rPr sz="2800" b="1" spc="-45" dirty="0">
                <a:solidFill>
                  <a:srgbClr val="0071C5"/>
                </a:solidFill>
                <a:latin typeface="Segoe UI Semibold"/>
                <a:cs typeface="Segoe UI Semibold"/>
              </a:rPr>
              <a:t>Subnet</a:t>
            </a:r>
            <a:endParaRPr sz="2800">
              <a:latin typeface="Segoe UI Semibold"/>
              <a:cs typeface="Segoe UI Semibold"/>
            </a:endParaRPr>
          </a:p>
        </p:txBody>
      </p:sp>
      <p:sp>
        <p:nvSpPr>
          <p:cNvPr id="3" name="object 3"/>
          <p:cNvSpPr txBox="1"/>
          <p:nvPr/>
        </p:nvSpPr>
        <p:spPr>
          <a:xfrm>
            <a:off x="517042" y="1548130"/>
            <a:ext cx="6901180" cy="940435"/>
          </a:xfrm>
          <a:prstGeom prst="rect">
            <a:avLst/>
          </a:prstGeom>
        </p:spPr>
        <p:txBody>
          <a:bodyPr vert="horz" wrap="square" lIns="0" tIns="13335" rIns="0" bIns="0" rtlCol="0">
            <a:spAutoFit/>
          </a:bodyPr>
          <a:lstStyle/>
          <a:p>
            <a:pPr marL="12700" marR="2534920">
              <a:lnSpc>
                <a:spcPct val="100000"/>
              </a:lnSpc>
              <a:spcBef>
                <a:spcPts val="105"/>
              </a:spcBef>
            </a:pPr>
            <a:r>
              <a:rPr sz="2000" b="1" spc="-10" dirty="0">
                <a:solidFill>
                  <a:srgbClr val="3B3B41"/>
                </a:solidFill>
                <a:latin typeface="Segoe UI"/>
                <a:cs typeface="Segoe UI"/>
              </a:rPr>
              <a:t>Requires </a:t>
            </a:r>
            <a:r>
              <a:rPr sz="2000" b="1" spc="-5" dirty="0">
                <a:solidFill>
                  <a:srgbClr val="3B3B41"/>
                </a:solidFill>
                <a:latin typeface="Segoe UI"/>
                <a:cs typeface="Segoe UI"/>
              </a:rPr>
              <a:t>an </a:t>
            </a:r>
            <a:r>
              <a:rPr sz="2000" b="1" dirty="0">
                <a:solidFill>
                  <a:srgbClr val="3B3B41"/>
                </a:solidFill>
                <a:latin typeface="Segoe UI"/>
                <a:cs typeface="Segoe UI"/>
              </a:rPr>
              <a:t>IP range </a:t>
            </a:r>
            <a:r>
              <a:rPr sz="2000" b="1" spc="-20" dirty="0">
                <a:solidFill>
                  <a:srgbClr val="3B3B41"/>
                </a:solidFill>
                <a:latin typeface="Segoe UI"/>
                <a:cs typeface="Segoe UI"/>
              </a:rPr>
              <a:t>of </a:t>
            </a:r>
            <a:r>
              <a:rPr sz="2000" b="1" spc="-5" dirty="0">
                <a:solidFill>
                  <a:srgbClr val="3B3B41"/>
                </a:solidFill>
                <a:latin typeface="Segoe UI"/>
                <a:cs typeface="Segoe UI"/>
              </a:rPr>
              <a:t>/28 or </a:t>
            </a:r>
            <a:r>
              <a:rPr sz="2000" b="1" spc="-10" dirty="0">
                <a:solidFill>
                  <a:srgbClr val="3B3B41"/>
                </a:solidFill>
                <a:latin typeface="Segoe UI"/>
                <a:cs typeface="Segoe UI"/>
              </a:rPr>
              <a:t>larger  </a:t>
            </a:r>
            <a:r>
              <a:rPr sz="2000" b="1" spc="-5" dirty="0">
                <a:solidFill>
                  <a:srgbClr val="3B3B41"/>
                </a:solidFill>
                <a:latin typeface="Segoe UI"/>
                <a:cs typeface="Segoe UI"/>
              </a:rPr>
              <a:t>Must be </a:t>
            </a:r>
            <a:r>
              <a:rPr sz="2000" b="1" dirty="0">
                <a:solidFill>
                  <a:srgbClr val="3B3B41"/>
                </a:solidFill>
                <a:latin typeface="Segoe UI"/>
                <a:cs typeface="Segoe UI"/>
              </a:rPr>
              <a:t>named</a:t>
            </a:r>
            <a:r>
              <a:rPr sz="2000" b="1" spc="-30" dirty="0">
                <a:solidFill>
                  <a:srgbClr val="3B3B41"/>
                </a:solidFill>
                <a:latin typeface="Segoe UI"/>
                <a:cs typeface="Segoe UI"/>
              </a:rPr>
              <a:t> </a:t>
            </a:r>
            <a:r>
              <a:rPr sz="2000" b="1" dirty="0">
                <a:solidFill>
                  <a:srgbClr val="3B3B41"/>
                </a:solidFill>
                <a:latin typeface="Segoe UI"/>
                <a:cs typeface="Segoe UI"/>
              </a:rPr>
              <a:t>GatewaySubnet</a:t>
            </a:r>
            <a:endParaRPr sz="2000">
              <a:latin typeface="Segoe UI"/>
              <a:cs typeface="Segoe UI"/>
            </a:endParaRPr>
          </a:p>
          <a:p>
            <a:pPr marL="12700">
              <a:lnSpc>
                <a:spcPct val="100000"/>
              </a:lnSpc>
            </a:pPr>
            <a:r>
              <a:rPr sz="2000" b="1" dirty="0">
                <a:solidFill>
                  <a:srgbClr val="3B3B41"/>
                </a:solidFill>
                <a:latin typeface="Segoe UI"/>
                <a:cs typeface="Segoe UI"/>
              </a:rPr>
              <a:t>Should not </a:t>
            </a:r>
            <a:r>
              <a:rPr sz="2000" b="1" spc="-5" dirty="0">
                <a:solidFill>
                  <a:srgbClr val="3B3B41"/>
                </a:solidFill>
                <a:latin typeface="Segoe UI"/>
                <a:cs typeface="Segoe UI"/>
              </a:rPr>
              <a:t>be associated </a:t>
            </a:r>
            <a:r>
              <a:rPr sz="2000" b="1" spc="-10" dirty="0">
                <a:solidFill>
                  <a:srgbClr val="3B3B41"/>
                </a:solidFill>
                <a:latin typeface="Segoe UI"/>
                <a:cs typeface="Segoe UI"/>
              </a:rPr>
              <a:t>to </a:t>
            </a:r>
            <a:r>
              <a:rPr sz="2000" b="1" spc="-5" dirty="0">
                <a:solidFill>
                  <a:srgbClr val="3B3B41"/>
                </a:solidFill>
                <a:latin typeface="Segoe UI"/>
                <a:cs typeface="Segoe UI"/>
              </a:rPr>
              <a:t>any Network </a:t>
            </a:r>
            <a:r>
              <a:rPr sz="2000" b="1" dirty="0">
                <a:solidFill>
                  <a:srgbClr val="3B3B41"/>
                </a:solidFill>
                <a:latin typeface="Segoe UI"/>
                <a:cs typeface="Segoe UI"/>
              </a:rPr>
              <a:t>Security</a:t>
            </a:r>
            <a:r>
              <a:rPr sz="2000" b="1" spc="-80" dirty="0">
                <a:solidFill>
                  <a:srgbClr val="3B3B41"/>
                </a:solidFill>
                <a:latin typeface="Segoe UI"/>
                <a:cs typeface="Segoe UI"/>
              </a:rPr>
              <a:t> </a:t>
            </a:r>
            <a:r>
              <a:rPr sz="2000" b="1" spc="-5" dirty="0">
                <a:solidFill>
                  <a:srgbClr val="3B3B41"/>
                </a:solidFill>
                <a:latin typeface="Segoe UI"/>
                <a:cs typeface="Segoe UI"/>
              </a:rPr>
              <a:t>Groups</a:t>
            </a:r>
            <a:endParaRPr sz="2000">
              <a:latin typeface="Segoe UI"/>
              <a:cs typeface="Segoe UI"/>
            </a:endParaRPr>
          </a:p>
        </p:txBody>
      </p:sp>
      <p:sp>
        <p:nvSpPr>
          <p:cNvPr id="4" name="object 4"/>
          <p:cNvSpPr/>
          <p:nvPr/>
        </p:nvSpPr>
        <p:spPr>
          <a:xfrm>
            <a:off x="1155191" y="4573523"/>
            <a:ext cx="8497824" cy="208026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155191" y="3433571"/>
            <a:ext cx="5993892" cy="129235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2155825" cy="452120"/>
          </a:xfrm>
          <a:prstGeom prst="rect">
            <a:avLst/>
          </a:prstGeom>
        </p:spPr>
        <p:txBody>
          <a:bodyPr vert="horz" wrap="square" lIns="0" tIns="12065" rIns="0" bIns="0" rtlCol="0">
            <a:spAutoFit/>
          </a:bodyPr>
          <a:lstStyle/>
          <a:p>
            <a:pPr marL="12700">
              <a:lnSpc>
                <a:spcPct val="100000"/>
              </a:lnSpc>
              <a:spcBef>
                <a:spcPts val="95"/>
              </a:spcBef>
            </a:pPr>
            <a:r>
              <a:rPr sz="2800" b="1" spc="-40" dirty="0">
                <a:solidFill>
                  <a:srgbClr val="3B3B41"/>
                </a:solidFill>
                <a:latin typeface="Segoe UI Semibold"/>
                <a:cs typeface="Segoe UI Semibold"/>
              </a:rPr>
              <a:t>VPN</a:t>
            </a:r>
            <a:r>
              <a:rPr sz="2800" b="1" spc="-130" dirty="0">
                <a:solidFill>
                  <a:srgbClr val="3B3B41"/>
                </a:solidFill>
                <a:latin typeface="Segoe UI Semibold"/>
                <a:cs typeface="Segoe UI Semibold"/>
              </a:rPr>
              <a:t> </a:t>
            </a:r>
            <a:r>
              <a:rPr sz="2800" b="1" spc="-50" dirty="0">
                <a:solidFill>
                  <a:srgbClr val="3B3B41"/>
                </a:solidFill>
                <a:latin typeface="Segoe UI Semibold"/>
                <a:cs typeface="Segoe UI Semibold"/>
              </a:rPr>
              <a:t>Gateway</a:t>
            </a:r>
            <a:endParaRPr sz="2800">
              <a:latin typeface="Segoe UI Semibold"/>
              <a:cs typeface="Segoe UI Semibold"/>
            </a:endParaRPr>
          </a:p>
        </p:txBody>
      </p:sp>
      <p:sp>
        <p:nvSpPr>
          <p:cNvPr id="3" name="object 3"/>
          <p:cNvSpPr txBox="1"/>
          <p:nvPr/>
        </p:nvSpPr>
        <p:spPr>
          <a:xfrm>
            <a:off x="538683" y="1791716"/>
            <a:ext cx="3682365" cy="2679700"/>
          </a:xfrm>
          <a:prstGeom prst="rect">
            <a:avLst/>
          </a:prstGeom>
        </p:spPr>
        <p:txBody>
          <a:bodyPr vert="horz" wrap="square" lIns="0" tIns="13335" rIns="0" bIns="0" rtlCol="0">
            <a:spAutoFit/>
          </a:bodyPr>
          <a:lstStyle/>
          <a:p>
            <a:pPr marL="12700" marR="5080">
              <a:lnSpc>
                <a:spcPct val="100000"/>
              </a:lnSpc>
              <a:spcBef>
                <a:spcPts val="105"/>
              </a:spcBef>
            </a:pPr>
            <a:r>
              <a:rPr sz="2000" b="1" spc="-5" dirty="0">
                <a:solidFill>
                  <a:srgbClr val="3B3B41"/>
                </a:solidFill>
                <a:latin typeface="Segoe UI"/>
                <a:cs typeface="Segoe UI"/>
              </a:rPr>
              <a:t>Establishes </a:t>
            </a:r>
            <a:r>
              <a:rPr sz="2000" b="1" dirty="0">
                <a:solidFill>
                  <a:srgbClr val="3B3B41"/>
                </a:solidFill>
                <a:latin typeface="Segoe UI"/>
                <a:cs typeface="Segoe UI"/>
              </a:rPr>
              <a:t>IPSec </a:t>
            </a:r>
            <a:r>
              <a:rPr sz="2000" b="1" spc="-5" dirty="0">
                <a:solidFill>
                  <a:srgbClr val="3B3B41"/>
                </a:solidFill>
                <a:latin typeface="Segoe UI"/>
                <a:cs typeface="Segoe UI"/>
              </a:rPr>
              <a:t>tunnel:  Handles traffic </a:t>
            </a:r>
            <a:r>
              <a:rPr sz="2000" b="1" spc="5" dirty="0">
                <a:solidFill>
                  <a:srgbClr val="3B3B41"/>
                </a:solidFill>
                <a:latin typeface="Segoe UI"/>
                <a:cs typeface="Segoe UI"/>
              </a:rPr>
              <a:t>encryption  Supports </a:t>
            </a:r>
            <a:r>
              <a:rPr sz="2000" b="1" spc="-5" dirty="0">
                <a:solidFill>
                  <a:srgbClr val="3B3B41"/>
                </a:solidFill>
                <a:latin typeface="Segoe UI"/>
                <a:cs typeface="Segoe UI"/>
              </a:rPr>
              <a:t>multiple connections  One per </a:t>
            </a:r>
            <a:r>
              <a:rPr sz="2000" b="1" dirty="0">
                <a:solidFill>
                  <a:srgbClr val="3B3B41"/>
                </a:solidFill>
                <a:latin typeface="Segoe UI"/>
                <a:cs typeface="Segoe UI"/>
              </a:rPr>
              <a:t>GatewaySubnet  </a:t>
            </a:r>
            <a:r>
              <a:rPr sz="2000" b="1" spc="5" dirty="0">
                <a:solidFill>
                  <a:srgbClr val="3B3B41"/>
                </a:solidFill>
                <a:latin typeface="Segoe UI"/>
                <a:cs typeface="Segoe UI"/>
              </a:rPr>
              <a:t>Supports </a:t>
            </a:r>
            <a:r>
              <a:rPr sz="2000" b="1" spc="-5" dirty="0">
                <a:solidFill>
                  <a:srgbClr val="3B3B41"/>
                </a:solidFill>
                <a:latin typeface="Segoe UI"/>
                <a:cs typeface="Segoe UI"/>
              </a:rPr>
              <a:t>two VPN types:  </a:t>
            </a:r>
            <a:r>
              <a:rPr sz="1800" b="1" spc="-10" dirty="0">
                <a:solidFill>
                  <a:srgbClr val="0078D2"/>
                </a:solidFill>
                <a:latin typeface="Segoe UI Semibold"/>
                <a:cs typeface="Segoe UI Semibold"/>
              </a:rPr>
              <a:t>Route-based</a:t>
            </a:r>
            <a:endParaRPr sz="1800">
              <a:latin typeface="Segoe UI Semibold"/>
              <a:cs typeface="Segoe UI Semibold"/>
            </a:endParaRPr>
          </a:p>
          <a:p>
            <a:pPr marL="12700">
              <a:lnSpc>
                <a:spcPts val="2155"/>
              </a:lnSpc>
              <a:spcBef>
                <a:spcPts val="5"/>
              </a:spcBef>
            </a:pPr>
            <a:r>
              <a:rPr sz="1800" b="1" spc="-10" dirty="0">
                <a:solidFill>
                  <a:srgbClr val="0078D2"/>
                </a:solidFill>
                <a:latin typeface="Segoe UI Semibold"/>
                <a:cs typeface="Segoe UI Semibold"/>
              </a:rPr>
              <a:t>Policy-based</a:t>
            </a:r>
            <a:endParaRPr sz="1800">
              <a:latin typeface="Segoe UI Semibold"/>
              <a:cs typeface="Segoe UI Semibold"/>
            </a:endParaRPr>
          </a:p>
          <a:p>
            <a:pPr marL="12700">
              <a:lnSpc>
                <a:spcPts val="2395"/>
              </a:lnSpc>
            </a:pPr>
            <a:r>
              <a:rPr sz="2000" b="1" spc="5" dirty="0">
                <a:solidFill>
                  <a:srgbClr val="3B3B41"/>
                </a:solidFill>
                <a:latin typeface="Segoe UI"/>
                <a:cs typeface="Segoe UI"/>
              </a:rPr>
              <a:t>Supports </a:t>
            </a:r>
            <a:r>
              <a:rPr sz="2000" b="1" spc="-5" dirty="0">
                <a:solidFill>
                  <a:srgbClr val="3B3B41"/>
                </a:solidFill>
                <a:latin typeface="Segoe UI"/>
                <a:cs typeface="Segoe UI"/>
              </a:rPr>
              <a:t>four</a:t>
            </a:r>
            <a:r>
              <a:rPr sz="2000" b="1" spc="-55" dirty="0">
                <a:solidFill>
                  <a:srgbClr val="3B3B41"/>
                </a:solidFill>
                <a:latin typeface="Segoe UI"/>
                <a:cs typeface="Segoe UI"/>
              </a:rPr>
              <a:t> </a:t>
            </a:r>
            <a:r>
              <a:rPr sz="2000" b="1" dirty="0">
                <a:solidFill>
                  <a:srgbClr val="3B3B41"/>
                </a:solidFill>
                <a:latin typeface="Segoe UI"/>
                <a:cs typeface="Segoe UI"/>
              </a:rPr>
              <a:t>SKUs</a:t>
            </a:r>
            <a:endParaRPr sz="2000">
              <a:latin typeface="Segoe UI"/>
              <a:cs typeface="Segoe UI"/>
            </a:endParaRPr>
          </a:p>
          <a:p>
            <a:pPr marL="12700">
              <a:lnSpc>
                <a:spcPct val="100000"/>
              </a:lnSpc>
              <a:spcBef>
                <a:spcPts val="15"/>
              </a:spcBef>
            </a:pPr>
            <a:r>
              <a:rPr sz="1800" b="1" spc="-5" dirty="0">
                <a:solidFill>
                  <a:srgbClr val="0078D2"/>
                </a:solidFill>
                <a:latin typeface="Segoe UI Semibold"/>
                <a:cs typeface="Segoe UI Semibold"/>
              </a:rPr>
              <a:t>Basic, </a:t>
            </a:r>
            <a:r>
              <a:rPr sz="1800" b="1" spc="-15" dirty="0">
                <a:solidFill>
                  <a:srgbClr val="0078D2"/>
                </a:solidFill>
                <a:latin typeface="Segoe UI Semibold"/>
                <a:cs typeface="Segoe UI Semibold"/>
              </a:rPr>
              <a:t>VpnGw1, VpnGw2,</a:t>
            </a:r>
            <a:r>
              <a:rPr sz="1800" b="1" spc="15" dirty="0">
                <a:solidFill>
                  <a:srgbClr val="0078D2"/>
                </a:solidFill>
                <a:latin typeface="Segoe UI Semibold"/>
                <a:cs typeface="Segoe UI Semibold"/>
              </a:rPr>
              <a:t> </a:t>
            </a:r>
            <a:r>
              <a:rPr sz="1800" b="1" spc="-15" dirty="0">
                <a:solidFill>
                  <a:srgbClr val="0078D2"/>
                </a:solidFill>
                <a:latin typeface="Segoe UI Semibold"/>
                <a:cs typeface="Segoe UI Semibold"/>
              </a:rPr>
              <a:t>VpnGw3</a:t>
            </a:r>
            <a:endParaRPr sz="1800">
              <a:latin typeface="Segoe UI Semibold"/>
              <a:cs typeface="Segoe UI Semibold"/>
            </a:endParaRPr>
          </a:p>
        </p:txBody>
      </p:sp>
      <p:sp>
        <p:nvSpPr>
          <p:cNvPr id="4" name="object 4"/>
          <p:cNvSpPr/>
          <p:nvPr/>
        </p:nvSpPr>
        <p:spPr>
          <a:xfrm>
            <a:off x="1155191" y="4568951"/>
            <a:ext cx="8581644" cy="210007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097268" y="1730309"/>
            <a:ext cx="4692396" cy="256435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701415" cy="452120"/>
          </a:xfrm>
          <a:prstGeom prst="rect">
            <a:avLst/>
          </a:prstGeom>
        </p:spPr>
        <p:txBody>
          <a:bodyPr vert="horz" wrap="square" lIns="0" tIns="12065" rIns="0" bIns="0" rtlCol="0">
            <a:spAutoFit/>
          </a:bodyPr>
          <a:lstStyle/>
          <a:p>
            <a:pPr marL="12700">
              <a:lnSpc>
                <a:spcPct val="100000"/>
              </a:lnSpc>
              <a:spcBef>
                <a:spcPts val="95"/>
              </a:spcBef>
            </a:pPr>
            <a:r>
              <a:rPr sz="2800" b="1" spc="-40" dirty="0">
                <a:solidFill>
                  <a:srgbClr val="0071C5"/>
                </a:solidFill>
                <a:latin typeface="Segoe UI Semibold"/>
                <a:cs typeface="Segoe UI Semibold"/>
              </a:rPr>
              <a:t>Local </a:t>
            </a:r>
            <a:r>
              <a:rPr sz="2800" b="1" spc="-50" dirty="0">
                <a:solidFill>
                  <a:srgbClr val="0071C5"/>
                </a:solidFill>
                <a:latin typeface="Segoe UI Semibold"/>
                <a:cs typeface="Segoe UI Semibold"/>
              </a:rPr>
              <a:t>Network</a:t>
            </a:r>
            <a:r>
              <a:rPr sz="2800" b="1" spc="-210" dirty="0">
                <a:solidFill>
                  <a:srgbClr val="0071C5"/>
                </a:solidFill>
                <a:latin typeface="Segoe UI Semibold"/>
                <a:cs typeface="Segoe UI Semibold"/>
              </a:rPr>
              <a:t> </a:t>
            </a:r>
            <a:r>
              <a:rPr sz="2800" b="1" spc="-50" dirty="0">
                <a:solidFill>
                  <a:srgbClr val="0071C5"/>
                </a:solidFill>
                <a:latin typeface="Segoe UI Semibold"/>
                <a:cs typeface="Segoe UI Semibold"/>
              </a:rPr>
              <a:t>Gateway</a:t>
            </a:r>
            <a:endParaRPr sz="2800">
              <a:latin typeface="Segoe UI Semibold"/>
              <a:cs typeface="Segoe UI Semibold"/>
            </a:endParaRPr>
          </a:p>
        </p:txBody>
      </p:sp>
      <p:sp>
        <p:nvSpPr>
          <p:cNvPr id="3" name="object 3"/>
          <p:cNvSpPr txBox="1"/>
          <p:nvPr/>
        </p:nvSpPr>
        <p:spPr>
          <a:xfrm>
            <a:off x="517042" y="1548130"/>
            <a:ext cx="6642734" cy="1459865"/>
          </a:xfrm>
          <a:prstGeom prst="rect">
            <a:avLst/>
          </a:prstGeom>
        </p:spPr>
        <p:txBody>
          <a:bodyPr vert="horz" wrap="square" lIns="0" tIns="13335" rIns="0" bIns="0" rtlCol="0">
            <a:spAutoFit/>
          </a:bodyPr>
          <a:lstStyle/>
          <a:p>
            <a:pPr marL="12700" marR="5080">
              <a:lnSpc>
                <a:spcPct val="100000"/>
              </a:lnSpc>
              <a:spcBef>
                <a:spcPts val="105"/>
              </a:spcBef>
            </a:pPr>
            <a:r>
              <a:rPr sz="2000" b="1" dirty="0">
                <a:solidFill>
                  <a:srgbClr val="3B3B41"/>
                </a:solidFill>
                <a:latin typeface="Segoe UI"/>
                <a:cs typeface="Segoe UI"/>
              </a:rPr>
              <a:t>In hybrid </a:t>
            </a:r>
            <a:r>
              <a:rPr sz="2000" b="1" spc="-5" dirty="0">
                <a:solidFill>
                  <a:srgbClr val="3B3B41"/>
                </a:solidFill>
                <a:latin typeface="Segoe UI"/>
                <a:cs typeface="Segoe UI"/>
              </a:rPr>
              <a:t>scenarios, represents </a:t>
            </a:r>
            <a:r>
              <a:rPr sz="2000" b="1" dirty="0">
                <a:solidFill>
                  <a:srgbClr val="3B3B41"/>
                </a:solidFill>
                <a:latin typeface="Segoe UI"/>
                <a:cs typeface="Segoe UI"/>
              </a:rPr>
              <a:t>on-premises </a:t>
            </a:r>
            <a:r>
              <a:rPr sz="2000" b="1" spc="5" dirty="0">
                <a:solidFill>
                  <a:srgbClr val="3B3B41"/>
                </a:solidFill>
                <a:latin typeface="Segoe UI"/>
                <a:cs typeface="Segoe UI"/>
              </a:rPr>
              <a:t>VPN </a:t>
            </a:r>
            <a:r>
              <a:rPr sz="2000" b="1" spc="-5" dirty="0">
                <a:solidFill>
                  <a:srgbClr val="3B3B41"/>
                </a:solidFill>
                <a:latin typeface="Segoe UI"/>
                <a:cs typeface="Segoe UI"/>
              </a:rPr>
              <a:t>device  </a:t>
            </a:r>
            <a:r>
              <a:rPr sz="2000" b="1" spc="-90" dirty="0">
                <a:solidFill>
                  <a:srgbClr val="3B3B41"/>
                </a:solidFill>
                <a:latin typeface="Segoe UI"/>
                <a:cs typeface="Segoe UI"/>
              </a:rPr>
              <a:t>To </a:t>
            </a:r>
            <a:r>
              <a:rPr sz="2000" b="1" spc="-5" dirty="0">
                <a:solidFill>
                  <a:srgbClr val="3B3B41"/>
                </a:solidFill>
                <a:latin typeface="Segoe UI"/>
                <a:cs typeface="Segoe UI"/>
              </a:rPr>
              <a:t>configure,</a:t>
            </a:r>
            <a:r>
              <a:rPr sz="2000" b="1" spc="85" dirty="0">
                <a:solidFill>
                  <a:srgbClr val="3B3B41"/>
                </a:solidFill>
                <a:latin typeface="Segoe UI"/>
                <a:cs typeface="Segoe UI"/>
              </a:rPr>
              <a:t> </a:t>
            </a:r>
            <a:r>
              <a:rPr sz="2000" b="1" dirty="0">
                <a:solidFill>
                  <a:srgbClr val="3B3B41"/>
                </a:solidFill>
                <a:latin typeface="Segoe UI"/>
                <a:cs typeface="Segoe UI"/>
              </a:rPr>
              <a:t>specify:</a:t>
            </a:r>
            <a:endParaRPr sz="2000">
              <a:latin typeface="Segoe UI"/>
              <a:cs typeface="Segoe UI"/>
            </a:endParaRPr>
          </a:p>
          <a:p>
            <a:pPr marL="12700">
              <a:lnSpc>
                <a:spcPct val="100000"/>
              </a:lnSpc>
              <a:spcBef>
                <a:spcPts val="5"/>
              </a:spcBef>
            </a:pPr>
            <a:r>
              <a:rPr sz="1800" b="1" spc="-5" dirty="0">
                <a:solidFill>
                  <a:srgbClr val="0078D2"/>
                </a:solidFill>
                <a:latin typeface="Segoe UI Semibold"/>
                <a:cs typeface="Segoe UI Semibold"/>
              </a:rPr>
              <a:t>Name</a:t>
            </a:r>
            <a:endParaRPr sz="1800">
              <a:latin typeface="Segoe UI Semibold"/>
              <a:cs typeface="Segoe UI Semibold"/>
            </a:endParaRPr>
          </a:p>
          <a:p>
            <a:pPr marL="12700">
              <a:lnSpc>
                <a:spcPct val="100000"/>
              </a:lnSpc>
            </a:pPr>
            <a:r>
              <a:rPr sz="1800" b="1" dirty="0">
                <a:solidFill>
                  <a:srgbClr val="0078D2"/>
                </a:solidFill>
                <a:latin typeface="Segoe UI Semibold"/>
                <a:cs typeface="Segoe UI Semibold"/>
              </a:rPr>
              <a:t>IP </a:t>
            </a:r>
            <a:r>
              <a:rPr sz="1800" b="1" spc="-5" dirty="0">
                <a:solidFill>
                  <a:srgbClr val="0078D2"/>
                </a:solidFill>
                <a:latin typeface="Segoe UI Semibold"/>
                <a:cs typeface="Segoe UI Semibold"/>
              </a:rPr>
              <a:t>address: the public </a:t>
            </a:r>
            <a:r>
              <a:rPr sz="1800" b="1" dirty="0">
                <a:solidFill>
                  <a:srgbClr val="0078D2"/>
                </a:solidFill>
                <a:latin typeface="Segoe UI Semibold"/>
                <a:cs typeface="Segoe UI Semibold"/>
              </a:rPr>
              <a:t>IP </a:t>
            </a:r>
            <a:r>
              <a:rPr sz="1800" b="1" spc="-5" dirty="0">
                <a:solidFill>
                  <a:srgbClr val="0078D2"/>
                </a:solidFill>
                <a:latin typeface="Segoe UI Semibold"/>
                <a:cs typeface="Segoe UI Semibold"/>
              </a:rPr>
              <a:t>address </a:t>
            </a:r>
            <a:r>
              <a:rPr sz="1800" b="1" spc="-10" dirty="0">
                <a:solidFill>
                  <a:srgbClr val="0078D2"/>
                </a:solidFill>
                <a:latin typeface="Segoe UI Semibold"/>
                <a:cs typeface="Segoe UI Semibold"/>
              </a:rPr>
              <a:t>of </a:t>
            </a:r>
            <a:r>
              <a:rPr sz="1800" b="1" spc="-5" dirty="0">
                <a:solidFill>
                  <a:srgbClr val="0078D2"/>
                </a:solidFill>
                <a:latin typeface="Segoe UI Semibold"/>
                <a:cs typeface="Segoe UI Semibold"/>
              </a:rPr>
              <a:t>the </a:t>
            </a:r>
            <a:r>
              <a:rPr sz="1800" b="1" dirty="0">
                <a:solidFill>
                  <a:srgbClr val="0078D2"/>
                </a:solidFill>
                <a:latin typeface="Segoe UI Semibold"/>
                <a:cs typeface="Segoe UI Semibold"/>
              </a:rPr>
              <a:t>VPN</a:t>
            </a:r>
            <a:r>
              <a:rPr sz="1800" b="1" spc="80" dirty="0">
                <a:solidFill>
                  <a:srgbClr val="0078D2"/>
                </a:solidFill>
                <a:latin typeface="Segoe UI Semibold"/>
                <a:cs typeface="Segoe UI Semibold"/>
              </a:rPr>
              <a:t> </a:t>
            </a:r>
            <a:r>
              <a:rPr sz="1800" b="1" spc="-5" dirty="0">
                <a:solidFill>
                  <a:srgbClr val="0078D2"/>
                </a:solidFill>
                <a:latin typeface="Segoe UI Semibold"/>
                <a:cs typeface="Segoe UI Semibold"/>
              </a:rPr>
              <a:t>device</a:t>
            </a:r>
            <a:endParaRPr sz="1800">
              <a:latin typeface="Segoe UI Semibold"/>
              <a:cs typeface="Segoe UI Semibold"/>
            </a:endParaRPr>
          </a:p>
          <a:p>
            <a:pPr marL="12700">
              <a:lnSpc>
                <a:spcPct val="100000"/>
              </a:lnSpc>
            </a:pPr>
            <a:r>
              <a:rPr sz="1800" b="1" spc="-5" dirty="0">
                <a:solidFill>
                  <a:srgbClr val="0078D2"/>
                </a:solidFill>
                <a:latin typeface="Segoe UI Semibold"/>
                <a:cs typeface="Segoe UI Semibold"/>
              </a:rPr>
              <a:t>Address space: </a:t>
            </a:r>
            <a:r>
              <a:rPr sz="1800" b="1" dirty="0">
                <a:solidFill>
                  <a:srgbClr val="0078D2"/>
                </a:solidFill>
                <a:latin typeface="Segoe UI Semibold"/>
                <a:cs typeface="Segoe UI Semibold"/>
              </a:rPr>
              <a:t>one </a:t>
            </a:r>
            <a:r>
              <a:rPr sz="1800" b="1" spc="-5" dirty="0">
                <a:solidFill>
                  <a:srgbClr val="0078D2"/>
                </a:solidFill>
                <a:latin typeface="Segoe UI Semibold"/>
                <a:cs typeface="Segoe UI Semibold"/>
              </a:rPr>
              <a:t>or </a:t>
            </a:r>
            <a:r>
              <a:rPr sz="1800" b="1" dirty="0">
                <a:solidFill>
                  <a:srgbClr val="0078D2"/>
                </a:solidFill>
                <a:latin typeface="Segoe UI Semibold"/>
                <a:cs typeface="Segoe UI Semibold"/>
              </a:rPr>
              <a:t>more </a:t>
            </a:r>
            <a:r>
              <a:rPr sz="1800" b="1" spc="-5" dirty="0">
                <a:solidFill>
                  <a:srgbClr val="0078D2"/>
                </a:solidFill>
                <a:latin typeface="Segoe UI Semibold"/>
                <a:cs typeface="Segoe UI Semibold"/>
              </a:rPr>
              <a:t>on-premises </a:t>
            </a:r>
            <a:r>
              <a:rPr sz="1800" b="1" dirty="0">
                <a:solidFill>
                  <a:srgbClr val="0078D2"/>
                </a:solidFill>
                <a:latin typeface="Segoe UI Semibold"/>
                <a:cs typeface="Segoe UI Semibold"/>
              </a:rPr>
              <a:t>IP </a:t>
            </a:r>
            <a:r>
              <a:rPr sz="1800" b="1" spc="-5" dirty="0">
                <a:solidFill>
                  <a:srgbClr val="0078D2"/>
                </a:solidFill>
                <a:latin typeface="Segoe UI Semibold"/>
                <a:cs typeface="Segoe UI Semibold"/>
              </a:rPr>
              <a:t>address</a:t>
            </a:r>
            <a:r>
              <a:rPr sz="1800" b="1" spc="5" dirty="0">
                <a:solidFill>
                  <a:srgbClr val="0078D2"/>
                </a:solidFill>
                <a:latin typeface="Segoe UI Semibold"/>
                <a:cs typeface="Segoe UI Semibold"/>
              </a:rPr>
              <a:t> </a:t>
            </a:r>
            <a:r>
              <a:rPr sz="1800" b="1" spc="-5" dirty="0">
                <a:solidFill>
                  <a:srgbClr val="0078D2"/>
                </a:solidFill>
                <a:latin typeface="Segoe UI Semibold"/>
                <a:cs typeface="Segoe UI Semibold"/>
              </a:rPr>
              <a:t>ranges</a:t>
            </a:r>
            <a:endParaRPr sz="1800">
              <a:latin typeface="Segoe UI Semibold"/>
              <a:cs typeface="Segoe UI Semibold"/>
            </a:endParaRPr>
          </a:p>
        </p:txBody>
      </p:sp>
      <p:sp>
        <p:nvSpPr>
          <p:cNvPr id="4" name="object 4"/>
          <p:cNvSpPr/>
          <p:nvPr/>
        </p:nvSpPr>
        <p:spPr>
          <a:xfrm>
            <a:off x="1162811" y="4575047"/>
            <a:ext cx="8435340" cy="206349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8583168" y="1720595"/>
            <a:ext cx="2865120" cy="257251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07987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Configure </a:t>
            </a:r>
            <a:r>
              <a:rPr sz="2800" b="1" spc="-35" dirty="0">
                <a:solidFill>
                  <a:srgbClr val="0071C5"/>
                </a:solidFill>
                <a:latin typeface="Segoe UI Semibold"/>
                <a:cs typeface="Segoe UI Semibold"/>
              </a:rPr>
              <a:t>the </a:t>
            </a:r>
            <a:r>
              <a:rPr sz="2800" b="1" spc="-40" dirty="0">
                <a:solidFill>
                  <a:srgbClr val="0071C5"/>
                </a:solidFill>
                <a:latin typeface="Segoe UI Semibold"/>
                <a:cs typeface="Segoe UI Semibold"/>
              </a:rPr>
              <a:t>VPN</a:t>
            </a:r>
            <a:r>
              <a:rPr sz="2800" b="1" spc="-250" dirty="0">
                <a:solidFill>
                  <a:srgbClr val="0071C5"/>
                </a:solidFill>
                <a:latin typeface="Segoe UI Semibold"/>
                <a:cs typeface="Segoe UI Semibold"/>
              </a:rPr>
              <a:t> </a:t>
            </a:r>
            <a:r>
              <a:rPr sz="2800" b="1" spc="-45" dirty="0">
                <a:solidFill>
                  <a:srgbClr val="0071C5"/>
                </a:solidFill>
                <a:latin typeface="Segoe UI Semibold"/>
                <a:cs typeface="Segoe UI Semibold"/>
              </a:rPr>
              <a:t>Device</a:t>
            </a:r>
            <a:endParaRPr sz="2800">
              <a:latin typeface="Segoe UI Semibold"/>
              <a:cs typeface="Segoe UI Semibold"/>
            </a:endParaRPr>
          </a:p>
        </p:txBody>
      </p:sp>
      <p:sp>
        <p:nvSpPr>
          <p:cNvPr id="3" name="object 3"/>
          <p:cNvSpPr txBox="1"/>
          <p:nvPr/>
        </p:nvSpPr>
        <p:spPr>
          <a:xfrm>
            <a:off x="517042" y="1548130"/>
            <a:ext cx="7957184" cy="1459865"/>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3B3B41"/>
                </a:solidFill>
                <a:latin typeface="Segoe UI"/>
                <a:cs typeface="Segoe UI"/>
              </a:rPr>
              <a:t>Follow instructions provided by </a:t>
            </a:r>
            <a:r>
              <a:rPr sz="2000" b="1" spc="-10" dirty="0">
                <a:solidFill>
                  <a:srgbClr val="3B3B41"/>
                </a:solidFill>
                <a:latin typeface="Segoe UI"/>
                <a:cs typeface="Segoe UI"/>
              </a:rPr>
              <a:t>Microsoft </a:t>
            </a:r>
            <a:r>
              <a:rPr sz="2000" b="1" spc="-5" dirty="0">
                <a:solidFill>
                  <a:srgbClr val="3B3B41"/>
                </a:solidFill>
                <a:latin typeface="Segoe UI"/>
                <a:cs typeface="Segoe UI"/>
              </a:rPr>
              <a:t>or device</a:t>
            </a:r>
            <a:r>
              <a:rPr sz="2000" b="1" spc="40" dirty="0">
                <a:solidFill>
                  <a:srgbClr val="3B3B41"/>
                </a:solidFill>
                <a:latin typeface="Segoe UI"/>
                <a:cs typeface="Segoe UI"/>
              </a:rPr>
              <a:t> </a:t>
            </a:r>
            <a:r>
              <a:rPr sz="2000" b="1" spc="5" dirty="0">
                <a:solidFill>
                  <a:srgbClr val="3B3B41"/>
                </a:solidFill>
                <a:latin typeface="Segoe UI"/>
                <a:cs typeface="Segoe UI"/>
              </a:rPr>
              <a:t>manufacturer:</a:t>
            </a:r>
            <a:endParaRPr sz="2000">
              <a:latin typeface="Segoe UI"/>
              <a:cs typeface="Segoe UI"/>
            </a:endParaRPr>
          </a:p>
          <a:p>
            <a:pPr marL="12700">
              <a:lnSpc>
                <a:spcPts val="2155"/>
              </a:lnSpc>
              <a:spcBef>
                <a:spcPts val="5"/>
              </a:spcBef>
            </a:pPr>
            <a:r>
              <a:rPr sz="1800" b="1" dirty="0">
                <a:solidFill>
                  <a:srgbClr val="0078D2"/>
                </a:solidFill>
                <a:latin typeface="Segoe UI Semibold"/>
                <a:cs typeface="Segoe UI Semibold"/>
              </a:rPr>
              <a:t>Microsoft </a:t>
            </a:r>
            <a:r>
              <a:rPr sz="1800" b="1" spc="-5" dirty="0">
                <a:solidFill>
                  <a:srgbClr val="0078D2"/>
                </a:solidFill>
                <a:latin typeface="Segoe UI Semibold"/>
                <a:cs typeface="Segoe UI Semibold"/>
              </a:rPr>
              <a:t>provides </a:t>
            </a:r>
            <a:r>
              <a:rPr sz="1800" b="1" dirty="0">
                <a:solidFill>
                  <a:srgbClr val="0078D2"/>
                </a:solidFill>
                <a:latin typeface="Segoe UI Semibold"/>
                <a:cs typeface="Segoe UI Semibold"/>
              </a:rPr>
              <a:t>a </a:t>
            </a:r>
            <a:r>
              <a:rPr sz="1800" b="1" spc="-5" dirty="0">
                <a:solidFill>
                  <a:srgbClr val="0078D2"/>
                </a:solidFill>
                <a:latin typeface="Segoe UI Semibold"/>
                <a:cs typeface="Segoe UI Semibold"/>
              </a:rPr>
              <a:t>list </a:t>
            </a:r>
            <a:r>
              <a:rPr sz="1800" b="1" spc="-10" dirty="0">
                <a:solidFill>
                  <a:srgbClr val="0078D2"/>
                </a:solidFill>
                <a:latin typeface="Segoe UI Semibold"/>
                <a:cs typeface="Segoe UI Semibold"/>
              </a:rPr>
              <a:t>of </a:t>
            </a:r>
            <a:r>
              <a:rPr sz="1800" b="1" spc="-5" dirty="0">
                <a:solidFill>
                  <a:srgbClr val="0078D2"/>
                </a:solidFill>
                <a:latin typeface="Segoe UI Semibold"/>
                <a:cs typeface="Segoe UI Semibold"/>
              </a:rPr>
              <a:t>the </a:t>
            </a:r>
            <a:r>
              <a:rPr sz="1800" b="1" spc="-10" dirty="0">
                <a:solidFill>
                  <a:srgbClr val="0078D2"/>
                </a:solidFill>
                <a:latin typeface="Segoe UI Semibold"/>
                <a:cs typeface="Segoe UI Semibold"/>
              </a:rPr>
              <a:t>validated </a:t>
            </a:r>
            <a:r>
              <a:rPr sz="1800" b="1" dirty="0">
                <a:solidFill>
                  <a:srgbClr val="0078D2"/>
                </a:solidFill>
                <a:latin typeface="Segoe UI Semibold"/>
                <a:cs typeface="Segoe UI Semibold"/>
              </a:rPr>
              <a:t>VPN</a:t>
            </a:r>
            <a:r>
              <a:rPr sz="1800" b="1" spc="40" dirty="0">
                <a:solidFill>
                  <a:srgbClr val="0078D2"/>
                </a:solidFill>
                <a:latin typeface="Segoe UI Semibold"/>
                <a:cs typeface="Segoe UI Semibold"/>
              </a:rPr>
              <a:t> </a:t>
            </a:r>
            <a:r>
              <a:rPr sz="1800" b="1" dirty="0">
                <a:solidFill>
                  <a:srgbClr val="0078D2"/>
                </a:solidFill>
                <a:latin typeface="Segoe UI Semibold"/>
                <a:cs typeface="Segoe UI Semibold"/>
              </a:rPr>
              <a:t>devices</a:t>
            </a:r>
            <a:endParaRPr sz="1800">
              <a:latin typeface="Segoe UI Semibold"/>
              <a:cs typeface="Segoe UI Semibold"/>
            </a:endParaRPr>
          </a:p>
          <a:p>
            <a:pPr marL="12700">
              <a:lnSpc>
                <a:spcPts val="2395"/>
              </a:lnSpc>
            </a:pPr>
            <a:r>
              <a:rPr sz="2000" b="1" dirty="0">
                <a:solidFill>
                  <a:srgbClr val="3B3B41"/>
                </a:solidFill>
                <a:latin typeface="Segoe UI"/>
                <a:cs typeface="Segoe UI"/>
              </a:rPr>
              <a:t>The </a:t>
            </a:r>
            <a:r>
              <a:rPr sz="2000" b="1" spc="-5" dirty="0">
                <a:solidFill>
                  <a:srgbClr val="3B3B41"/>
                </a:solidFill>
                <a:latin typeface="Segoe UI"/>
                <a:cs typeface="Segoe UI"/>
              </a:rPr>
              <a:t>configuration settings</a:t>
            </a:r>
            <a:r>
              <a:rPr sz="2000" b="1" spc="-45" dirty="0">
                <a:solidFill>
                  <a:srgbClr val="3B3B41"/>
                </a:solidFill>
                <a:latin typeface="Segoe UI"/>
                <a:cs typeface="Segoe UI"/>
              </a:rPr>
              <a:t> </a:t>
            </a:r>
            <a:r>
              <a:rPr sz="2000" b="1" spc="-5" dirty="0">
                <a:solidFill>
                  <a:srgbClr val="3B3B41"/>
                </a:solidFill>
                <a:latin typeface="Segoe UI"/>
                <a:cs typeface="Segoe UI"/>
              </a:rPr>
              <a:t>include:</a:t>
            </a:r>
            <a:endParaRPr sz="2000">
              <a:latin typeface="Segoe UI"/>
              <a:cs typeface="Segoe UI"/>
            </a:endParaRPr>
          </a:p>
          <a:p>
            <a:pPr marL="12700">
              <a:lnSpc>
                <a:spcPct val="100000"/>
              </a:lnSpc>
              <a:spcBef>
                <a:spcPts val="10"/>
              </a:spcBef>
            </a:pPr>
            <a:r>
              <a:rPr sz="1800" b="1" dirty="0">
                <a:solidFill>
                  <a:srgbClr val="0078D2"/>
                </a:solidFill>
                <a:latin typeface="Segoe UI Semibold"/>
                <a:cs typeface="Segoe UI Semibold"/>
              </a:rPr>
              <a:t>A </a:t>
            </a:r>
            <a:r>
              <a:rPr sz="1800" b="1" spc="-5" dirty="0">
                <a:solidFill>
                  <a:srgbClr val="0078D2"/>
                </a:solidFill>
                <a:latin typeface="Segoe UI Semibold"/>
                <a:cs typeface="Segoe UI Semibold"/>
              </a:rPr>
              <a:t>shared </a:t>
            </a:r>
            <a:r>
              <a:rPr sz="1800" b="1" spc="-20" dirty="0">
                <a:solidFill>
                  <a:srgbClr val="0078D2"/>
                </a:solidFill>
                <a:latin typeface="Segoe UI Semibold"/>
                <a:cs typeface="Segoe UI Semibold"/>
              </a:rPr>
              <a:t>key</a:t>
            </a:r>
            <a:endParaRPr sz="1800">
              <a:latin typeface="Segoe UI Semibold"/>
              <a:cs typeface="Segoe UI Semibold"/>
            </a:endParaRPr>
          </a:p>
          <a:p>
            <a:pPr marL="12700">
              <a:lnSpc>
                <a:spcPct val="100000"/>
              </a:lnSpc>
            </a:pPr>
            <a:r>
              <a:rPr sz="1800" b="1" dirty="0">
                <a:solidFill>
                  <a:srgbClr val="0078D2"/>
                </a:solidFill>
                <a:latin typeface="Segoe UI Semibold"/>
                <a:cs typeface="Segoe UI Semibold"/>
              </a:rPr>
              <a:t>The </a:t>
            </a:r>
            <a:r>
              <a:rPr sz="1800" b="1" spc="-5" dirty="0">
                <a:solidFill>
                  <a:srgbClr val="0078D2"/>
                </a:solidFill>
                <a:latin typeface="Segoe UI Semibold"/>
                <a:cs typeface="Segoe UI Semibold"/>
              </a:rPr>
              <a:t>public </a:t>
            </a:r>
            <a:r>
              <a:rPr sz="1800" b="1" dirty="0">
                <a:solidFill>
                  <a:srgbClr val="0078D2"/>
                </a:solidFill>
                <a:latin typeface="Segoe UI Semibold"/>
                <a:cs typeface="Segoe UI Semibold"/>
              </a:rPr>
              <a:t>IP </a:t>
            </a:r>
            <a:r>
              <a:rPr sz="1800" b="1" spc="-5" dirty="0">
                <a:solidFill>
                  <a:srgbClr val="0078D2"/>
                </a:solidFill>
                <a:latin typeface="Segoe UI Semibold"/>
                <a:cs typeface="Segoe UI Semibold"/>
              </a:rPr>
              <a:t>address </a:t>
            </a:r>
            <a:r>
              <a:rPr sz="1800" b="1" spc="-15" dirty="0">
                <a:solidFill>
                  <a:srgbClr val="0078D2"/>
                </a:solidFill>
                <a:latin typeface="Segoe UI Semibold"/>
                <a:cs typeface="Segoe UI Semibold"/>
              </a:rPr>
              <a:t>of </a:t>
            </a:r>
            <a:r>
              <a:rPr sz="1800" b="1" spc="-5" dirty="0">
                <a:solidFill>
                  <a:srgbClr val="0078D2"/>
                </a:solidFill>
                <a:latin typeface="Segoe UI Semibold"/>
                <a:cs typeface="Segoe UI Semibold"/>
              </a:rPr>
              <a:t>the </a:t>
            </a:r>
            <a:r>
              <a:rPr sz="1800" b="1" dirty="0">
                <a:solidFill>
                  <a:srgbClr val="0078D2"/>
                </a:solidFill>
                <a:latin typeface="Segoe UI Semibold"/>
                <a:cs typeface="Segoe UI Semibold"/>
              </a:rPr>
              <a:t>VPN</a:t>
            </a:r>
            <a:r>
              <a:rPr sz="1800" b="1" spc="50" dirty="0">
                <a:solidFill>
                  <a:srgbClr val="0078D2"/>
                </a:solidFill>
                <a:latin typeface="Segoe UI Semibold"/>
                <a:cs typeface="Segoe UI Semibold"/>
              </a:rPr>
              <a:t> </a:t>
            </a:r>
            <a:r>
              <a:rPr sz="1800" b="1" spc="-10" dirty="0">
                <a:solidFill>
                  <a:srgbClr val="0078D2"/>
                </a:solidFill>
                <a:latin typeface="Segoe UI Semibold"/>
                <a:cs typeface="Segoe UI Semibold"/>
              </a:rPr>
              <a:t>gateway</a:t>
            </a:r>
            <a:endParaRPr sz="1800">
              <a:latin typeface="Segoe UI Semibold"/>
              <a:cs typeface="Segoe UI Semibold"/>
            </a:endParaRPr>
          </a:p>
        </p:txBody>
      </p:sp>
      <p:sp>
        <p:nvSpPr>
          <p:cNvPr id="4" name="object 4"/>
          <p:cNvSpPr/>
          <p:nvPr/>
        </p:nvSpPr>
        <p:spPr>
          <a:xfrm>
            <a:off x="1214627" y="4572000"/>
            <a:ext cx="8538972" cy="208940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82663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Configure </a:t>
            </a:r>
            <a:r>
              <a:rPr sz="2800" b="1" spc="-35" dirty="0">
                <a:solidFill>
                  <a:srgbClr val="0071C5"/>
                </a:solidFill>
                <a:latin typeface="Segoe UI Semibold"/>
                <a:cs typeface="Segoe UI Semibold"/>
              </a:rPr>
              <a:t>the </a:t>
            </a:r>
            <a:r>
              <a:rPr sz="2800" b="1" spc="-40" dirty="0">
                <a:solidFill>
                  <a:srgbClr val="0071C5"/>
                </a:solidFill>
                <a:latin typeface="Segoe UI Semibold"/>
                <a:cs typeface="Segoe UI Semibold"/>
              </a:rPr>
              <a:t>VPN</a:t>
            </a:r>
            <a:r>
              <a:rPr sz="2800" b="1" spc="-225" dirty="0">
                <a:solidFill>
                  <a:srgbClr val="0071C5"/>
                </a:solidFill>
                <a:latin typeface="Segoe UI Semibold"/>
                <a:cs typeface="Segoe UI Semibold"/>
              </a:rPr>
              <a:t> </a:t>
            </a:r>
            <a:r>
              <a:rPr sz="2800" b="1" spc="-50" dirty="0">
                <a:solidFill>
                  <a:srgbClr val="0071C5"/>
                </a:solidFill>
                <a:latin typeface="Segoe UI Semibold"/>
                <a:cs typeface="Segoe UI Semibold"/>
              </a:rPr>
              <a:t>Connection</a:t>
            </a:r>
            <a:endParaRPr sz="2800">
              <a:latin typeface="Segoe UI Semibold"/>
              <a:cs typeface="Segoe UI Semibold"/>
            </a:endParaRPr>
          </a:p>
        </p:txBody>
      </p:sp>
      <p:sp>
        <p:nvSpPr>
          <p:cNvPr id="3" name="object 3"/>
          <p:cNvSpPr txBox="1"/>
          <p:nvPr/>
        </p:nvSpPr>
        <p:spPr>
          <a:xfrm>
            <a:off x="517042" y="1548130"/>
            <a:ext cx="6170295" cy="1459865"/>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3B3B41"/>
                </a:solidFill>
                <a:latin typeface="Segoe UI"/>
                <a:cs typeface="Segoe UI"/>
              </a:rPr>
              <a:t>Establishes </a:t>
            </a:r>
            <a:r>
              <a:rPr sz="2000" b="1" dirty="0">
                <a:solidFill>
                  <a:srgbClr val="3B3B41"/>
                </a:solidFill>
                <a:latin typeface="Segoe UI"/>
                <a:cs typeface="Segoe UI"/>
              </a:rPr>
              <a:t>IPSec </a:t>
            </a:r>
            <a:r>
              <a:rPr sz="2000" b="1" spc="-5" dirty="0">
                <a:solidFill>
                  <a:srgbClr val="3B3B41"/>
                </a:solidFill>
                <a:latin typeface="Segoe UI"/>
                <a:cs typeface="Segoe UI"/>
              </a:rPr>
              <a:t>tunnel</a:t>
            </a:r>
            <a:r>
              <a:rPr sz="2000" b="1" spc="-65" dirty="0">
                <a:solidFill>
                  <a:srgbClr val="3B3B41"/>
                </a:solidFill>
                <a:latin typeface="Segoe UI"/>
                <a:cs typeface="Segoe UI"/>
              </a:rPr>
              <a:t> </a:t>
            </a:r>
            <a:r>
              <a:rPr sz="2000" b="1" spc="-5" dirty="0">
                <a:solidFill>
                  <a:srgbClr val="3B3B41"/>
                </a:solidFill>
                <a:latin typeface="Segoe UI"/>
                <a:cs typeface="Segoe UI"/>
              </a:rPr>
              <a:t>between:</a:t>
            </a:r>
            <a:endParaRPr sz="2000">
              <a:latin typeface="Segoe UI"/>
              <a:cs typeface="Segoe UI"/>
            </a:endParaRPr>
          </a:p>
          <a:p>
            <a:pPr marL="12700" marR="3770629">
              <a:lnSpc>
                <a:spcPct val="100000"/>
              </a:lnSpc>
              <a:spcBef>
                <a:spcPts val="5"/>
              </a:spcBef>
            </a:pPr>
            <a:r>
              <a:rPr sz="1800" b="1" spc="-5" dirty="0">
                <a:solidFill>
                  <a:srgbClr val="0078D2"/>
                </a:solidFill>
                <a:latin typeface="Segoe UI Semibold"/>
                <a:cs typeface="Segoe UI Semibold"/>
              </a:rPr>
              <a:t>Azure </a:t>
            </a:r>
            <a:r>
              <a:rPr sz="1800" b="1" dirty="0">
                <a:solidFill>
                  <a:srgbClr val="0078D2"/>
                </a:solidFill>
                <a:latin typeface="Segoe UI Semibold"/>
                <a:cs typeface="Segoe UI Semibold"/>
              </a:rPr>
              <a:t>VPN </a:t>
            </a:r>
            <a:r>
              <a:rPr sz="1800" b="1" spc="-10" dirty="0">
                <a:solidFill>
                  <a:srgbClr val="0078D2"/>
                </a:solidFill>
                <a:latin typeface="Segoe UI Semibold"/>
                <a:cs typeface="Segoe UI Semibold"/>
              </a:rPr>
              <a:t>gateway  </a:t>
            </a:r>
            <a:r>
              <a:rPr sz="1800" b="1" dirty="0">
                <a:solidFill>
                  <a:srgbClr val="0078D2"/>
                </a:solidFill>
                <a:latin typeface="Segoe UI Semibold"/>
                <a:cs typeface="Segoe UI Semibold"/>
              </a:rPr>
              <a:t>Local </a:t>
            </a:r>
            <a:r>
              <a:rPr sz="1800" b="1" spc="-5" dirty="0">
                <a:solidFill>
                  <a:srgbClr val="0078D2"/>
                </a:solidFill>
                <a:latin typeface="Segoe UI Semibold"/>
                <a:cs typeface="Segoe UI Semibold"/>
              </a:rPr>
              <a:t>network</a:t>
            </a:r>
            <a:r>
              <a:rPr sz="1800" b="1" spc="-60" dirty="0">
                <a:solidFill>
                  <a:srgbClr val="0078D2"/>
                </a:solidFill>
                <a:latin typeface="Segoe UI Semibold"/>
                <a:cs typeface="Segoe UI Semibold"/>
              </a:rPr>
              <a:t> </a:t>
            </a:r>
            <a:r>
              <a:rPr sz="1800" b="1" spc="-10" dirty="0">
                <a:solidFill>
                  <a:srgbClr val="0078D2"/>
                </a:solidFill>
                <a:latin typeface="Segoe UI Semibold"/>
                <a:cs typeface="Segoe UI Semibold"/>
              </a:rPr>
              <a:t>gateway  </a:t>
            </a:r>
            <a:r>
              <a:rPr sz="2000" b="1" spc="-10" dirty="0">
                <a:solidFill>
                  <a:srgbClr val="3B3B41"/>
                </a:solidFill>
                <a:latin typeface="Segoe UI"/>
                <a:cs typeface="Segoe UI"/>
              </a:rPr>
              <a:t>Requires:</a:t>
            </a:r>
            <a:endParaRPr sz="2000">
              <a:latin typeface="Segoe UI"/>
              <a:cs typeface="Segoe UI"/>
            </a:endParaRPr>
          </a:p>
          <a:p>
            <a:pPr marL="12700">
              <a:lnSpc>
                <a:spcPct val="100000"/>
              </a:lnSpc>
            </a:pPr>
            <a:r>
              <a:rPr sz="1800" b="1" spc="-5" dirty="0">
                <a:solidFill>
                  <a:srgbClr val="0078D2"/>
                </a:solidFill>
                <a:latin typeface="Segoe UI Semibold"/>
                <a:cs typeface="Segoe UI Semibold"/>
              </a:rPr>
              <a:t>Shared </a:t>
            </a:r>
            <a:r>
              <a:rPr sz="1800" b="1" spc="-15" dirty="0">
                <a:solidFill>
                  <a:srgbClr val="0078D2"/>
                </a:solidFill>
                <a:latin typeface="Segoe UI Semibold"/>
                <a:cs typeface="Segoe UI Semibold"/>
              </a:rPr>
              <a:t>key </a:t>
            </a:r>
            <a:r>
              <a:rPr sz="1800" b="1" spc="-5" dirty="0">
                <a:solidFill>
                  <a:srgbClr val="0078D2"/>
                </a:solidFill>
                <a:latin typeface="Segoe UI Semibold"/>
                <a:cs typeface="Segoe UI Semibold"/>
              </a:rPr>
              <a:t>matching the </a:t>
            </a:r>
            <a:r>
              <a:rPr sz="1800" b="1" dirty="0">
                <a:solidFill>
                  <a:srgbClr val="0078D2"/>
                </a:solidFill>
                <a:latin typeface="Segoe UI Semibold"/>
                <a:cs typeface="Segoe UI Semibold"/>
              </a:rPr>
              <a:t>one </a:t>
            </a:r>
            <a:r>
              <a:rPr sz="1800" b="1" spc="-10" dirty="0">
                <a:solidFill>
                  <a:srgbClr val="0078D2"/>
                </a:solidFill>
                <a:latin typeface="Segoe UI Semibold"/>
                <a:cs typeface="Segoe UI Semibold"/>
              </a:rPr>
              <a:t>you </a:t>
            </a:r>
            <a:r>
              <a:rPr sz="1800" b="1" spc="-5" dirty="0">
                <a:solidFill>
                  <a:srgbClr val="0078D2"/>
                </a:solidFill>
                <a:latin typeface="Segoe UI Semibold"/>
                <a:cs typeface="Segoe UI Semibold"/>
              </a:rPr>
              <a:t>used in the previous</a:t>
            </a:r>
            <a:r>
              <a:rPr sz="1800" b="1" spc="70" dirty="0">
                <a:solidFill>
                  <a:srgbClr val="0078D2"/>
                </a:solidFill>
                <a:latin typeface="Segoe UI Semibold"/>
                <a:cs typeface="Segoe UI Semibold"/>
              </a:rPr>
              <a:t> </a:t>
            </a:r>
            <a:r>
              <a:rPr sz="1800" b="1" spc="-10" dirty="0">
                <a:solidFill>
                  <a:srgbClr val="0078D2"/>
                </a:solidFill>
                <a:latin typeface="Segoe UI Semibold"/>
                <a:cs typeface="Segoe UI Semibold"/>
              </a:rPr>
              <a:t>step</a:t>
            </a:r>
            <a:endParaRPr sz="1800">
              <a:latin typeface="Segoe UI Semibold"/>
              <a:cs typeface="Segoe UI Semibold"/>
            </a:endParaRPr>
          </a:p>
        </p:txBody>
      </p:sp>
      <p:sp>
        <p:nvSpPr>
          <p:cNvPr id="4" name="object 4"/>
          <p:cNvSpPr/>
          <p:nvPr/>
        </p:nvSpPr>
        <p:spPr>
          <a:xfrm>
            <a:off x="1229867" y="4561331"/>
            <a:ext cx="8641080" cy="211531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443216" y="1720595"/>
            <a:ext cx="2427731" cy="302056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229867" y="3848100"/>
            <a:ext cx="3808476" cy="89306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179570" cy="452120"/>
          </a:xfrm>
          <a:prstGeom prst="rect">
            <a:avLst/>
          </a:prstGeom>
        </p:spPr>
        <p:txBody>
          <a:bodyPr vert="horz" wrap="square" lIns="0" tIns="12065" rIns="0" bIns="0" rtlCol="0">
            <a:spAutoFit/>
          </a:bodyPr>
          <a:lstStyle/>
          <a:p>
            <a:pPr marL="12700">
              <a:lnSpc>
                <a:spcPct val="100000"/>
              </a:lnSpc>
              <a:spcBef>
                <a:spcPts val="95"/>
              </a:spcBef>
            </a:pPr>
            <a:r>
              <a:rPr sz="2800" b="1" spc="-70" dirty="0">
                <a:solidFill>
                  <a:srgbClr val="0071C5"/>
                </a:solidFill>
                <a:latin typeface="Segoe UI Semibold"/>
                <a:cs typeface="Segoe UI Semibold"/>
              </a:rPr>
              <a:t>Verify </a:t>
            </a:r>
            <a:r>
              <a:rPr sz="2800" b="1" spc="-35" dirty="0">
                <a:solidFill>
                  <a:srgbClr val="0071C5"/>
                </a:solidFill>
                <a:latin typeface="Segoe UI Semibold"/>
                <a:cs typeface="Segoe UI Semibold"/>
              </a:rPr>
              <a:t>the </a:t>
            </a:r>
            <a:r>
              <a:rPr sz="2800" b="1" spc="-40" dirty="0">
                <a:solidFill>
                  <a:srgbClr val="0071C5"/>
                </a:solidFill>
                <a:latin typeface="Segoe UI Semibold"/>
                <a:cs typeface="Segoe UI Semibold"/>
              </a:rPr>
              <a:t>VPN</a:t>
            </a:r>
            <a:r>
              <a:rPr sz="2800" b="1" spc="-190" dirty="0">
                <a:solidFill>
                  <a:srgbClr val="0071C5"/>
                </a:solidFill>
                <a:latin typeface="Segoe UI Semibold"/>
                <a:cs typeface="Segoe UI Semibold"/>
              </a:rPr>
              <a:t> </a:t>
            </a:r>
            <a:r>
              <a:rPr sz="2800" b="1" spc="-50" dirty="0">
                <a:solidFill>
                  <a:srgbClr val="0071C5"/>
                </a:solidFill>
                <a:latin typeface="Segoe UI Semibold"/>
                <a:cs typeface="Segoe UI Semibold"/>
              </a:rPr>
              <a:t>Connection</a:t>
            </a:r>
            <a:endParaRPr sz="2800">
              <a:latin typeface="Segoe UI Semibold"/>
              <a:cs typeface="Segoe UI Semibold"/>
            </a:endParaRPr>
          </a:p>
        </p:txBody>
      </p:sp>
      <p:sp>
        <p:nvSpPr>
          <p:cNvPr id="3" name="object 3"/>
          <p:cNvSpPr txBox="1"/>
          <p:nvPr/>
        </p:nvSpPr>
        <p:spPr>
          <a:xfrm>
            <a:off x="517042" y="1548129"/>
            <a:ext cx="7771765" cy="3350260"/>
          </a:xfrm>
          <a:prstGeom prst="rect">
            <a:avLst/>
          </a:prstGeom>
        </p:spPr>
        <p:txBody>
          <a:bodyPr vert="horz" wrap="square" lIns="0" tIns="12700" rIns="0" bIns="0" rtlCol="0">
            <a:spAutoFit/>
          </a:bodyPr>
          <a:lstStyle/>
          <a:p>
            <a:pPr marL="12700">
              <a:lnSpc>
                <a:spcPct val="100000"/>
              </a:lnSpc>
              <a:spcBef>
                <a:spcPts val="100"/>
              </a:spcBef>
            </a:pPr>
            <a:r>
              <a:rPr sz="2400" b="1" spc="-40" dirty="0">
                <a:solidFill>
                  <a:srgbClr val="3B3B41"/>
                </a:solidFill>
                <a:latin typeface="Segoe UI Semibold"/>
                <a:cs typeface="Segoe UI Semibold"/>
              </a:rPr>
              <a:t>The </a:t>
            </a:r>
            <a:r>
              <a:rPr sz="2400" b="1" spc="-45" dirty="0">
                <a:solidFill>
                  <a:srgbClr val="3B3B41"/>
                </a:solidFill>
                <a:latin typeface="Segoe UI Semibold"/>
                <a:cs typeface="Segoe UI Semibold"/>
              </a:rPr>
              <a:t>Azure</a:t>
            </a:r>
            <a:r>
              <a:rPr sz="2400" b="1" spc="-170" dirty="0">
                <a:solidFill>
                  <a:srgbClr val="3B3B41"/>
                </a:solidFill>
                <a:latin typeface="Segoe UI Semibold"/>
                <a:cs typeface="Segoe UI Semibold"/>
              </a:rPr>
              <a:t> </a:t>
            </a:r>
            <a:r>
              <a:rPr sz="2400" b="1" spc="-35" dirty="0">
                <a:solidFill>
                  <a:srgbClr val="3B3B41"/>
                </a:solidFill>
                <a:latin typeface="Segoe UI Semibold"/>
                <a:cs typeface="Segoe UI Semibold"/>
              </a:rPr>
              <a:t>portal:</a:t>
            </a:r>
            <a:endParaRPr sz="2400">
              <a:latin typeface="Segoe UI Semibold"/>
              <a:cs typeface="Segoe UI Semibold"/>
            </a:endParaRPr>
          </a:p>
          <a:p>
            <a:pPr marL="12700">
              <a:lnSpc>
                <a:spcPct val="100000"/>
              </a:lnSpc>
            </a:pPr>
            <a:r>
              <a:rPr sz="2000" b="1" dirty="0">
                <a:solidFill>
                  <a:srgbClr val="3B3B41"/>
                </a:solidFill>
                <a:latin typeface="Segoe UI"/>
                <a:cs typeface="Segoe UI"/>
              </a:rPr>
              <a:t>Identify the </a:t>
            </a:r>
            <a:r>
              <a:rPr sz="2000" b="1" spc="-5" dirty="0">
                <a:solidFill>
                  <a:srgbClr val="3B3B41"/>
                </a:solidFill>
                <a:latin typeface="Segoe UI"/>
                <a:cs typeface="Segoe UI"/>
              </a:rPr>
              <a:t>connection</a:t>
            </a:r>
            <a:r>
              <a:rPr sz="2000" b="1" spc="-25" dirty="0">
                <a:solidFill>
                  <a:srgbClr val="3B3B41"/>
                </a:solidFill>
                <a:latin typeface="Segoe UI"/>
                <a:cs typeface="Segoe UI"/>
              </a:rPr>
              <a:t> </a:t>
            </a:r>
            <a:r>
              <a:rPr sz="2000" b="1" spc="-5" dirty="0">
                <a:solidFill>
                  <a:srgbClr val="3B3B41"/>
                </a:solidFill>
                <a:latin typeface="Segoe UI"/>
                <a:cs typeface="Segoe UI"/>
              </a:rPr>
              <a:t>status:</a:t>
            </a:r>
            <a:endParaRPr sz="2000">
              <a:latin typeface="Segoe UI"/>
              <a:cs typeface="Segoe UI"/>
            </a:endParaRPr>
          </a:p>
          <a:p>
            <a:pPr marL="12700" marR="6634480">
              <a:lnSpc>
                <a:spcPct val="100000"/>
              </a:lnSpc>
              <a:spcBef>
                <a:spcPts val="10"/>
              </a:spcBef>
            </a:pPr>
            <a:r>
              <a:rPr sz="1800" b="1" spc="-5" dirty="0">
                <a:solidFill>
                  <a:srgbClr val="0078D2"/>
                </a:solidFill>
                <a:latin typeface="Segoe UI Semibold"/>
                <a:cs typeface="Segoe UI Semibold"/>
              </a:rPr>
              <a:t>Co</a:t>
            </a:r>
            <a:r>
              <a:rPr sz="1800" b="1" spc="5" dirty="0">
                <a:solidFill>
                  <a:srgbClr val="0078D2"/>
                </a:solidFill>
                <a:latin typeface="Segoe UI Semibold"/>
                <a:cs typeface="Segoe UI Semibold"/>
              </a:rPr>
              <a:t>n</a:t>
            </a:r>
            <a:r>
              <a:rPr sz="1800" b="1" dirty="0">
                <a:solidFill>
                  <a:srgbClr val="0078D2"/>
                </a:solidFill>
                <a:latin typeface="Segoe UI Semibold"/>
                <a:cs typeface="Segoe UI Semibold"/>
              </a:rPr>
              <a:t>n</a:t>
            </a:r>
            <a:r>
              <a:rPr sz="1800" b="1" spc="-5" dirty="0">
                <a:solidFill>
                  <a:srgbClr val="0078D2"/>
                </a:solidFill>
                <a:latin typeface="Segoe UI Semibold"/>
                <a:cs typeface="Segoe UI Semibold"/>
              </a:rPr>
              <a:t>e</a:t>
            </a:r>
            <a:r>
              <a:rPr sz="1800" b="1" spc="5" dirty="0">
                <a:solidFill>
                  <a:srgbClr val="0078D2"/>
                </a:solidFill>
                <a:latin typeface="Segoe UI Semibold"/>
                <a:cs typeface="Segoe UI Semibold"/>
              </a:rPr>
              <a:t>c</a:t>
            </a:r>
            <a:r>
              <a:rPr sz="1800" b="1" spc="-15" dirty="0">
                <a:solidFill>
                  <a:srgbClr val="0078D2"/>
                </a:solidFill>
                <a:latin typeface="Segoe UI Semibold"/>
                <a:cs typeface="Segoe UI Semibold"/>
              </a:rPr>
              <a:t>t</a:t>
            </a:r>
            <a:r>
              <a:rPr sz="1800" b="1" spc="-5" dirty="0">
                <a:solidFill>
                  <a:srgbClr val="0078D2"/>
                </a:solidFill>
                <a:latin typeface="Segoe UI Semibold"/>
                <a:cs typeface="Segoe UI Semibold"/>
              </a:rPr>
              <a:t>ed  S</a:t>
            </a:r>
            <a:r>
              <a:rPr sz="1800" b="1" spc="5" dirty="0">
                <a:solidFill>
                  <a:srgbClr val="0078D2"/>
                </a:solidFill>
                <a:latin typeface="Segoe UI Semibold"/>
                <a:cs typeface="Segoe UI Semibold"/>
              </a:rPr>
              <a:t>u</a:t>
            </a:r>
            <a:r>
              <a:rPr sz="1800" b="1" dirty="0">
                <a:solidFill>
                  <a:srgbClr val="0078D2"/>
                </a:solidFill>
                <a:latin typeface="Segoe UI Semibold"/>
                <a:cs typeface="Segoe UI Semibold"/>
              </a:rPr>
              <a:t>cc</a:t>
            </a:r>
            <a:r>
              <a:rPr sz="1800" b="1" spc="-5" dirty="0">
                <a:solidFill>
                  <a:srgbClr val="0078D2"/>
                </a:solidFill>
                <a:latin typeface="Segoe UI Semibold"/>
                <a:cs typeface="Segoe UI Semibold"/>
              </a:rPr>
              <a:t>e</a:t>
            </a:r>
            <a:r>
              <a:rPr sz="1800" b="1" spc="5" dirty="0">
                <a:solidFill>
                  <a:srgbClr val="0078D2"/>
                </a:solidFill>
                <a:latin typeface="Segoe UI Semibold"/>
                <a:cs typeface="Segoe UI Semibold"/>
              </a:rPr>
              <a:t>e</a:t>
            </a:r>
            <a:r>
              <a:rPr sz="1800" b="1" dirty="0">
                <a:solidFill>
                  <a:srgbClr val="0078D2"/>
                </a:solidFill>
                <a:latin typeface="Segoe UI Semibold"/>
                <a:cs typeface="Segoe UI Semibold"/>
              </a:rPr>
              <a:t>ded</a:t>
            </a:r>
            <a:endParaRPr sz="1800">
              <a:latin typeface="Segoe UI Semibold"/>
              <a:cs typeface="Segoe UI Semibold"/>
            </a:endParaRPr>
          </a:p>
          <a:p>
            <a:pPr marL="12700">
              <a:lnSpc>
                <a:spcPts val="2395"/>
              </a:lnSpc>
            </a:pPr>
            <a:r>
              <a:rPr sz="2000" b="1" spc="-5" dirty="0">
                <a:solidFill>
                  <a:srgbClr val="3B3B41"/>
                </a:solidFill>
                <a:latin typeface="Segoe UI"/>
                <a:cs typeface="Segoe UI"/>
              </a:rPr>
              <a:t>Note the Data in and Data out</a:t>
            </a:r>
            <a:r>
              <a:rPr sz="2000" b="1" spc="-60" dirty="0">
                <a:solidFill>
                  <a:srgbClr val="3B3B41"/>
                </a:solidFill>
                <a:latin typeface="Segoe UI"/>
                <a:cs typeface="Segoe UI"/>
              </a:rPr>
              <a:t> </a:t>
            </a:r>
            <a:r>
              <a:rPr sz="2000" b="1" spc="-10" dirty="0">
                <a:solidFill>
                  <a:srgbClr val="3B3B41"/>
                </a:solidFill>
                <a:latin typeface="Segoe UI"/>
                <a:cs typeface="Segoe UI"/>
              </a:rPr>
              <a:t>values</a:t>
            </a:r>
            <a:endParaRPr sz="2000">
              <a:latin typeface="Segoe UI"/>
              <a:cs typeface="Segoe UI"/>
            </a:endParaRPr>
          </a:p>
          <a:p>
            <a:pPr marL="12700">
              <a:lnSpc>
                <a:spcPts val="2880"/>
              </a:lnSpc>
            </a:pPr>
            <a:r>
              <a:rPr sz="2400" b="1" spc="-45" dirty="0">
                <a:solidFill>
                  <a:srgbClr val="3B3B41"/>
                </a:solidFill>
                <a:latin typeface="Segoe UI Semibold"/>
                <a:cs typeface="Segoe UI Semibold"/>
              </a:rPr>
              <a:t>Azure</a:t>
            </a:r>
            <a:r>
              <a:rPr sz="2400" b="1" spc="-120" dirty="0">
                <a:solidFill>
                  <a:srgbClr val="3B3B41"/>
                </a:solidFill>
                <a:latin typeface="Segoe UI Semibold"/>
                <a:cs typeface="Segoe UI Semibold"/>
              </a:rPr>
              <a:t> </a:t>
            </a:r>
            <a:r>
              <a:rPr sz="2400" b="1" spc="-60" dirty="0">
                <a:solidFill>
                  <a:srgbClr val="3B3B41"/>
                </a:solidFill>
                <a:latin typeface="Segoe UI Semibold"/>
                <a:cs typeface="Segoe UI Semibold"/>
              </a:rPr>
              <a:t>Powershell:</a:t>
            </a:r>
            <a:endParaRPr sz="2400">
              <a:latin typeface="Segoe UI Semibold"/>
              <a:cs typeface="Segoe UI Semibold"/>
            </a:endParaRPr>
          </a:p>
          <a:p>
            <a:pPr marL="12700" marR="5080">
              <a:lnSpc>
                <a:spcPct val="100000"/>
              </a:lnSpc>
              <a:spcBef>
                <a:spcPts val="5"/>
              </a:spcBef>
            </a:pPr>
            <a:r>
              <a:rPr sz="2000" b="1" dirty="0">
                <a:solidFill>
                  <a:srgbClr val="3B3B41"/>
                </a:solidFill>
                <a:latin typeface="Segoe UI"/>
                <a:cs typeface="Segoe UI"/>
              </a:rPr>
              <a:t>Run the </a:t>
            </a:r>
            <a:r>
              <a:rPr sz="2000" b="1" spc="-5" dirty="0">
                <a:solidFill>
                  <a:srgbClr val="3B3B41"/>
                </a:solidFill>
                <a:latin typeface="Segoe UI"/>
                <a:cs typeface="Segoe UI"/>
              </a:rPr>
              <a:t>Get-AzureRmVirtualNetworkGatewayConnection </a:t>
            </a:r>
            <a:r>
              <a:rPr sz="2000" b="1" dirty="0">
                <a:solidFill>
                  <a:srgbClr val="3B3B41"/>
                </a:solidFill>
                <a:latin typeface="Segoe UI"/>
                <a:cs typeface="Segoe UI"/>
              </a:rPr>
              <a:t>cmdlet  </a:t>
            </a:r>
            <a:r>
              <a:rPr sz="2000" b="1" spc="-5" dirty="0">
                <a:solidFill>
                  <a:srgbClr val="3B3B41"/>
                </a:solidFill>
                <a:latin typeface="Segoe UI"/>
                <a:cs typeface="Segoe UI"/>
              </a:rPr>
              <a:t>Examine </a:t>
            </a:r>
            <a:r>
              <a:rPr sz="2000" b="1" dirty="0">
                <a:solidFill>
                  <a:srgbClr val="3B3B41"/>
                </a:solidFill>
                <a:latin typeface="Segoe UI"/>
                <a:cs typeface="Segoe UI"/>
              </a:rPr>
              <a:t>the </a:t>
            </a:r>
            <a:r>
              <a:rPr sz="2000" b="1" spc="-10" dirty="0">
                <a:solidFill>
                  <a:srgbClr val="3B3B41"/>
                </a:solidFill>
                <a:latin typeface="Segoe UI"/>
                <a:cs typeface="Segoe UI"/>
              </a:rPr>
              <a:t>values</a:t>
            </a:r>
            <a:r>
              <a:rPr sz="2000" b="1" spc="-50" dirty="0">
                <a:solidFill>
                  <a:srgbClr val="3B3B41"/>
                </a:solidFill>
                <a:latin typeface="Segoe UI"/>
                <a:cs typeface="Segoe UI"/>
              </a:rPr>
              <a:t> </a:t>
            </a:r>
            <a:r>
              <a:rPr sz="2000" b="1" spc="15" dirty="0">
                <a:solidFill>
                  <a:srgbClr val="3B3B41"/>
                </a:solidFill>
                <a:latin typeface="Segoe UI"/>
                <a:cs typeface="Segoe UI"/>
              </a:rPr>
              <a:t>of:</a:t>
            </a:r>
            <a:endParaRPr sz="2000">
              <a:latin typeface="Segoe UI"/>
              <a:cs typeface="Segoe UI"/>
            </a:endParaRPr>
          </a:p>
          <a:p>
            <a:pPr marL="12700" marR="5289550">
              <a:lnSpc>
                <a:spcPct val="100000"/>
              </a:lnSpc>
              <a:spcBef>
                <a:spcPts val="5"/>
              </a:spcBef>
            </a:pPr>
            <a:r>
              <a:rPr sz="1800" b="1" spc="-10" dirty="0">
                <a:solidFill>
                  <a:srgbClr val="0078D2"/>
                </a:solidFill>
                <a:latin typeface="Segoe UI Semibold"/>
                <a:cs typeface="Segoe UI Semibold"/>
              </a:rPr>
              <a:t>connectionStatus  </a:t>
            </a:r>
            <a:r>
              <a:rPr sz="1800" b="1" spc="-5" dirty="0">
                <a:solidFill>
                  <a:srgbClr val="0078D2"/>
                </a:solidFill>
                <a:latin typeface="Segoe UI Semibold"/>
                <a:cs typeface="Segoe UI Semibold"/>
              </a:rPr>
              <a:t>ing</a:t>
            </a:r>
            <a:r>
              <a:rPr sz="1800" b="1" spc="-10" dirty="0">
                <a:solidFill>
                  <a:srgbClr val="0078D2"/>
                </a:solidFill>
                <a:latin typeface="Segoe UI Semibold"/>
                <a:cs typeface="Segoe UI Semibold"/>
              </a:rPr>
              <a:t>r</a:t>
            </a:r>
            <a:r>
              <a:rPr sz="1800" b="1" spc="-5" dirty="0">
                <a:solidFill>
                  <a:srgbClr val="0078D2"/>
                </a:solidFill>
                <a:latin typeface="Segoe UI Semibold"/>
                <a:cs typeface="Segoe UI Semibold"/>
              </a:rPr>
              <a:t>e</a:t>
            </a:r>
            <a:r>
              <a:rPr sz="1800" b="1" spc="5" dirty="0">
                <a:solidFill>
                  <a:srgbClr val="0078D2"/>
                </a:solidFill>
                <a:latin typeface="Segoe UI Semibold"/>
                <a:cs typeface="Segoe UI Semibold"/>
              </a:rPr>
              <a:t>s</a:t>
            </a:r>
            <a:r>
              <a:rPr sz="1800" b="1" spc="-5" dirty="0">
                <a:solidFill>
                  <a:srgbClr val="0078D2"/>
                </a:solidFill>
                <a:latin typeface="Segoe UI Semibold"/>
                <a:cs typeface="Segoe UI Semibold"/>
              </a:rPr>
              <a:t>s</a:t>
            </a:r>
            <a:r>
              <a:rPr sz="1800" b="1" spc="5" dirty="0">
                <a:solidFill>
                  <a:srgbClr val="0078D2"/>
                </a:solidFill>
                <a:latin typeface="Segoe UI Semibold"/>
                <a:cs typeface="Segoe UI Semibold"/>
              </a:rPr>
              <a:t>B</a:t>
            </a:r>
            <a:r>
              <a:rPr sz="1800" b="1" spc="-5" dirty="0">
                <a:solidFill>
                  <a:srgbClr val="0078D2"/>
                </a:solidFill>
                <a:latin typeface="Segoe UI Semibold"/>
                <a:cs typeface="Segoe UI Semibold"/>
              </a:rPr>
              <a:t>y</a:t>
            </a:r>
            <a:r>
              <a:rPr sz="1800" b="1" spc="-20" dirty="0">
                <a:solidFill>
                  <a:srgbClr val="0078D2"/>
                </a:solidFill>
                <a:latin typeface="Segoe UI Semibold"/>
                <a:cs typeface="Segoe UI Semibold"/>
              </a:rPr>
              <a:t>t</a:t>
            </a:r>
            <a:r>
              <a:rPr sz="1800" b="1" spc="-5" dirty="0">
                <a:solidFill>
                  <a:srgbClr val="0078D2"/>
                </a:solidFill>
                <a:latin typeface="Segoe UI Semibold"/>
                <a:cs typeface="Segoe UI Semibold"/>
              </a:rPr>
              <a:t>e</a:t>
            </a:r>
            <a:r>
              <a:rPr sz="1800" b="1" spc="5" dirty="0">
                <a:solidFill>
                  <a:srgbClr val="0078D2"/>
                </a:solidFill>
                <a:latin typeface="Segoe UI Semibold"/>
                <a:cs typeface="Segoe UI Semibold"/>
              </a:rPr>
              <a:t>s</a:t>
            </a:r>
            <a:r>
              <a:rPr sz="1800" b="1" spc="-145" dirty="0">
                <a:solidFill>
                  <a:srgbClr val="0078D2"/>
                </a:solidFill>
                <a:latin typeface="Segoe UI Semibold"/>
                <a:cs typeface="Segoe UI Semibold"/>
              </a:rPr>
              <a:t>T</a:t>
            </a:r>
            <a:r>
              <a:rPr sz="1800" b="1" dirty="0">
                <a:solidFill>
                  <a:srgbClr val="0078D2"/>
                </a:solidFill>
                <a:latin typeface="Segoe UI Semibold"/>
                <a:cs typeface="Segoe UI Semibold"/>
              </a:rPr>
              <a:t>ran</a:t>
            </a:r>
            <a:r>
              <a:rPr sz="1800" b="1" spc="5" dirty="0">
                <a:solidFill>
                  <a:srgbClr val="0078D2"/>
                </a:solidFill>
                <a:latin typeface="Segoe UI Semibold"/>
                <a:cs typeface="Segoe UI Semibold"/>
              </a:rPr>
              <a:t>s</a:t>
            </a:r>
            <a:r>
              <a:rPr sz="1800" b="1" dirty="0">
                <a:solidFill>
                  <a:srgbClr val="0078D2"/>
                </a:solidFill>
                <a:latin typeface="Segoe UI Semibold"/>
                <a:cs typeface="Segoe UI Semibold"/>
              </a:rPr>
              <a:t>f</a:t>
            </a:r>
            <a:r>
              <a:rPr sz="1800" b="1" spc="5" dirty="0">
                <a:solidFill>
                  <a:srgbClr val="0078D2"/>
                </a:solidFill>
                <a:latin typeface="Segoe UI Semibold"/>
                <a:cs typeface="Segoe UI Semibold"/>
              </a:rPr>
              <a:t>e</a:t>
            </a:r>
            <a:r>
              <a:rPr sz="1800" b="1" spc="-10" dirty="0">
                <a:solidFill>
                  <a:srgbClr val="0078D2"/>
                </a:solidFill>
                <a:latin typeface="Segoe UI Semibold"/>
                <a:cs typeface="Segoe UI Semibold"/>
              </a:rPr>
              <a:t>r</a:t>
            </a:r>
            <a:r>
              <a:rPr sz="1800" b="1" spc="-20" dirty="0">
                <a:solidFill>
                  <a:srgbClr val="0078D2"/>
                </a:solidFill>
                <a:latin typeface="Segoe UI Semibold"/>
                <a:cs typeface="Segoe UI Semibold"/>
              </a:rPr>
              <a:t>r</a:t>
            </a:r>
            <a:r>
              <a:rPr sz="1800" b="1" spc="-5" dirty="0">
                <a:solidFill>
                  <a:srgbClr val="0078D2"/>
                </a:solidFill>
                <a:latin typeface="Segoe UI Semibold"/>
                <a:cs typeface="Segoe UI Semibold"/>
              </a:rPr>
              <a:t>ed  </a:t>
            </a:r>
            <a:r>
              <a:rPr sz="1800" b="1" spc="-10" dirty="0">
                <a:solidFill>
                  <a:srgbClr val="0078D2"/>
                </a:solidFill>
                <a:latin typeface="Segoe UI Semibold"/>
                <a:cs typeface="Segoe UI Semibold"/>
              </a:rPr>
              <a:t>egressBytesTransferred</a:t>
            </a:r>
            <a:endParaRPr sz="1800">
              <a:latin typeface="Segoe UI Semibold"/>
              <a:cs typeface="Segoe UI Semibold"/>
            </a:endParaRPr>
          </a:p>
        </p:txBody>
      </p:sp>
      <p:sp>
        <p:nvSpPr>
          <p:cNvPr id="4" name="object 4"/>
          <p:cNvSpPr/>
          <p:nvPr/>
        </p:nvSpPr>
        <p:spPr>
          <a:xfrm>
            <a:off x="6539483" y="1815083"/>
            <a:ext cx="3080004" cy="170078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638341" y="4978211"/>
            <a:ext cx="3663791" cy="67658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531095" y="3976115"/>
            <a:ext cx="2310383" cy="241706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37260" y="3172332"/>
            <a:ext cx="2692425" cy="43370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531095" y="3976115"/>
            <a:ext cx="2310383" cy="241706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00824" y="3156584"/>
            <a:ext cx="2913265" cy="45199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103755" cy="452120"/>
          </a:xfrm>
          <a:prstGeom prst="rect">
            <a:avLst/>
          </a:prstGeom>
        </p:spPr>
        <p:txBody>
          <a:bodyPr vert="horz" wrap="square" lIns="0" tIns="12065" rIns="0" bIns="0" rtlCol="0">
            <a:spAutoFit/>
          </a:bodyPr>
          <a:lstStyle/>
          <a:p>
            <a:pPr marL="12700">
              <a:lnSpc>
                <a:spcPct val="100000"/>
              </a:lnSpc>
              <a:spcBef>
                <a:spcPts val="95"/>
              </a:spcBef>
            </a:pPr>
            <a:r>
              <a:rPr sz="2800" b="1" spc="-60" dirty="0">
                <a:solidFill>
                  <a:srgbClr val="0071C5"/>
                </a:solidFill>
                <a:latin typeface="Segoe UI Semibold"/>
                <a:cs typeface="Segoe UI Semibold"/>
              </a:rPr>
              <a:t>ExpressRoute</a:t>
            </a:r>
            <a:endParaRPr sz="2800">
              <a:latin typeface="Segoe UI Semibold"/>
              <a:cs typeface="Segoe UI Semibold"/>
            </a:endParaRPr>
          </a:p>
        </p:txBody>
      </p:sp>
      <p:sp>
        <p:nvSpPr>
          <p:cNvPr id="3" name="object 3"/>
          <p:cNvSpPr txBox="1"/>
          <p:nvPr/>
        </p:nvSpPr>
        <p:spPr>
          <a:xfrm>
            <a:off x="517042" y="1548129"/>
            <a:ext cx="7513955" cy="3867150"/>
          </a:xfrm>
          <a:prstGeom prst="rect">
            <a:avLst/>
          </a:prstGeom>
        </p:spPr>
        <p:txBody>
          <a:bodyPr vert="horz" wrap="square" lIns="0" tIns="12700" rIns="0" bIns="0" rtlCol="0">
            <a:spAutoFit/>
          </a:bodyPr>
          <a:lstStyle/>
          <a:p>
            <a:pPr marL="12700">
              <a:lnSpc>
                <a:spcPct val="100000"/>
              </a:lnSpc>
              <a:spcBef>
                <a:spcPts val="100"/>
              </a:spcBef>
            </a:pPr>
            <a:r>
              <a:rPr sz="2400" b="1" spc="-55" dirty="0">
                <a:solidFill>
                  <a:srgbClr val="3B3B41"/>
                </a:solidFill>
                <a:latin typeface="Segoe UI Semibold"/>
                <a:cs typeface="Segoe UI Semibold"/>
              </a:rPr>
              <a:t>Private </a:t>
            </a:r>
            <a:r>
              <a:rPr sz="2400" b="1" spc="-50" dirty="0">
                <a:solidFill>
                  <a:srgbClr val="3B3B41"/>
                </a:solidFill>
                <a:latin typeface="Segoe UI Semibold"/>
                <a:cs typeface="Segoe UI Semibold"/>
              </a:rPr>
              <a:t>connection </a:t>
            </a:r>
            <a:r>
              <a:rPr sz="2400" b="1" spc="-45" dirty="0">
                <a:solidFill>
                  <a:srgbClr val="3B3B41"/>
                </a:solidFill>
                <a:latin typeface="Segoe UI Semibold"/>
                <a:cs typeface="Segoe UI Semibold"/>
              </a:rPr>
              <a:t>that </a:t>
            </a:r>
            <a:r>
              <a:rPr sz="2400" b="1" spc="-50" dirty="0">
                <a:solidFill>
                  <a:srgbClr val="3B3B41"/>
                </a:solidFill>
                <a:latin typeface="Segoe UI Semibold"/>
                <a:cs typeface="Segoe UI Semibold"/>
              </a:rPr>
              <a:t>extends on-premises network</a:t>
            </a:r>
            <a:r>
              <a:rPr sz="2400" b="1" spc="-365" dirty="0">
                <a:solidFill>
                  <a:srgbClr val="3B3B41"/>
                </a:solidFill>
                <a:latin typeface="Segoe UI Semibold"/>
                <a:cs typeface="Segoe UI Semibold"/>
              </a:rPr>
              <a:t> </a:t>
            </a:r>
            <a:r>
              <a:rPr sz="2400" b="1" spc="-40" dirty="0">
                <a:solidFill>
                  <a:srgbClr val="3B3B41"/>
                </a:solidFill>
                <a:latin typeface="Segoe UI Semibold"/>
                <a:cs typeface="Segoe UI Semibold"/>
              </a:rPr>
              <a:t>to:</a:t>
            </a:r>
            <a:endParaRPr sz="2400">
              <a:latin typeface="Segoe UI Semibold"/>
              <a:cs typeface="Segoe UI Semibold"/>
            </a:endParaRPr>
          </a:p>
          <a:p>
            <a:pPr marL="12700" marR="5577205">
              <a:lnSpc>
                <a:spcPct val="100000"/>
              </a:lnSpc>
            </a:pPr>
            <a:r>
              <a:rPr sz="2000" b="1" spc="-10" dirty="0">
                <a:solidFill>
                  <a:srgbClr val="3B3B41"/>
                </a:solidFill>
                <a:latin typeface="Segoe UI"/>
                <a:cs typeface="Segoe UI"/>
              </a:rPr>
              <a:t>Microsoft Azure  </a:t>
            </a:r>
            <a:r>
              <a:rPr sz="2000" b="1" spc="-5" dirty="0">
                <a:solidFill>
                  <a:srgbClr val="3B3B41"/>
                </a:solidFill>
                <a:latin typeface="Segoe UI"/>
                <a:cs typeface="Segoe UI"/>
              </a:rPr>
              <a:t>Office</a:t>
            </a:r>
            <a:r>
              <a:rPr sz="2000" b="1" spc="-30" dirty="0">
                <a:solidFill>
                  <a:srgbClr val="3B3B41"/>
                </a:solidFill>
                <a:latin typeface="Segoe UI"/>
                <a:cs typeface="Segoe UI"/>
              </a:rPr>
              <a:t> </a:t>
            </a:r>
            <a:r>
              <a:rPr sz="2000" b="1" spc="-5" dirty="0">
                <a:solidFill>
                  <a:srgbClr val="3B3B41"/>
                </a:solidFill>
                <a:latin typeface="Segoe UI"/>
                <a:cs typeface="Segoe UI"/>
              </a:rPr>
              <a:t>365</a:t>
            </a:r>
            <a:endParaRPr sz="2000">
              <a:latin typeface="Segoe UI"/>
              <a:cs typeface="Segoe UI"/>
            </a:endParaRPr>
          </a:p>
          <a:p>
            <a:pPr marL="12700" marR="5147945">
              <a:lnSpc>
                <a:spcPct val="100000"/>
              </a:lnSpc>
            </a:pPr>
            <a:r>
              <a:rPr sz="2000" b="1" spc="-5" dirty="0">
                <a:solidFill>
                  <a:srgbClr val="3B3B41"/>
                </a:solidFill>
                <a:latin typeface="Segoe UI"/>
                <a:cs typeface="Segoe UI"/>
              </a:rPr>
              <a:t>Dynamics 365  </a:t>
            </a:r>
            <a:r>
              <a:rPr sz="2400" b="1" spc="-50" dirty="0">
                <a:solidFill>
                  <a:srgbClr val="3B3B41"/>
                </a:solidFill>
                <a:latin typeface="Segoe UI Semibold"/>
                <a:cs typeface="Segoe UI Semibold"/>
              </a:rPr>
              <a:t>Benefits:  </a:t>
            </a:r>
            <a:r>
              <a:rPr sz="2000" b="1" spc="-5" dirty="0">
                <a:solidFill>
                  <a:srgbClr val="3B3B41"/>
                </a:solidFill>
                <a:latin typeface="Segoe UI"/>
                <a:cs typeface="Segoe UI"/>
              </a:rPr>
              <a:t>Enhanced </a:t>
            </a:r>
            <a:r>
              <a:rPr sz="2000" b="1" spc="-10" dirty="0">
                <a:solidFill>
                  <a:srgbClr val="3B3B41"/>
                </a:solidFill>
                <a:latin typeface="Segoe UI"/>
                <a:cs typeface="Segoe UI"/>
              </a:rPr>
              <a:t>reliability  </a:t>
            </a:r>
            <a:r>
              <a:rPr sz="2000" b="1" spc="-5" dirty="0">
                <a:solidFill>
                  <a:srgbClr val="3B3B41"/>
                </a:solidFill>
                <a:latin typeface="Segoe UI"/>
                <a:cs typeface="Segoe UI"/>
              </a:rPr>
              <a:t>Higher </a:t>
            </a:r>
            <a:r>
              <a:rPr sz="2000" b="1" spc="-10" dirty="0">
                <a:solidFill>
                  <a:srgbClr val="3B3B41"/>
                </a:solidFill>
                <a:latin typeface="Segoe UI"/>
                <a:cs typeface="Segoe UI"/>
              </a:rPr>
              <a:t>bandwidth  </a:t>
            </a:r>
            <a:r>
              <a:rPr sz="2000" b="1" spc="-5" dirty="0">
                <a:solidFill>
                  <a:srgbClr val="3B3B41"/>
                </a:solidFill>
                <a:latin typeface="Segoe UI"/>
                <a:cs typeface="Segoe UI"/>
              </a:rPr>
              <a:t>Lower latency  Increased</a:t>
            </a:r>
            <a:r>
              <a:rPr sz="2000" b="1" spc="-10" dirty="0">
                <a:solidFill>
                  <a:srgbClr val="3B3B41"/>
                </a:solidFill>
                <a:latin typeface="Segoe UI"/>
                <a:cs typeface="Segoe UI"/>
              </a:rPr>
              <a:t> </a:t>
            </a:r>
            <a:r>
              <a:rPr sz="2000" b="1" dirty="0">
                <a:solidFill>
                  <a:srgbClr val="3B3B41"/>
                </a:solidFill>
                <a:latin typeface="Segoe UI"/>
                <a:cs typeface="Segoe UI"/>
              </a:rPr>
              <a:t>security</a:t>
            </a:r>
            <a:endParaRPr sz="2000">
              <a:latin typeface="Segoe UI"/>
              <a:cs typeface="Segoe UI"/>
            </a:endParaRPr>
          </a:p>
          <a:p>
            <a:pPr marL="12700" marR="4886960">
              <a:lnSpc>
                <a:spcPct val="100000"/>
              </a:lnSpc>
              <a:spcBef>
                <a:spcPts val="5"/>
              </a:spcBef>
            </a:pPr>
            <a:r>
              <a:rPr sz="2400" b="1" spc="-45" dirty="0">
                <a:solidFill>
                  <a:srgbClr val="3B3B41"/>
                </a:solidFill>
                <a:latin typeface="Segoe UI Semibold"/>
                <a:cs typeface="Segoe UI Semibold"/>
              </a:rPr>
              <a:t>Common</a:t>
            </a:r>
            <a:r>
              <a:rPr sz="2400" b="1" spc="-160" dirty="0">
                <a:solidFill>
                  <a:srgbClr val="3B3B41"/>
                </a:solidFill>
                <a:latin typeface="Segoe UI Semibold"/>
                <a:cs typeface="Segoe UI Semibold"/>
              </a:rPr>
              <a:t> </a:t>
            </a:r>
            <a:r>
              <a:rPr sz="2400" b="1" spc="-50" dirty="0">
                <a:solidFill>
                  <a:srgbClr val="3B3B41"/>
                </a:solidFill>
                <a:latin typeface="Segoe UI Semibold"/>
                <a:cs typeface="Segoe UI Semibold"/>
              </a:rPr>
              <a:t>scenarios:  </a:t>
            </a:r>
            <a:r>
              <a:rPr sz="2000" b="1" spc="-5" dirty="0">
                <a:solidFill>
                  <a:srgbClr val="3B3B41"/>
                </a:solidFill>
                <a:latin typeface="Segoe UI"/>
                <a:cs typeface="Segoe UI"/>
              </a:rPr>
              <a:t>Data migration  Business</a:t>
            </a:r>
            <a:r>
              <a:rPr sz="2000" b="1" spc="-30" dirty="0">
                <a:solidFill>
                  <a:srgbClr val="3B3B41"/>
                </a:solidFill>
                <a:latin typeface="Segoe UI"/>
                <a:cs typeface="Segoe UI"/>
              </a:rPr>
              <a:t> </a:t>
            </a:r>
            <a:r>
              <a:rPr sz="2000" b="1" dirty="0">
                <a:solidFill>
                  <a:srgbClr val="3B3B41"/>
                </a:solidFill>
                <a:latin typeface="Segoe UI"/>
                <a:cs typeface="Segoe UI"/>
              </a:rPr>
              <a:t>continuity</a:t>
            </a:r>
            <a:endParaRPr sz="2000">
              <a:latin typeface="Segoe UI"/>
              <a:cs typeface="Segoe UI"/>
            </a:endParaRPr>
          </a:p>
        </p:txBody>
      </p:sp>
      <p:sp>
        <p:nvSpPr>
          <p:cNvPr id="4" name="object 4"/>
          <p:cNvSpPr/>
          <p:nvPr/>
        </p:nvSpPr>
        <p:spPr>
          <a:xfrm>
            <a:off x="4184119" y="2707735"/>
            <a:ext cx="7557176" cy="396322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5306695" cy="452120"/>
          </a:xfrm>
          <a:prstGeom prst="rect">
            <a:avLst/>
          </a:prstGeom>
        </p:spPr>
        <p:txBody>
          <a:bodyPr vert="horz" wrap="square" lIns="0" tIns="12065" rIns="0" bIns="0" rtlCol="0">
            <a:spAutoFit/>
          </a:bodyPr>
          <a:lstStyle/>
          <a:p>
            <a:pPr marL="12700">
              <a:lnSpc>
                <a:spcPct val="100000"/>
              </a:lnSpc>
              <a:spcBef>
                <a:spcPts val="95"/>
              </a:spcBef>
            </a:pPr>
            <a:r>
              <a:rPr sz="2800" b="1" spc="-60" dirty="0">
                <a:solidFill>
                  <a:srgbClr val="0071C5"/>
                </a:solidFill>
                <a:latin typeface="Segoe UI Semibold"/>
                <a:cs typeface="Segoe UI Semibold"/>
              </a:rPr>
              <a:t>ExpressRoute </a:t>
            </a:r>
            <a:r>
              <a:rPr sz="2800" b="1" spc="-50" dirty="0">
                <a:solidFill>
                  <a:srgbClr val="0071C5"/>
                </a:solidFill>
                <a:latin typeface="Segoe UI Semibold"/>
                <a:cs typeface="Segoe UI Semibold"/>
              </a:rPr>
              <a:t>Connection</a:t>
            </a:r>
            <a:r>
              <a:rPr sz="2800" b="1" spc="-110" dirty="0">
                <a:solidFill>
                  <a:srgbClr val="0071C5"/>
                </a:solidFill>
                <a:latin typeface="Segoe UI Semibold"/>
                <a:cs typeface="Segoe UI Semibold"/>
              </a:rPr>
              <a:t> </a:t>
            </a:r>
            <a:r>
              <a:rPr sz="2800" b="1" spc="-50" dirty="0">
                <a:solidFill>
                  <a:srgbClr val="0071C5"/>
                </a:solidFill>
                <a:latin typeface="Segoe UI Semibold"/>
                <a:cs typeface="Segoe UI Semibold"/>
              </a:rPr>
              <a:t>Options</a:t>
            </a:r>
            <a:endParaRPr sz="2800">
              <a:latin typeface="Segoe UI Semibold"/>
              <a:cs typeface="Segoe UI Semibold"/>
            </a:endParaRPr>
          </a:p>
        </p:txBody>
      </p:sp>
      <p:sp>
        <p:nvSpPr>
          <p:cNvPr id="3" name="object 3"/>
          <p:cNvSpPr txBox="1"/>
          <p:nvPr/>
        </p:nvSpPr>
        <p:spPr>
          <a:xfrm>
            <a:off x="517042" y="1548130"/>
            <a:ext cx="4266565" cy="940435"/>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3B3B41"/>
                </a:solidFill>
                <a:latin typeface="Segoe UI"/>
                <a:cs typeface="Segoe UI"/>
              </a:rPr>
              <a:t>Cloud Exchange</a:t>
            </a:r>
            <a:r>
              <a:rPr sz="2000" b="1" spc="-25" dirty="0">
                <a:solidFill>
                  <a:srgbClr val="3B3B41"/>
                </a:solidFill>
                <a:latin typeface="Segoe UI"/>
                <a:cs typeface="Segoe UI"/>
              </a:rPr>
              <a:t> </a:t>
            </a:r>
            <a:r>
              <a:rPr sz="2000" b="1" spc="-5" dirty="0">
                <a:solidFill>
                  <a:srgbClr val="3B3B41"/>
                </a:solidFill>
                <a:latin typeface="Segoe UI"/>
                <a:cs typeface="Segoe UI"/>
              </a:rPr>
              <a:t>Co-location</a:t>
            </a:r>
            <a:endParaRPr sz="2000">
              <a:latin typeface="Segoe UI"/>
              <a:cs typeface="Segoe UI"/>
            </a:endParaRPr>
          </a:p>
          <a:p>
            <a:pPr marL="12700" marR="5080">
              <a:lnSpc>
                <a:spcPct val="100000"/>
              </a:lnSpc>
            </a:pPr>
            <a:r>
              <a:rPr sz="2000" b="1" spc="-10" dirty="0">
                <a:solidFill>
                  <a:srgbClr val="3B3B41"/>
                </a:solidFill>
                <a:latin typeface="Segoe UI"/>
                <a:cs typeface="Segoe UI"/>
              </a:rPr>
              <a:t>Point-to-point </a:t>
            </a:r>
            <a:r>
              <a:rPr sz="2000" b="1" spc="-5" dirty="0">
                <a:solidFill>
                  <a:srgbClr val="3B3B41"/>
                </a:solidFill>
                <a:latin typeface="Segoe UI"/>
                <a:cs typeface="Segoe UI"/>
              </a:rPr>
              <a:t>Ethernet Connection  Any-to-any </a:t>
            </a:r>
            <a:r>
              <a:rPr sz="2000" b="1" dirty="0">
                <a:solidFill>
                  <a:srgbClr val="3B3B41"/>
                </a:solidFill>
                <a:latin typeface="Segoe UI"/>
                <a:cs typeface="Segoe UI"/>
              </a:rPr>
              <a:t>(IPVPN)</a:t>
            </a:r>
            <a:r>
              <a:rPr sz="2000" b="1" spc="-45" dirty="0">
                <a:solidFill>
                  <a:srgbClr val="3B3B41"/>
                </a:solidFill>
                <a:latin typeface="Segoe UI"/>
                <a:cs typeface="Segoe UI"/>
              </a:rPr>
              <a:t> </a:t>
            </a:r>
            <a:r>
              <a:rPr sz="2000" b="1" spc="-5" dirty="0">
                <a:solidFill>
                  <a:srgbClr val="3B3B41"/>
                </a:solidFill>
                <a:latin typeface="Segoe UI"/>
                <a:cs typeface="Segoe UI"/>
              </a:rPr>
              <a:t>Connection</a:t>
            </a:r>
            <a:endParaRPr sz="2000">
              <a:latin typeface="Segoe UI"/>
              <a:cs typeface="Segoe UI"/>
            </a:endParaRPr>
          </a:p>
        </p:txBody>
      </p:sp>
      <p:sp>
        <p:nvSpPr>
          <p:cNvPr id="4" name="object 4"/>
          <p:cNvSpPr/>
          <p:nvPr/>
        </p:nvSpPr>
        <p:spPr>
          <a:xfrm>
            <a:off x="5030529" y="3104745"/>
            <a:ext cx="6346667" cy="357892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8376284"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Site-to-Site </a:t>
            </a:r>
            <a:r>
              <a:rPr sz="2800" b="1" spc="-35" dirty="0">
                <a:solidFill>
                  <a:srgbClr val="0071C5"/>
                </a:solidFill>
                <a:latin typeface="Segoe UI Semibold"/>
                <a:cs typeface="Segoe UI Semibold"/>
              </a:rPr>
              <a:t>and </a:t>
            </a:r>
            <a:r>
              <a:rPr sz="2800" b="1" spc="-60" dirty="0">
                <a:solidFill>
                  <a:srgbClr val="0071C5"/>
                </a:solidFill>
                <a:latin typeface="Segoe UI Semibold"/>
                <a:cs typeface="Segoe UI Semibold"/>
              </a:rPr>
              <a:t>ExpressRoute </a:t>
            </a:r>
            <a:r>
              <a:rPr sz="2800" b="1" spc="-50" dirty="0">
                <a:solidFill>
                  <a:srgbClr val="0071C5"/>
                </a:solidFill>
                <a:latin typeface="Segoe UI Semibold"/>
                <a:cs typeface="Segoe UI Semibold"/>
              </a:rPr>
              <a:t>Coexisting</a:t>
            </a:r>
            <a:r>
              <a:rPr sz="2800" b="1" spc="-204" dirty="0">
                <a:solidFill>
                  <a:srgbClr val="0071C5"/>
                </a:solidFill>
                <a:latin typeface="Segoe UI Semibold"/>
                <a:cs typeface="Segoe UI Semibold"/>
              </a:rPr>
              <a:t> </a:t>
            </a:r>
            <a:r>
              <a:rPr sz="2800" b="1" spc="-50" dirty="0">
                <a:solidFill>
                  <a:srgbClr val="0071C5"/>
                </a:solidFill>
                <a:latin typeface="Segoe UI Semibold"/>
                <a:cs typeface="Segoe UI Semibold"/>
              </a:rPr>
              <a:t>Connections</a:t>
            </a:r>
            <a:endParaRPr sz="2800">
              <a:latin typeface="Segoe UI Semibold"/>
              <a:cs typeface="Segoe UI Semibold"/>
            </a:endParaRPr>
          </a:p>
        </p:txBody>
      </p:sp>
      <p:sp>
        <p:nvSpPr>
          <p:cNvPr id="3" name="object 3"/>
          <p:cNvSpPr txBox="1"/>
          <p:nvPr/>
        </p:nvSpPr>
        <p:spPr>
          <a:xfrm>
            <a:off x="517042" y="1548129"/>
            <a:ext cx="9926955" cy="1672589"/>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Configuration:</a:t>
            </a:r>
            <a:endParaRPr sz="2400">
              <a:latin typeface="Segoe UI Semibold"/>
              <a:cs typeface="Segoe UI Semibold"/>
            </a:endParaRPr>
          </a:p>
          <a:p>
            <a:pPr marL="12700">
              <a:lnSpc>
                <a:spcPts val="2400"/>
              </a:lnSpc>
            </a:pPr>
            <a:r>
              <a:rPr sz="2000" b="1" dirty="0">
                <a:solidFill>
                  <a:srgbClr val="3B3B41"/>
                </a:solidFill>
                <a:latin typeface="Segoe UI"/>
                <a:cs typeface="Segoe UI"/>
              </a:rPr>
              <a:t>VPN </a:t>
            </a:r>
            <a:r>
              <a:rPr sz="2000" b="1" spc="-5" dirty="0">
                <a:solidFill>
                  <a:srgbClr val="3B3B41"/>
                </a:solidFill>
                <a:latin typeface="Segoe UI"/>
                <a:cs typeface="Segoe UI"/>
              </a:rPr>
              <a:t>gateway and </a:t>
            </a:r>
            <a:r>
              <a:rPr sz="2000" b="1" spc="-10" dirty="0">
                <a:solidFill>
                  <a:srgbClr val="3B3B41"/>
                </a:solidFill>
                <a:latin typeface="Segoe UI"/>
                <a:cs typeface="Segoe UI"/>
              </a:rPr>
              <a:t>ExpressRoute </a:t>
            </a:r>
            <a:r>
              <a:rPr sz="2000" b="1" spc="-5" dirty="0">
                <a:solidFill>
                  <a:srgbClr val="3B3B41"/>
                </a:solidFill>
                <a:latin typeface="Segoe UI"/>
                <a:cs typeface="Segoe UI"/>
              </a:rPr>
              <a:t>gateway </a:t>
            </a:r>
            <a:r>
              <a:rPr sz="2000" b="1" spc="-10" dirty="0">
                <a:solidFill>
                  <a:srgbClr val="3B3B41"/>
                </a:solidFill>
                <a:latin typeface="Segoe UI"/>
                <a:cs typeface="Segoe UI"/>
              </a:rPr>
              <a:t>are </a:t>
            </a:r>
            <a:r>
              <a:rPr sz="2000" b="1" spc="-5" dirty="0">
                <a:solidFill>
                  <a:srgbClr val="3B3B41"/>
                </a:solidFill>
                <a:latin typeface="Segoe UI"/>
                <a:cs typeface="Segoe UI"/>
              </a:rPr>
              <a:t>deployed </a:t>
            </a:r>
            <a:r>
              <a:rPr sz="2000" b="1" spc="-10" dirty="0">
                <a:solidFill>
                  <a:srgbClr val="3B3B41"/>
                </a:solidFill>
                <a:latin typeface="Segoe UI"/>
                <a:cs typeface="Segoe UI"/>
              </a:rPr>
              <a:t>to </a:t>
            </a:r>
            <a:r>
              <a:rPr sz="2000" b="1" spc="-5" dirty="0">
                <a:solidFill>
                  <a:srgbClr val="3B3B41"/>
                </a:solidFill>
                <a:latin typeface="Segoe UI"/>
                <a:cs typeface="Segoe UI"/>
              </a:rPr>
              <a:t>the </a:t>
            </a:r>
            <a:r>
              <a:rPr sz="2000" b="1" dirty="0">
                <a:solidFill>
                  <a:srgbClr val="3B3B41"/>
                </a:solidFill>
                <a:latin typeface="Segoe UI"/>
                <a:cs typeface="Segoe UI"/>
              </a:rPr>
              <a:t>same</a:t>
            </a:r>
            <a:r>
              <a:rPr sz="2000" b="1" spc="5" dirty="0">
                <a:solidFill>
                  <a:srgbClr val="3B3B41"/>
                </a:solidFill>
                <a:latin typeface="Segoe UI"/>
                <a:cs typeface="Segoe UI"/>
              </a:rPr>
              <a:t> </a:t>
            </a:r>
            <a:r>
              <a:rPr sz="2000" b="1" dirty="0">
                <a:solidFill>
                  <a:srgbClr val="3B3B41"/>
                </a:solidFill>
                <a:latin typeface="Segoe UI"/>
                <a:cs typeface="Segoe UI"/>
              </a:rPr>
              <a:t>GatewaySubnet</a:t>
            </a:r>
            <a:endParaRPr sz="2000">
              <a:latin typeface="Segoe UI"/>
              <a:cs typeface="Segoe UI"/>
            </a:endParaRPr>
          </a:p>
          <a:p>
            <a:pPr marL="12700">
              <a:lnSpc>
                <a:spcPts val="2880"/>
              </a:lnSpc>
            </a:pPr>
            <a:r>
              <a:rPr sz="2400" b="1" spc="-50" dirty="0">
                <a:solidFill>
                  <a:srgbClr val="3B3B41"/>
                </a:solidFill>
                <a:latin typeface="Segoe UI Semibold"/>
                <a:cs typeface="Segoe UI Semibold"/>
              </a:rPr>
              <a:t>Benefits:</a:t>
            </a:r>
            <a:endParaRPr sz="2400">
              <a:latin typeface="Segoe UI Semibold"/>
              <a:cs typeface="Segoe UI Semibold"/>
            </a:endParaRPr>
          </a:p>
          <a:p>
            <a:pPr marL="12700">
              <a:lnSpc>
                <a:spcPct val="100000"/>
              </a:lnSpc>
              <a:spcBef>
                <a:spcPts val="5"/>
              </a:spcBef>
            </a:pPr>
            <a:r>
              <a:rPr sz="2000" b="1" spc="-5" dirty="0">
                <a:solidFill>
                  <a:srgbClr val="3B3B41"/>
                </a:solidFill>
                <a:latin typeface="Segoe UI"/>
                <a:cs typeface="Segoe UI"/>
              </a:rPr>
              <a:t>Extended </a:t>
            </a:r>
            <a:r>
              <a:rPr sz="2000" b="1" dirty="0">
                <a:solidFill>
                  <a:srgbClr val="3B3B41"/>
                </a:solidFill>
                <a:latin typeface="Segoe UI"/>
                <a:cs typeface="Segoe UI"/>
              </a:rPr>
              <a:t>scope </a:t>
            </a:r>
            <a:r>
              <a:rPr sz="2000" b="1" spc="-20" dirty="0">
                <a:solidFill>
                  <a:srgbClr val="3B3B41"/>
                </a:solidFill>
                <a:latin typeface="Segoe UI"/>
                <a:cs typeface="Segoe UI"/>
              </a:rPr>
              <a:t>of</a:t>
            </a:r>
            <a:r>
              <a:rPr sz="2000" b="1" spc="-15" dirty="0">
                <a:solidFill>
                  <a:srgbClr val="3B3B41"/>
                </a:solidFill>
                <a:latin typeface="Segoe UI"/>
                <a:cs typeface="Segoe UI"/>
              </a:rPr>
              <a:t> </a:t>
            </a:r>
            <a:r>
              <a:rPr sz="2000" b="1" dirty="0">
                <a:solidFill>
                  <a:srgbClr val="3B3B41"/>
                </a:solidFill>
                <a:latin typeface="Segoe UI"/>
                <a:cs typeface="Segoe UI"/>
              </a:rPr>
              <a:t>connectivity</a:t>
            </a:r>
            <a:endParaRPr sz="2000">
              <a:latin typeface="Segoe UI"/>
              <a:cs typeface="Segoe UI"/>
            </a:endParaRPr>
          </a:p>
          <a:p>
            <a:pPr marL="12700">
              <a:lnSpc>
                <a:spcPct val="100000"/>
              </a:lnSpc>
              <a:spcBef>
                <a:spcPts val="5"/>
              </a:spcBef>
            </a:pPr>
            <a:r>
              <a:rPr sz="2000" b="1" dirty="0">
                <a:solidFill>
                  <a:srgbClr val="3B3B41"/>
                </a:solidFill>
                <a:latin typeface="Segoe UI"/>
                <a:cs typeface="Segoe UI"/>
              </a:rPr>
              <a:t>A </a:t>
            </a:r>
            <a:r>
              <a:rPr sz="2000" b="1" spc="-5" dirty="0">
                <a:solidFill>
                  <a:srgbClr val="3B3B41"/>
                </a:solidFill>
                <a:latin typeface="Segoe UI"/>
                <a:cs typeface="Segoe UI"/>
              </a:rPr>
              <a:t>cost effective</a:t>
            </a:r>
            <a:r>
              <a:rPr sz="2000" b="1" spc="-10" dirty="0">
                <a:solidFill>
                  <a:srgbClr val="3B3B41"/>
                </a:solidFill>
                <a:latin typeface="Segoe UI"/>
                <a:cs typeface="Segoe UI"/>
              </a:rPr>
              <a:t> </a:t>
            </a:r>
            <a:r>
              <a:rPr sz="2000" b="1" spc="-5" dirty="0">
                <a:solidFill>
                  <a:srgbClr val="3B3B41"/>
                </a:solidFill>
                <a:latin typeface="Segoe UI"/>
                <a:cs typeface="Segoe UI"/>
              </a:rPr>
              <a:t>failover</a:t>
            </a:r>
            <a:endParaRPr sz="2000">
              <a:latin typeface="Segoe UI"/>
              <a:cs typeface="Segoe UI"/>
            </a:endParaRPr>
          </a:p>
        </p:txBody>
      </p:sp>
      <p:sp>
        <p:nvSpPr>
          <p:cNvPr id="4" name="object 4"/>
          <p:cNvSpPr/>
          <p:nvPr/>
        </p:nvSpPr>
        <p:spPr>
          <a:xfrm>
            <a:off x="5454396" y="3073500"/>
            <a:ext cx="6710172" cy="367897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3B3B41"/>
          </a:solidFill>
        </p:spPr>
        <p:txBody>
          <a:bodyPr wrap="square" lIns="0" tIns="0" rIns="0" bIns="0" rtlCol="0"/>
          <a:lstStyle/>
          <a:p>
            <a:endParaRPr/>
          </a:p>
        </p:txBody>
      </p:sp>
      <p:sp>
        <p:nvSpPr>
          <p:cNvPr id="3" name="object 3"/>
          <p:cNvSpPr/>
          <p:nvPr/>
        </p:nvSpPr>
        <p:spPr>
          <a:xfrm>
            <a:off x="1387024" y="521867"/>
            <a:ext cx="415648" cy="11779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92758" y="513307"/>
            <a:ext cx="658495" cy="126364"/>
          </a:xfrm>
          <a:custGeom>
            <a:avLst/>
            <a:gdLst/>
            <a:ahLst/>
            <a:cxnLst/>
            <a:rect l="l" t="t" r="r" b="b"/>
            <a:pathLst>
              <a:path w="658494" h="126365">
                <a:moveTo>
                  <a:pt x="29074" y="8559"/>
                </a:moveTo>
                <a:lnTo>
                  <a:pt x="0" y="8559"/>
                </a:lnTo>
                <a:lnTo>
                  <a:pt x="0" y="124336"/>
                </a:lnTo>
                <a:lnTo>
                  <a:pt x="18709" y="124336"/>
                </a:lnTo>
                <a:lnTo>
                  <a:pt x="18709" y="33476"/>
                </a:lnTo>
                <a:lnTo>
                  <a:pt x="38764" y="33476"/>
                </a:lnTo>
                <a:lnTo>
                  <a:pt x="29074" y="8559"/>
                </a:lnTo>
                <a:close/>
              </a:path>
              <a:path w="658494" h="126365">
                <a:moveTo>
                  <a:pt x="38764" y="33476"/>
                </a:moveTo>
                <a:lnTo>
                  <a:pt x="18963" y="33476"/>
                </a:lnTo>
                <a:lnTo>
                  <a:pt x="55876" y="124336"/>
                </a:lnTo>
                <a:lnTo>
                  <a:pt x="69276" y="124336"/>
                </a:lnTo>
                <a:lnTo>
                  <a:pt x="81194" y="94384"/>
                </a:lnTo>
                <a:lnTo>
                  <a:pt x="62449" y="94384"/>
                </a:lnTo>
                <a:lnTo>
                  <a:pt x="38764" y="33476"/>
                </a:lnTo>
                <a:close/>
              </a:path>
              <a:path w="658494" h="126365">
                <a:moveTo>
                  <a:pt x="126162" y="33476"/>
                </a:moveTo>
                <a:lnTo>
                  <a:pt x="105936" y="33476"/>
                </a:lnTo>
                <a:lnTo>
                  <a:pt x="105936" y="124336"/>
                </a:lnTo>
                <a:lnTo>
                  <a:pt x="126162" y="124336"/>
                </a:lnTo>
                <a:lnTo>
                  <a:pt x="126162" y="33476"/>
                </a:lnTo>
                <a:close/>
              </a:path>
              <a:path w="658494" h="126365">
                <a:moveTo>
                  <a:pt x="126162" y="8559"/>
                </a:moveTo>
                <a:lnTo>
                  <a:pt x="98350" y="8559"/>
                </a:lnTo>
                <a:lnTo>
                  <a:pt x="62956" y="94384"/>
                </a:lnTo>
                <a:lnTo>
                  <a:pt x="81194" y="94384"/>
                </a:lnTo>
                <a:lnTo>
                  <a:pt x="105430" y="33476"/>
                </a:lnTo>
                <a:lnTo>
                  <a:pt x="126162" y="33476"/>
                </a:lnTo>
                <a:lnTo>
                  <a:pt x="126162" y="8559"/>
                </a:lnTo>
                <a:close/>
              </a:path>
              <a:path w="658494" h="126365">
                <a:moveTo>
                  <a:pt x="158525" y="5790"/>
                </a:moveTo>
                <a:lnTo>
                  <a:pt x="151698" y="5790"/>
                </a:lnTo>
                <a:lnTo>
                  <a:pt x="148917" y="7047"/>
                </a:lnTo>
                <a:lnTo>
                  <a:pt x="144112" y="11325"/>
                </a:lnTo>
                <a:lnTo>
                  <a:pt x="143100" y="14094"/>
                </a:lnTo>
                <a:lnTo>
                  <a:pt x="143100" y="20386"/>
                </a:lnTo>
                <a:lnTo>
                  <a:pt x="144112" y="23155"/>
                </a:lnTo>
                <a:lnTo>
                  <a:pt x="146388" y="25168"/>
                </a:lnTo>
                <a:lnTo>
                  <a:pt x="148663" y="27434"/>
                </a:lnTo>
                <a:lnTo>
                  <a:pt x="151698" y="28442"/>
                </a:lnTo>
                <a:lnTo>
                  <a:pt x="158271" y="28442"/>
                </a:lnTo>
                <a:lnTo>
                  <a:pt x="161050" y="27434"/>
                </a:lnTo>
                <a:lnTo>
                  <a:pt x="165854" y="23155"/>
                </a:lnTo>
                <a:lnTo>
                  <a:pt x="166867" y="20386"/>
                </a:lnTo>
                <a:lnTo>
                  <a:pt x="166867" y="14094"/>
                </a:lnTo>
                <a:lnTo>
                  <a:pt x="165854" y="11577"/>
                </a:lnTo>
                <a:lnTo>
                  <a:pt x="161304" y="7047"/>
                </a:lnTo>
                <a:lnTo>
                  <a:pt x="158525" y="5790"/>
                </a:lnTo>
                <a:close/>
              </a:path>
              <a:path w="658494" h="126365">
                <a:moveTo>
                  <a:pt x="164592" y="41277"/>
                </a:moveTo>
                <a:lnTo>
                  <a:pt x="145122" y="41277"/>
                </a:lnTo>
                <a:lnTo>
                  <a:pt x="145122" y="124336"/>
                </a:lnTo>
                <a:lnTo>
                  <a:pt x="164592" y="124336"/>
                </a:lnTo>
                <a:lnTo>
                  <a:pt x="164592" y="41277"/>
                </a:lnTo>
                <a:close/>
              </a:path>
              <a:path w="658494" h="126365">
                <a:moveTo>
                  <a:pt x="227292" y="39264"/>
                </a:moveTo>
                <a:lnTo>
                  <a:pt x="190128" y="52099"/>
                </a:lnTo>
                <a:lnTo>
                  <a:pt x="178497" y="85323"/>
                </a:lnTo>
                <a:lnTo>
                  <a:pt x="179208" y="93853"/>
                </a:lnTo>
                <a:lnTo>
                  <a:pt x="203211" y="123485"/>
                </a:lnTo>
                <a:lnTo>
                  <a:pt x="224763" y="126349"/>
                </a:lnTo>
                <a:lnTo>
                  <a:pt x="229064" y="126097"/>
                </a:lnTo>
                <a:lnTo>
                  <a:pt x="237153" y="124084"/>
                </a:lnTo>
                <a:lnTo>
                  <a:pt x="240691" y="122824"/>
                </a:lnTo>
                <a:lnTo>
                  <a:pt x="243726" y="121063"/>
                </a:lnTo>
                <a:lnTo>
                  <a:pt x="243726" y="110241"/>
                </a:lnTo>
                <a:lnTo>
                  <a:pt x="216421" y="110241"/>
                </a:lnTo>
                <a:lnTo>
                  <a:pt x="210354" y="107975"/>
                </a:lnTo>
                <a:lnTo>
                  <a:pt x="201252" y="98411"/>
                </a:lnTo>
                <a:lnTo>
                  <a:pt x="198723" y="91867"/>
                </a:lnTo>
                <a:lnTo>
                  <a:pt x="198723" y="75003"/>
                </a:lnTo>
                <a:lnTo>
                  <a:pt x="201252" y="68207"/>
                </a:lnTo>
                <a:lnTo>
                  <a:pt x="210860" y="58141"/>
                </a:lnTo>
                <a:lnTo>
                  <a:pt x="216927" y="55624"/>
                </a:lnTo>
                <a:lnTo>
                  <a:pt x="243726" y="55624"/>
                </a:lnTo>
                <a:lnTo>
                  <a:pt x="243726" y="43794"/>
                </a:lnTo>
                <a:lnTo>
                  <a:pt x="241451" y="42537"/>
                </a:lnTo>
                <a:lnTo>
                  <a:pt x="238669" y="41529"/>
                </a:lnTo>
                <a:lnTo>
                  <a:pt x="234877" y="40524"/>
                </a:lnTo>
                <a:lnTo>
                  <a:pt x="231086" y="39768"/>
                </a:lnTo>
                <a:lnTo>
                  <a:pt x="227292" y="39264"/>
                </a:lnTo>
                <a:close/>
              </a:path>
              <a:path w="658494" h="126365">
                <a:moveTo>
                  <a:pt x="243726" y="102941"/>
                </a:moveTo>
                <a:lnTo>
                  <a:pt x="237659" y="106967"/>
                </a:lnTo>
                <a:lnTo>
                  <a:pt x="230580" y="109485"/>
                </a:lnTo>
                <a:lnTo>
                  <a:pt x="227292" y="110241"/>
                </a:lnTo>
                <a:lnTo>
                  <a:pt x="243726" y="110241"/>
                </a:lnTo>
                <a:lnTo>
                  <a:pt x="243726" y="102941"/>
                </a:lnTo>
                <a:close/>
              </a:path>
              <a:path w="658494" h="126365">
                <a:moveTo>
                  <a:pt x="243726" y="55624"/>
                </a:moveTo>
                <a:lnTo>
                  <a:pt x="228051" y="55624"/>
                </a:lnTo>
                <a:lnTo>
                  <a:pt x="231339" y="56380"/>
                </a:lnTo>
                <a:lnTo>
                  <a:pt x="234371" y="57637"/>
                </a:lnTo>
                <a:lnTo>
                  <a:pt x="237659" y="58645"/>
                </a:lnTo>
                <a:lnTo>
                  <a:pt x="240691" y="60406"/>
                </a:lnTo>
                <a:lnTo>
                  <a:pt x="243726" y="62672"/>
                </a:lnTo>
                <a:lnTo>
                  <a:pt x="243726" y="55624"/>
                </a:lnTo>
                <a:close/>
              </a:path>
              <a:path w="658494" h="126365">
                <a:moveTo>
                  <a:pt x="278111" y="41277"/>
                </a:moveTo>
                <a:lnTo>
                  <a:pt x="258645" y="41277"/>
                </a:lnTo>
                <a:lnTo>
                  <a:pt x="258645" y="124336"/>
                </a:lnTo>
                <a:lnTo>
                  <a:pt x="278111" y="124336"/>
                </a:lnTo>
                <a:lnTo>
                  <a:pt x="278111" y="73998"/>
                </a:lnTo>
                <a:lnTo>
                  <a:pt x="279880" y="67955"/>
                </a:lnTo>
                <a:lnTo>
                  <a:pt x="283168" y="63677"/>
                </a:lnTo>
                <a:lnTo>
                  <a:pt x="286453" y="59650"/>
                </a:lnTo>
                <a:lnTo>
                  <a:pt x="290501" y="57637"/>
                </a:lnTo>
                <a:lnTo>
                  <a:pt x="307186" y="57637"/>
                </a:lnTo>
                <a:lnTo>
                  <a:pt x="307186" y="54364"/>
                </a:lnTo>
                <a:lnTo>
                  <a:pt x="278111" y="54364"/>
                </a:lnTo>
                <a:lnTo>
                  <a:pt x="278111" y="41277"/>
                </a:lnTo>
                <a:close/>
              </a:path>
              <a:path w="658494" h="126365">
                <a:moveTo>
                  <a:pt x="307186" y="57637"/>
                </a:moveTo>
                <a:lnTo>
                  <a:pt x="298337" y="57637"/>
                </a:lnTo>
                <a:lnTo>
                  <a:pt x="300612" y="58141"/>
                </a:lnTo>
                <a:lnTo>
                  <a:pt x="302635" y="58645"/>
                </a:lnTo>
                <a:lnTo>
                  <a:pt x="304657" y="59398"/>
                </a:lnTo>
                <a:lnTo>
                  <a:pt x="306176" y="60154"/>
                </a:lnTo>
                <a:lnTo>
                  <a:pt x="307186" y="60910"/>
                </a:lnTo>
                <a:lnTo>
                  <a:pt x="307186" y="57637"/>
                </a:lnTo>
                <a:close/>
              </a:path>
              <a:path w="658494" h="126365">
                <a:moveTo>
                  <a:pt x="302635" y="40020"/>
                </a:moveTo>
                <a:lnTo>
                  <a:pt x="294546" y="40020"/>
                </a:lnTo>
                <a:lnTo>
                  <a:pt x="290248" y="41277"/>
                </a:lnTo>
                <a:lnTo>
                  <a:pt x="286707" y="43794"/>
                </a:lnTo>
                <a:lnTo>
                  <a:pt x="282915" y="46311"/>
                </a:lnTo>
                <a:lnTo>
                  <a:pt x="280387" y="49834"/>
                </a:lnTo>
                <a:lnTo>
                  <a:pt x="278617" y="54364"/>
                </a:lnTo>
                <a:lnTo>
                  <a:pt x="307186" y="54364"/>
                </a:lnTo>
                <a:lnTo>
                  <a:pt x="307186" y="41025"/>
                </a:lnTo>
                <a:lnTo>
                  <a:pt x="305163" y="40524"/>
                </a:lnTo>
                <a:lnTo>
                  <a:pt x="302635" y="40020"/>
                </a:lnTo>
                <a:close/>
              </a:path>
              <a:path w="658494" h="126365">
                <a:moveTo>
                  <a:pt x="352442" y="39264"/>
                </a:moveTo>
                <a:lnTo>
                  <a:pt x="314704" y="57908"/>
                </a:lnTo>
                <a:lnTo>
                  <a:pt x="308198" y="84063"/>
                </a:lnTo>
                <a:lnTo>
                  <a:pt x="308909" y="93361"/>
                </a:lnTo>
                <a:lnTo>
                  <a:pt x="333006" y="123517"/>
                </a:lnTo>
                <a:lnTo>
                  <a:pt x="350419" y="126349"/>
                </a:lnTo>
                <a:lnTo>
                  <a:pt x="359948" y="125633"/>
                </a:lnTo>
                <a:lnTo>
                  <a:pt x="368434" y="123454"/>
                </a:lnTo>
                <a:lnTo>
                  <a:pt x="375877" y="119765"/>
                </a:lnTo>
                <a:lnTo>
                  <a:pt x="382276" y="114519"/>
                </a:lnTo>
                <a:lnTo>
                  <a:pt x="385638" y="110241"/>
                </a:lnTo>
                <a:lnTo>
                  <a:pt x="344099" y="110241"/>
                </a:lnTo>
                <a:lnTo>
                  <a:pt x="338536" y="107975"/>
                </a:lnTo>
                <a:lnTo>
                  <a:pt x="334491" y="103445"/>
                </a:lnTo>
                <a:lnTo>
                  <a:pt x="330700" y="98663"/>
                </a:lnTo>
                <a:lnTo>
                  <a:pt x="328677" y="92119"/>
                </a:lnTo>
                <a:lnTo>
                  <a:pt x="328754" y="74244"/>
                </a:lnTo>
                <a:lnTo>
                  <a:pt x="330700" y="67706"/>
                </a:lnTo>
                <a:lnTo>
                  <a:pt x="334744" y="62924"/>
                </a:lnTo>
                <a:lnTo>
                  <a:pt x="338536" y="58141"/>
                </a:lnTo>
                <a:lnTo>
                  <a:pt x="344099" y="55876"/>
                </a:lnTo>
                <a:lnTo>
                  <a:pt x="386718" y="55876"/>
                </a:lnTo>
                <a:lnTo>
                  <a:pt x="383035" y="51094"/>
                </a:lnTo>
                <a:lnTo>
                  <a:pt x="376975" y="45953"/>
                </a:lnTo>
                <a:lnTo>
                  <a:pt x="369825" y="42252"/>
                </a:lnTo>
                <a:lnTo>
                  <a:pt x="361631" y="40015"/>
                </a:lnTo>
                <a:lnTo>
                  <a:pt x="352442" y="39264"/>
                </a:lnTo>
                <a:close/>
              </a:path>
              <a:path w="658494" h="126365">
                <a:moveTo>
                  <a:pt x="386718" y="55876"/>
                </a:moveTo>
                <a:lnTo>
                  <a:pt x="358511" y="55876"/>
                </a:lnTo>
                <a:lnTo>
                  <a:pt x="363819" y="58141"/>
                </a:lnTo>
                <a:lnTo>
                  <a:pt x="367613" y="62672"/>
                </a:lnTo>
                <a:lnTo>
                  <a:pt x="371658" y="67202"/>
                </a:lnTo>
                <a:lnTo>
                  <a:pt x="373427" y="73998"/>
                </a:lnTo>
                <a:lnTo>
                  <a:pt x="373361" y="92119"/>
                </a:lnTo>
                <a:lnTo>
                  <a:pt x="371658" y="98663"/>
                </a:lnTo>
                <a:lnTo>
                  <a:pt x="367866" y="103445"/>
                </a:lnTo>
                <a:lnTo>
                  <a:pt x="364072" y="107975"/>
                </a:lnTo>
                <a:lnTo>
                  <a:pt x="358764" y="110241"/>
                </a:lnTo>
                <a:lnTo>
                  <a:pt x="385638" y="110241"/>
                </a:lnTo>
                <a:lnTo>
                  <a:pt x="387411" y="107975"/>
                </a:lnTo>
                <a:lnTo>
                  <a:pt x="391030" y="100487"/>
                </a:lnTo>
                <a:lnTo>
                  <a:pt x="393196" y="91867"/>
                </a:lnTo>
                <a:lnTo>
                  <a:pt x="393906" y="82302"/>
                </a:lnTo>
                <a:lnTo>
                  <a:pt x="393239" y="72967"/>
                </a:lnTo>
                <a:lnTo>
                  <a:pt x="391220" y="64622"/>
                </a:lnTo>
                <a:lnTo>
                  <a:pt x="387827" y="57315"/>
                </a:lnTo>
                <a:lnTo>
                  <a:pt x="386718" y="55876"/>
                </a:lnTo>
                <a:close/>
              </a:path>
              <a:path w="658494" h="126365">
                <a:moveTo>
                  <a:pt x="403261" y="102689"/>
                </a:moveTo>
                <a:lnTo>
                  <a:pt x="403261" y="122071"/>
                </a:lnTo>
                <a:lnTo>
                  <a:pt x="406296" y="123328"/>
                </a:lnTo>
                <a:lnTo>
                  <a:pt x="409834" y="124336"/>
                </a:lnTo>
                <a:lnTo>
                  <a:pt x="414132" y="125089"/>
                </a:lnTo>
                <a:lnTo>
                  <a:pt x="418177" y="126097"/>
                </a:lnTo>
                <a:lnTo>
                  <a:pt x="421971" y="126349"/>
                </a:lnTo>
                <a:lnTo>
                  <a:pt x="425509" y="126349"/>
                </a:lnTo>
                <a:lnTo>
                  <a:pt x="432862" y="125920"/>
                </a:lnTo>
                <a:lnTo>
                  <a:pt x="457922" y="110745"/>
                </a:lnTo>
                <a:lnTo>
                  <a:pt x="422727" y="110745"/>
                </a:lnTo>
                <a:lnTo>
                  <a:pt x="418936" y="110241"/>
                </a:lnTo>
                <a:lnTo>
                  <a:pt x="410847" y="107219"/>
                </a:lnTo>
                <a:lnTo>
                  <a:pt x="406799" y="105206"/>
                </a:lnTo>
                <a:lnTo>
                  <a:pt x="403261" y="102689"/>
                </a:lnTo>
                <a:close/>
              </a:path>
              <a:path w="658494" h="126365">
                <a:moveTo>
                  <a:pt x="438405" y="39264"/>
                </a:moveTo>
                <a:lnTo>
                  <a:pt x="426015" y="39264"/>
                </a:lnTo>
                <a:lnTo>
                  <a:pt x="418177" y="41529"/>
                </a:lnTo>
                <a:lnTo>
                  <a:pt x="412363" y="46563"/>
                </a:lnTo>
                <a:lnTo>
                  <a:pt x="406296" y="51346"/>
                </a:lnTo>
                <a:lnTo>
                  <a:pt x="403388" y="57133"/>
                </a:lnTo>
                <a:lnTo>
                  <a:pt x="403261" y="70724"/>
                </a:lnTo>
                <a:lnTo>
                  <a:pt x="404777" y="75507"/>
                </a:lnTo>
                <a:lnTo>
                  <a:pt x="410847" y="83058"/>
                </a:lnTo>
                <a:lnTo>
                  <a:pt x="416154" y="86581"/>
                </a:lnTo>
                <a:lnTo>
                  <a:pt x="423234" y="89602"/>
                </a:lnTo>
                <a:lnTo>
                  <a:pt x="429554" y="91867"/>
                </a:lnTo>
                <a:lnTo>
                  <a:pt x="433601" y="94132"/>
                </a:lnTo>
                <a:lnTo>
                  <a:pt x="435877" y="95894"/>
                </a:lnTo>
                <a:lnTo>
                  <a:pt x="437899" y="97907"/>
                </a:lnTo>
                <a:lnTo>
                  <a:pt x="439162" y="100172"/>
                </a:lnTo>
                <a:lnTo>
                  <a:pt x="439162" y="105710"/>
                </a:lnTo>
                <a:lnTo>
                  <a:pt x="438152" y="107723"/>
                </a:lnTo>
                <a:lnTo>
                  <a:pt x="435877" y="108981"/>
                </a:lnTo>
                <a:lnTo>
                  <a:pt x="433854" y="110241"/>
                </a:lnTo>
                <a:lnTo>
                  <a:pt x="430566" y="110745"/>
                </a:lnTo>
                <a:lnTo>
                  <a:pt x="457922" y="110745"/>
                </a:lnTo>
                <a:lnTo>
                  <a:pt x="459135" y="108228"/>
                </a:lnTo>
                <a:lnTo>
                  <a:pt x="437899" y="75759"/>
                </a:lnTo>
                <a:lnTo>
                  <a:pt x="431579" y="73242"/>
                </a:lnTo>
                <a:lnTo>
                  <a:pt x="427785" y="71228"/>
                </a:lnTo>
                <a:lnTo>
                  <a:pt x="424246" y="68207"/>
                </a:lnTo>
                <a:lnTo>
                  <a:pt x="423234" y="65942"/>
                </a:lnTo>
                <a:lnTo>
                  <a:pt x="423234" y="60658"/>
                </a:lnTo>
                <a:lnTo>
                  <a:pt x="424246" y="58645"/>
                </a:lnTo>
                <a:lnTo>
                  <a:pt x="426269" y="57133"/>
                </a:lnTo>
                <a:lnTo>
                  <a:pt x="428544" y="55624"/>
                </a:lnTo>
                <a:lnTo>
                  <a:pt x="431326" y="54868"/>
                </a:lnTo>
                <a:lnTo>
                  <a:pt x="454584" y="54868"/>
                </a:lnTo>
                <a:lnTo>
                  <a:pt x="454584" y="42789"/>
                </a:lnTo>
                <a:lnTo>
                  <a:pt x="452058" y="41781"/>
                </a:lnTo>
                <a:lnTo>
                  <a:pt x="449023" y="40773"/>
                </a:lnTo>
                <a:lnTo>
                  <a:pt x="445482" y="40272"/>
                </a:lnTo>
                <a:lnTo>
                  <a:pt x="441691" y="39516"/>
                </a:lnTo>
                <a:lnTo>
                  <a:pt x="438405" y="39264"/>
                </a:lnTo>
                <a:close/>
              </a:path>
              <a:path w="658494" h="126365">
                <a:moveTo>
                  <a:pt x="454584" y="54868"/>
                </a:moveTo>
                <a:lnTo>
                  <a:pt x="438405" y="54868"/>
                </a:lnTo>
                <a:lnTo>
                  <a:pt x="441944" y="55624"/>
                </a:lnTo>
                <a:lnTo>
                  <a:pt x="445482" y="56881"/>
                </a:lnTo>
                <a:lnTo>
                  <a:pt x="448770" y="58141"/>
                </a:lnTo>
                <a:lnTo>
                  <a:pt x="451805" y="59650"/>
                </a:lnTo>
                <a:lnTo>
                  <a:pt x="454584" y="61160"/>
                </a:lnTo>
                <a:lnTo>
                  <a:pt x="454584" y="54868"/>
                </a:lnTo>
                <a:close/>
              </a:path>
              <a:path w="658494" h="126365">
                <a:moveTo>
                  <a:pt x="511723" y="39264"/>
                </a:moveTo>
                <a:lnTo>
                  <a:pt x="474093" y="57908"/>
                </a:lnTo>
                <a:lnTo>
                  <a:pt x="467480" y="84064"/>
                </a:lnTo>
                <a:lnTo>
                  <a:pt x="468191" y="93361"/>
                </a:lnTo>
                <a:lnTo>
                  <a:pt x="492288" y="123517"/>
                </a:lnTo>
                <a:lnTo>
                  <a:pt x="509701" y="126349"/>
                </a:lnTo>
                <a:lnTo>
                  <a:pt x="519230" y="125633"/>
                </a:lnTo>
                <a:lnTo>
                  <a:pt x="527715" y="123454"/>
                </a:lnTo>
                <a:lnTo>
                  <a:pt x="535158" y="119765"/>
                </a:lnTo>
                <a:lnTo>
                  <a:pt x="541557" y="114519"/>
                </a:lnTo>
                <a:lnTo>
                  <a:pt x="544919" y="110241"/>
                </a:lnTo>
                <a:lnTo>
                  <a:pt x="503634" y="110241"/>
                </a:lnTo>
                <a:lnTo>
                  <a:pt x="497817" y="107976"/>
                </a:lnTo>
                <a:lnTo>
                  <a:pt x="494026" y="103445"/>
                </a:lnTo>
                <a:lnTo>
                  <a:pt x="489981" y="98663"/>
                </a:lnTo>
                <a:lnTo>
                  <a:pt x="487959" y="92119"/>
                </a:lnTo>
                <a:lnTo>
                  <a:pt x="488036" y="74244"/>
                </a:lnTo>
                <a:lnTo>
                  <a:pt x="489981" y="67706"/>
                </a:lnTo>
                <a:lnTo>
                  <a:pt x="494026" y="62924"/>
                </a:lnTo>
                <a:lnTo>
                  <a:pt x="497817" y="58141"/>
                </a:lnTo>
                <a:lnTo>
                  <a:pt x="503634" y="55876"/>
                </a:lnTo>
                <a:lnTo>
                  <a:pt x="546000" y="55876"/>
                </a:lnTo>
                <a:lnTo>
                  <a:pt x="542317" y="51094"/>
                </a:lnTo>
                <a:lnTo>
                  <a:pt x="536292" y="45953"/>
                </a:lnTo>
                <a:lnTo>
                  <a:pt x="529201" y="42252"/>
                </a:lnTo>
                <a:lnTo>
                  <a:pt x="521020" y="40015"/>
                </a:lnTo>
                <a:lnTo>
                  <a:pt x="511723" y="39264"/>
                </a:lnTo>
                <a:close/>
              </a:path>
              <a:path w="658494" h="126365">
                <a:moveTo>
                  <a:pt x="546000" y="55876"/>
                </a:moveTo>
                <a:lnTo>
                  <a:pt x="517793" y="55876"/>
                </a:lnTo>
                <a:lnTo>
                  <a:pt x="523101" y="58141"/>
                </a:lnTo>
                <a:lnTo>
                  <a:pt x="527148" y="62672"/>
                </a:lnTo>
                <a:lnTo>
                  <a:pt x="530939" y="67202"/>
                </a:lnTo>
                <a:lnTo>
                  <a:pt x="532709" y="73998"/>
                </a:lnTo>
                <a:lnTo>
                  <a:pt x="532643" y="92119"/>
                </a:lnTo>
                <a:lnTo>
                  <a:pt x="530939" y="98663"/>
                </a:lnTo>
                <a:lnTo>
                  <a:pt x="527148" y="103445"/>
                </a:lnTo>
                <a:lnTo>
                  <a:pt x="523607" y="107976"/>
                </a:lnTo>
                <a:lnTo>
                  <a:pt x="518046" y="110241"/>
                </a:lnTo>
                <a:lnTo>
                  <a:pt x="544919" y="110241"/>
                </a:lnTo>
                <a:lnTo>
                  <a:pt x="546693" y="107976"/>
                </a:lnTo>
                <a:lnTo>
                  <a:pt x="550312" y="100487"/>
                </a:lnTo>
                <a:lnTo>
                  <a:pt x="552478" y="91867"/>
                </a:lnTo>
                <a:lnTo>
                  <a:pt x="553188" y="82302"/>
                </a:lnTo>
                <a:lnTo>
                  <a:pt x="552520" y="72967"/>
                </a:lnTo>
                <a:lnTo>
                  <a:pt x="550502" y="64622"/>
                </a:lnTo>
                <a:lnTo>
                  <a:pt x="547109" y="57316"/>
                </a:lnTo>
                <a:lnTo>
                  <a:pt x="546000" y="55876"/>
                </a:lnTo>
                <a:close/>
              </a:path>
              <a:path w="658494" h="126365">
                <a:moveTo>
                  <a:pt x="638392" y="57385"/>
                </a:moveTo>
                <a:lnTo>
                  <a:pt x="618416" y="57385"/>
                </a:lnTo>
                <a:lnTo>
                  <a:pt x="618504" y="109233"/>
                </a:lnTo>
                <a:lnTo>
                  <a:pt x="620692" y="115524"/>
                </a:lnTo>
                <a:lnTo>
                  <a:pt x="624739" y="119806"/>
                </a:lnTo>
                <a:lnTo>
                  <a:pt x="628784" y="124336"/>
                </a:lnTo>
                <a:lnTo>
                  <a:pt x="635104" y="126349"/>
                </a:lnTo>
                <a:lnTo>
                  <a:pt x="646228" y="126349"/>
                </a:lnTo>
                <a:lnTo>
                  <a:pt x="649010" y="126097"/>
                </a:lnTo>
                <a:lnTo>
                  <a:pt x="652045" y="125593"/>
                </a:lnTo>
                <a:lnTo>
                  <a:pt x="654824" y="125089"/>
                </a:lnTo>
                <a:lnTo>
                  <a:pt x="656849" y="124336"/>
                </a:lnTo>
                <a:lnTo>
                  <a:pt x="658112" y="123580"/>
                </a:lnTo>
                <a:lnTo>
                  <a:pt x="658112" y="110241"/>
                </a:lnTo>
                <a:lnTo>
                  <a:pt x="645975" y="110241"/>
                </a:lnTo>
                <a:lnTo>
                  <a:pt x="642943" y="109233"/>
                </a:lnTo>
                <a:lnTo>
                  <a:pt x="641171" y="106968"/>
                </a:lnTo>
                <a:lnTo>
                  <a:pt x="639149" y="104954"/>
                </a:lnTo>
                <a:lnTo>
                  <a:pt x="638392" y="101432"/>
                </a:lnTo>
                <a:lnTo>
                  <a:pt x="638392" y="57385"/>
                </a:lnTo>
                <a:close/>
              </a:path>
              <a:path w="658494" h="126365">
                <a:moveTo>
                  <a:pt x="589342" y="57385"/>
                </a:moveTo>
                <a:lnTo>
                  <a:pt x="569369" y="57385"/>
                </a:lnTo>
                <a:lnTo>
                  <a:pt x="569369" y="124336"/>
                </a:lnTo>
                <a:lnTo>
                  <a:pt x="589342" y="124336"/>
                </a:lnTo>
                <a:lnTo>
                  <a:pt x="589342" y="57385"/>
                </a:lnTo>
                <a:close/>
              </a:path>
              <a:path w="658494" h="126365">
                <a:moveTo>
                  <a:pt x="658112" y="107472"/>
                </a:moveTo>
                <a:lnTo>
                  <a:pt x="651032" y="110241"/>
                </a:lnTo>
                <a:lnTo>
                  <a:pt x="658112" y="110241"/>
                </a:lnTo>
                <a:lnTo>
                  <a:pt x="658112" y="107472"/>
                </a:lnTo>
                <a:close/>
              </a:path>
              <a:path w="658494" h="126365">
                <a:moveTo>
                  <a:pt x="658112" y="41277"/>
                </a:moveTo>
                <a:lnTo>
                  <a:pt x="555463" y="41277"/>
                </a:lnTo>
                <a:lnTo>
                  <a:pt x="555463" y="57385"/>
                </a:lnTo>
                <a:lnTo>
                  <a:pt x="658112" y="57385"/>
                </a:lnTo>
                <a:lnTo>
                  <a:pt x="658112" y="41277"/>
                </a:lnTo>
                <a:close/>
              </a:path>
              <a:path w="658494" h="126365">
                <a:moveTo>
                  <a:pt x="604513" y="0"/>
                </a:moveTo>
                <a:lnTo>
                  <a:pt x="590861" y="0"/>
                </a:lnTo>
                <a:lnTo>
                  <a:pt x="583528" y="2769"/>
                </a:lnTo>
                <a:lnTo>
                  <a:pt x="577965" y="8307"/>
                </a:lnTo>
                <a:lnTo>
                  <a:pt x="572151" y="13843"/>
                </a:lnTo>
                <a:lnTo>
                  <a:pt x="569369" y="20890"/>
                </a:lnTo>
                <a:lnTo>
                  <a:pt x="569369" y="41277"/>
                </a:lnTo>
                <a:lnTo>
                  <a:pt x="589342" y="41277"/>
                </a:lnTo>
                <a:lnTo>
                  <a:pt x="589342" y="26177"/>
                </a:lnTo>
                <a:lnTo>
                  <a:pt x="590354" y="22402"/>
                </a:lnTo>
                <a:lnTo>
                  <a:pt x="594905" y="17368"/>
                </a:lnTo>
                <a:lnTo>
                  <a:pt x="597937" y="16108"/>
                </a:lnTo>
                <a:lnTo>
                  <a:pt x="611087" y="16108"/>
                </a:lnTo>
                <a:lnTo>
                  <a:pt x="611087" y="1260"/>
                </a:lnTo>
                <a:lnTo>
                  <a:pt x="609821" y="756"/>
                </a:lnTo>
                <a:lnTo>
                  <a:pt x="604513" y="0"/>
                </a:lnTo>
                <a:close/>
              </a:path>
              <a:path w="658494" h="126365">
                <a:moveTo>
                  <a:pt x="638392" y="16612"/>
                </a:moveTo>
                <a:lnTo>
                  <a:pt x="618416" y="22651"/>
                </a:lnTo>
                <a:lnTo>
                  <a:pt x="618416" y="41277"/>
                </a:lnTo>
                <a:lnTo>
                  <a:pt x="638392" y="41277"/>
                </a:lnTo>
                <a:lnTo>
                  <a:pt x="638392" y="16612"/>
                </a:lnTo>
                <a:close/>
              </a:path>
              <a:path w="658494" h="126365">
                <a:moveTo>
                  <a:pt x="611087" y="16108"/>
                </a:moveTo>
                <a:lnTo>
                  <a:pt x="604260" y="16108"/>
                </a:lnTo>
                <a:lnTo>
                  <a:pt x="606029" y="16360"/>
                </a:lnTo>
                <a:lnTo>
                  <a:pt x="607799" y="16864"/>
                </a:lnTo>
                <a:lnTo>
                  <a:pt x="609315" y="17368"/>
                </a:lnTo>
                <a:lnTo>
                  <a:pt x="610580" y="17872"/>
                </a:lnTo>
                <a:lnTo>
                  <a:pt x="611087" y="18373"/>
                </a:lnTo>
                <a:lnTo>
                  <a:pt x="611087" y="16108"/>
                </a:lnTo>
                <a:close/>
              </a:path>
            </a:pathLst>
          </a:custGeom>
          <a:solidFill>
            <a:srgbClr val="FFFFFF"/>
          </a:solidFill>
        </p:spPr>
        <p:txBody>
          <a:bodyPr wrap="square" lIns="0" tIns="0" rIns="0" bIns="0" rtlCol="0"/>
          <a:lstStyle/>
          <a:p>
            <a:endParaRPr/>
          </a:p>
        </p:txBody>
      </p:sp>
      <p:sp>
        <p:nvSpPr>
          <p:cNvPr id="5" name="object 5"/>
          <p:cNvSpPr/>
          <p:nvPr/>
        </p:nvSpPr>
        <p:spPr>
          <a:xfrm>
            <a:off x="440436" y="483106"/>
            <a:ext cx="194169" cy="193295"/>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403047" y="3317188"/>
            <a:ext cx="9235440" cy="1416050"/>
          </a:xfrm>
          <a:prstGeom prst="rect">
            <a:avLst/>
          </a:prstGeom>
        </p:spPr>
        <p:txBody>
          <a:bodyPr vert="horz" wrap="square" lIns="0" tIns="95250" rIns="0" bIns="0" rtlCol="0">
            <a:spAutoFit/>
          </a:bodyPr>
          <a:lstStyle/>
          <a:p>
            <a:pPr marL="12700" marR="5080">
              <a:lnSpc>
                <a:spcPts val="5190"/>
              </a:lnSpc>
              <a:spcBef>
                <a:spcPts val="750"/>
              </a:spcBef>
            </a:pPr>
            <a:r>
              <a:rPr sz="4800" b="1" spc="-45" dirty="0">
                <a:solidFill>
                  <a:srgbClr val="FFFFFF"/>
                </a:solidFill>
                <a:latin typeface="Segoe UI Semibold"/>
                <a:cs typeface="Segoe UI Semibold"/>
              </a:rPr>
              <a:t>Manage </a:t>
            </a:r>
            <a:r>
              <a:rPr sz="4800" b="1" spc="-55" dirty="0">
                <a:solidFill>
                  <a:srgbClr val="FFFFFF"/>
                </a:solidFill>
                <a:latin typeface="Segoe UI Semibold"/>
                <a:cs typeface="Segoe UI Semibold"/>
              </a:rPr>
              <a:t>role-based </a:t>
            </a:r>
            <a:r>
              <a:rPr sz="4800" b="1" spc="-45" dirty="0">
                <a:solidFill>
                  <a:srgbClr val="FFFFFF"/>
                </a:solidFill>
                <a:latin typeface="Segoe UI Semibold"/>
                <a:cs typeface="Segoe UI Semibold"/>
              </a:rPr>
              <a:t>access</a:t>
            </a:r>
            <a:r>
              <a:rPr sz="4800" b="1" spc="-295" dirty="0">
                <a:solidFill>
                  <a:srgbClr val="FFFFFF"/>
                </a:solidFill>
                <a:latin typeface="Segoe UI Semibold"/>
                <a:cs typeface="Segoe UI Semibold"/>
              </a:rPr>
              <a:t> </a:t>
            </a:r>
            <a:r>
              <a:rPr sz="4800" b="1" spc="-50" dirty="0">
                <a:solidFill>
                  <a:srgbClr val="FFFFFF"/>
                </a:solidFill>
                <a:latin typeface="Segoe UI Semibold"/>
                <a:cs typeface="Segoe UI Semibold"/>
              </a:rPr>
              <a:t>control  </a:t>
            </a:r>
            <a:r>
              <a:rPr sz="4800" b="1" spc="-55" dirty="0">
                <a:solidFill>
                  <a:srgbClr val="FFFFFF"/>
                </a:solidFill>
                <a:latin typeface="Segoe UI Semibold"/>
                <a:cs typeface="Segoe UI Semibold"/>
              </a:rPr>
              <a:t>(RBAC)</a:t>
            </a:r>
            <a:endParaRPr sz="4800">
              <a:latin typeface="Segoe UI Semibold"/>
              <a:cs typeface="Segoe UI Semibo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149090" cy="452120"/>
          </a:xfrm>
          <a:prstGeom prst="rect">
            <a:avLst/>
          </a:prstGeom>
        </p:spPr>
        <p:txBody>
          <a:bodyPr vert="horz" wrap="square" lIns="0" tIns="12065" rIns="0" bIns="0" rtlCol="0">
            <a:spAutoFit/>
          </a:bodyPr>
          <a:lstStyle/>
          <a:p>
            <a:pPr marL="12700">
              <a:lnSpc>
                <a:spcPct val="100000"/>
              </a:lnSpc>
              <a:spcBef>
                <a:spcPts val="95"/>
              </a:spcBef>
            </a:pPr>
            <a:r>
              <a:rPr sz="2800" b="1" spc="-55" dirty="0">
                <a:solidFill>
                  <a:srgbClr val="0071C5"/>
                </a:solidFill>
                <a:latin typeface="Segoe UI Semibold"/>
                <a:cs typeface="Segoe UI Semibold"/>
              </a:rPr>
              <a:t>Role-Based </a:t>
            </a:r>
            <a:r>
              <a:rPr sz="2800" b="1" spc="-45" dirty="0">
                <a:solidFill>
                  <a:srgbClr val="0071C5"/>
                </a:solidFill>
                <a:latin typeface="Segoe UI Semibold"/>
                <a:cs typeface="Segoe UI Semibold"/>
              </a:rPr>
              <a:t>Access</a:t>
            </a:r>
            <a:r>
              <a:rPr sz="2800" b="1" spc="-210" dirty="0">
                <a:solidFill>
                  <a:srgbClr val="0071C5"/>
                </a:solidFill>
                <a:latin typeface="Segoe UI Semibold"/>
                <a:cs typeface="Segoe UI Semibold"/>
              </a:rPr>
              <a:t> </a:t>
            </a:r>
            <a:r>
              <a:rPr sz="2800" b="1" spc="-50" dirty="0">
                <a:solidFill>
                  <a:srgbClr val="0071C5"/>
                </a:solidFill>
                <a:latin typeface="Segoe UI Semibold"/>
                <a:cs typeface="Segoe UI Semibold"/>
              </a:rPr>
              <a:t>Control</a:t>
            </a:r>
            <a:endParaRPr sz="2800">
              <a:latin typeface="Segoe UI Semibold"/>
              <a:cs typeface="Segoe UI Semibold"/>
            </a:endParaRPr>
          </a:p>
        </p:txBody>
      </p:sp>
      <p:sp>
        <p:nvSpPr>
          <p:cNvPr id="3" name="object 3"/>
          <p:cNvSpPr txBox="1"/>
          <p:nvPr/>
        </p:nvSpPr>
        <p:spPr>
          <a:xfrm>
            <a:off x="517042" y="1548129"/>
            <a:ext cx="9866630" cy="1122680"/>
          </a:xfrm>
          <a:prstGeom prst="rect">
            <a:avLst/>
          </a:prstGeom>
        </p:spPr>
        <p:txBody>
          <a:bodyPr vert="horz" wrap="square" lIns="0" tIns="12700" rIns="0" bIns="0" rtlCol="0">
            <a:spAutoFit/>
          </a:bodyPr>
          <a:lstStyle/>
          <a:p>
            <a:pPr marL="536575" indent="-523875">
              <a:lnSpc>
                <a:spcPct val="100000"/>
              </a:lnSpc>
              <a:spcBef>
                <a:spcPts val="100"/>
              </a:spcBef>
              <a:buSzPct val="89583"/>
              <a:buAutoNum type="arabicPeriod"/>
              <a:tabLst>
                <a:tab pos="536575" algn="l"/>
                <a:tab pos="537210" algn="l"/>
              </a:tabLst>
            </a:pPr>
            <a:r>
              <a:rPr sz="2400" b="1" spc="-45" dirty="0">
                <a:solidFill>
                  <a:srgbClr val="3B3B41"/>
                </a:solidFill>
                <a:latin typeface="Segoe UI Semibold"/>
                <a:cs typeface="Segoe UI Semibold"/>
              </a:rPr>
              <a:t>Select</a:t>
            </a:r>
            <a:r>
              <a:rPr sz="2400" b="1" spc="-100"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role</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(the</a:t>
            </a:r>
            <a:r>
              <a:rPr sz="2400" b="1" spc="-85" dirty="0">
                <a:solidFill>
                  <a:srgbClr val="3B3B41"/>
                </a:solidFill>
                <a:latin typeface="Segoe UI Semibold"/>
                <a:cs typeface="Segoe UI Semibold"/>
              </a:rPr>
              <a:t> </a:t>
            </a:r>
            <a:r>
              <a:rPr sz="2400" b="1" spc="-50" dirty="0">
                <a:solidFill>
                  <a:srgbClr val="3B3B41"/>
                </a:solidFill>
                <a:latin typeface="Segoe UI Semibold"/>
                <a:cs typeface="Segoe UI Semibold"/>
              </a:rPr>
              <a:t>definition</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of</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what</a:t>
            </a:r>
            <a:r>
              <a:rPr sz="2400" b="1" spc="-95" dirty="0">
                <a:solidFill>
                  <a:srgbClr val="3B3B41"/>
                </a:solidFill>
                <a:latin typeface="Segoe UI Semibold"/>
                <a:cs typeface="Segoe UI Semibold"/>
              </a:rPr>
              <a:t> </a:t>
            </a:r>
            <a:r>
              <a:rPr sz="2400" b="1" spc="-45" dirty="0">
                <a:solidFill>
                  <a:srgbClr val="3B3B41"/>
                </a:solidFill>
                <a:latin typeface="Segoe UI Semibold"/>
                <a:cs typeface="Segoe UI Semibold"/>
              </a:rPr>
              <a:t>actions</a:t>
            </a:r>
            <a:r>
              <a:rPr sz="2400" b="1" spc="-110" dirty="0">
                <a:solidFill>
                  <a:srgbClr val="3B3B41"/>
                </a:solidFill>
                <a:latin typeface="Segoe UI Semibold"/>
                <a:cs typeface="Segoe UI Semibold"/>
              </a:rPr>
              <a:t> </a:t>
            </a:r>
            <a:r>
              <a:rPr sz="2400" b="1" spc="-45" dirty="0">
                <a:solidFill>
                  <a:srgbClr val="3B3B41"/>
                </a:solidFill>
                <a:latin typeface="Segoe UI Semibold"/>
                <a:cs typeface="Segoe UI Semibold"/>
              </a:rPr>
              <a:t>are</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allowed</a:t>
            </a:r>
            <a:r>
              <a:rPr sz="2400" b="1" spc="-85" dirty="0">
                <a:solidFill>
                  <a:srgbClr val="3B3B41"/>
                </a:solidFill>
                <a:latin typeface="Segoe UI Semibold"/>
                <a:cs typeface="Segoe UI Semibold"/>
              </a:rPr>
              <a:t> </a:t>
            </a:r>
            <a:r>
              <a:rPr sz="2400" b="1" spc="-45" dirty="0">
                <a:solidFill>
                  <a:srgbClr val="3B3B41"/>
                </a:solidFill>
                <a:latin typeface="Segoe UI Semibold"/>
                <a:cs typeface="Segoe UI Semibold"/>
              </a:rPr>
              <a:t>and/or</a:t>
            </a:r>
            <a:r>
              <a:rPr sz="2400" b="1" spc="-114" dirty="0">
                <a:solidFill>
                  <a:srgbClr val="3B3B41"/>
                </a:solidFill>
                <a:latin typeface="Segoe UI Semibold"/>
                <a:cs typeface="Segoe UI Semibold"/>
              </a:rPr>
              <a:t> </a:t>
            </a:r>
            <a:r>
              <a:rPr sz="2400" b="1" spc="-45" dirty="0">
                <a:solidFill>
                  <a:srgbClr val="3B3B41"/>
                </a:solidFill>
                <a:latin typeface="Segoe UI Semibold"/>
                <a:cs typeface="Segoe UI Semibold"/>
              </a:rPr>
              <a:t>denied)</a:t>
            </a:r>
            <a:endParaRPr sz="2400">
              <a:latin typeface="Segoe UI Semibold"/>
              <a:cs typeface="Segoe UI Semibold"/>
            </a:endParaRPr>
          </a:p>
          <a:p>
            <a:pPr marL="536575" indent="-523875">
              <a:lnSpc>
                <a:spcPct val="100000"/>
              </a:lnSpc>
              <a:buSzPct val="89583"/>
              <a:buAutoNum type="arabicPeriod"/>
              <a:tabLst>
                <a:tab pos="536575" algn="l"/>
                <a:tab pos="537210" algn="l"/>
              </a:tabLst>
            </a:pPr>
            <a:r>
              <a:rPr sz="2400" b="1" spc="-50" dirty="0">
                <a:solidFill>
                  <a:srgbClr val="3B3B41"/>
                </a:solidFill>
                <a:latin typeface="Segoe UI Semibold"/>
                <a:cs typeface="Segoe UI Semibold"/>
              </a:rPr>
              <a:t>Associating</a:t>
            </a:r>
            <a:r>
              <a:rPr sz="2400" b="1" spc="-85" dirty="0">
                <a:solidFill>
                  <a:srgbClr val="3B3B41"/>
                </a:solidFill>
                <a:latin typeface="Segoe UI Semibold"/>
                <a:cs typeface="Segoe UI Semibold"/>
              </a:rPr>
              <a:t> </a:t>
            </a:r>
            <a:r>
              <a:rPr sz="2400" b="1" spc="-40" dirty="0">
                <a:solidFill>
                  <a:srgbClr val="3B3B41"/>
                </a:solidFill>
                <a:latin typeface="Segoe UI Semibold"/>
                <a:cs typeface="Segoe UI Semibold"/>
              </a:rPr>
              <a:t>the</a:t>
            </a:r>
            <a:r>
              <a:rPr sz="2400" b="1" spc="-95" dirty="0">
                <a:solidFill>
                  <a:srgbClr val="3B3B41"/>
                </a:solidFill>
                <a:latin typeface="Segoe UI Semibold"/>
                <a:cs typeface="Segoe UI Semibold"/>
              </a:rPr>
              <a:t> </a:t>
            </a:r>
            <a:r>
              <a:rPr sz="2400" b="1" spc="-50" dirty="0">
                <a:solidFill>
                  <a:srgbClr val="3B3B41"/>
                </a:solidFill>
                <a:latin typeface="Segoe UI Semibold"/>
                <a:cs typeface="Segoe UI Semibold"/>
              </a:rPr>
              <a:t>role</a:t>
            </a:r>
            <a:r>
              <a:rPr sz="2400" b="1" spc="-85" dirty="0">
                <a:solidFill>
                  <a:srgbClr val="3B3B41"/>
                </a:solidFill>
                <a:latin typeface="Segoe UI Semibold"/>
                <a:cs typeface="Segoe UI Semibold"/>
              </a:rPr>
              <a:t> </a:t>
            </a:r>
            <a:r>
              <a:rPr sz="2400" b="1" spc="-45" dirty="0">
                <a:solidFill>
                  <a:srgbClr val="3B3B41"/>
                </a:solidFill>
                <a:latin typeface="Segoe UI Semibold"/>
                <a:cs typeface="Segoe UI Semibold"/>
              </a:rPr>
              <a:t>with</a:t>
            </a:r>
            <a:r>
              <a:rPr sz="2400" b="1" spc="-100"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security</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principal</a:t>
            </a:r>
            <a:r>
              <a:rPr sz="2400" b="1" spc="-130" dirty="0">
                <a:solidFill>
                  <a:srgbClr val="3B3B41"/>
                </a:solidFill>
                <a:latin typeface="Segoe UI Semibold"/>
                <a:cs typeface="Segoe UI Semibold"/>
              </a:rPr>
              <a:t> </a:t>
            </a:r>
            <a:r>
              <a:rPr sz="2400" b="1" spc="-80" dirty="0">
                <a:solidFill>
                  <a:srgbClr val="3B3B41"/>
                </a:solidFill>
                <a:latin typeface="Segoe UI Semibold"/>
                <a:cs typeface="Segoe UI Semibold"/>
              </a:rPr>
              <a:t>(user,</a:t>
            </a:r>
            <a:r>
              <a:rPr sz="2400" b="1" spc="-85" dirty="0">
                <a:solidFill>
                  <a:srgbClr val="3B3B41"/>
                </a:solidFill>
                <a:latin typeface="Segoe UI Semibold"/>
                <a:cs typeface="Segoe UI Semibold"/>
              </a:rPr>
              <a:t> </a:t>
            </a:r>
            <a:r>
              <a:rPr sz="2400" b="1" spc="-45" dirty="0">
                <a:solidFill>
                  <a:srgbClr val="3B3B41"/>
                </a:solidFill>
                <a:latin typeface="Segoe UI Semibold"/>
                <a:cs typeface="Segoe UI Semibold"/>
              </a:rPr>
              <a:t>group,</a:t>
            </a:r>
            <a:r>
              <a:rPr sz="2400" b="1" spc="-110" dirty="0">
                <a:solidFill>
                  <a:srgbClr val="3B3B41"/>
                </a:solidFill>
                <a:latin typeface="Segoe UI Semibold"/>
                <a:cs typeface="Segoe UI Semibold"/>
              </a:rPr>
              <a:t> </a:t>
            </a:r>
            <a:r>
              <a:rPr sz="2400" b="1" spc="-30" dirty="0">
                <a:solidFill>
                  <a:srgbClr val="3B3B41"/>
                </a:solidFill>
                <a:latin typeface="Segoe UI Semibold"/>
                <a:cs typeface="Segoe UI Semibold"/>
              </a:rPr>
              <a:t>or</a:t>
            </a:r>
            <a:r>
              <a:rPr sz="2400" b="1" spc="-95" dirty="0">
                <a:solidFill>
                  <a:srgbClr val="3B3B41"/>
                </a:solidFill>
                <a:latin typeface="Segoe UI Semibold"/>
                <a:cs typeface="Segoe UI Semibold"/>
              </a:rPr>
              <a:t> </a:t>
            </a:r>
            <a:r>
              <a:rPr sz="2400" b="1" spc="-35" dirty="0">
                <a:solidFill>
                  <a:srgbClr val="3B3B41"/>
                </a:solidFill>
                <a:latin typeface="Segoe UI Semibold"/>
                <a:cs typeface="Segoe UI Semibold"/>
              </a:rPr>
              <a:t>service)</a:t>
            </a:r>
            <a:endParaRPr sz="2400">
              <a:latin typeface="Segoe UI Semibold"/>
              <a:cs typeface="Segoe UI Semibold"/>
            </a:endParaRPr>
          </a:p>
          <a:p>
            <a:pPr marL="536575" indent="-523875">
              <a:lnSpc>
                <a:spcPct val="100000"/>
              </a:lnSpc>
              <a:buSzPct val="89583"/>
              <a:buAutoNum type="arabicPeriod"/>
              <a:tabLst>
                <a:tab pos="536575" algn="l"/>
                <a:tab pos="537210" algn="l"/>
              </a:tabLst>
            </a:pPr>
            <a:r>
              <a:rPr sz="2400" b="1" spc="-40" dirty="0">
                <a:solidFill>
                  <a:srgbClr val="3B3B41"/>
                </a:solidFill>
                <a:latin typeface="Segoe UI Semibold"/>
                <a:cs typeface="Segoe UI Semibold"/>
              </a:rPr>
              <a:t>Scope</a:t>
            </a:r>
            <a:r>
              <a:rPr sz="2400" b="1" spc="-100" dirty="0">
                <a:solidFill>
                  <a:srgbClr val="3B3B41"/>
                </a:solidFill>
                <a:latin typeface="Segoe UI Semibold"/>
                <a:cs typeface="Segoe UI Semibold"/>
              </a:rPr>
              <a:t> </a:t>
            </a:r>
            <a:r>
              <a:rPr sz="2400" b="1" spc="-35" dirty="0">
                <a:solidFill>
                  <a:srgbClr val="3B3B41"/>
                </a:solidFill>
                <a:latin typeface="Segoe UI Semibold"/>
                <a:cs typeface="Segoe UI Semibold"/>
              </a:rPr>
              <a:t>to</a:t>
            </a:r>
            <a:r>
              <a:rPr sz="2400" b="1" spc="-105"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subscription,</a:t>
            </a:r>
            <a:r>
              <a:rPr sz="2400" b="1" spc="-114"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0" dirty="0">
                <a:solidFill>
                  <a:srgbClr val="3B3B41"/>
                </a:solidFill>
                <a:latin typeface="Segoe UI Semibold"/>
                <a:cs typeface="Segoe UI Semibold"/>
              </a:rPr>
              <a:t> </a:t>
            </a:r>
            <a:r>
              <a:rPr sz="2400" b="1" spc="-55" dirty="0">
                <a:solidFill>
                  <a:srgbClr val="3B3B41"/>
                </a:solidFill>
                <a:latin typeface="Segoe UI Semibold"/>
                <a:cs typeface="Segoe UI Semibold"/>
              </a:rPr>
              <a:t>resource</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group,</a:t>
            </a:r>
            <a:r>
              <a:rPr sz="2400" b="1" spc="-114" dirty="0">
                <a:solidFill>
                  <a:srgbClr val="3B3B41"/>
                </a:solidFill>
                <a:latin typeface="Segoe UI Semibold"/>
                <a:cs typeface="Segoe UI Semibold"/>
              </a:rPr>
              <a:t> </a:t>
            </a:r>
            <a:r>
              <a:rPr sz="2400" b="1" spc="-30" dirty="0">
                <a:solidFill>
                  <a:srgbClr val="3B3B41"/>
                </a:solidFill>
                <a:latin typeface="Segoe UI Semibold"/>
                <a:cs typeface="Segoe UI Semibold"/>
              </a:rPr>
              <a:t>or</a:t>
            </a:r>
            <a:r>
              <a:rPr sz="2400" b="1" spc="-80"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specific</a:t>
            </a:r>
            <a:r>
              <a:rPr sz="2400" b="1" spc="-105" dirty="0">
                <a:solidFill>
                  <a:srgbClr val="3B3B41"/>
                </a:solidFill>
                <a:latin typeface="Segoe UI Semibold"/>
                <a:cs typeface="Segoe UI Semibold"/>
              </a:rPr>
              <a:t> </a:t>
            </a:r>
            <a:r>
              <a:rPr sz="2400" b="1" spc="-55" dirty="0">
                <a:solidFill>
                  <a:srgbClr val="3B3B41"/>
                </a:solidFill>
                <a:latin typeface="Segoe UI Semibold"/>
                <a:cs typeface="Segoe UI Semibold"/>
              </a:rPr>
              <a:t>resource</a:t>
            </a:r>
            <a:endParaRPr sz="2400">
              <a:latin typeface="Segoe UI Semibold"/>
              <a:cs typeface="Segoe UI Semibold"/>
            </a:endParaRPr>
          </a:p>
        </p:txBody>
      </p:sp>
      <p:sp>
        <p:nvSpPr>
          <p:cNvPr id="4" name="object 4"/>
          <p:cNvSpPr/>
          <p:nvPr/>
        </p:nvSpPr>
        <p:spPr>
          <a:xfrm>
            <a:off x="2570988" y="3497579"/>
            <a:ext cx="6966204" cy="265480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149090" cy="452120"/>
          </a:xfrm>
          <a:prstGeom prst="rect">
            <a:avLst/>
          </a:prstGeom>
        </p:spPr>
        <p:txBody>
          <a:bodyPr vert="horz" wrap="square" lIns="0" tIns="12065" rIns="0" bIns="0" rtlCol="0">
            <a:spAutoFit/>
          </a:bodyPr>
          <a:lstStyle/>
          <a:p>
            <a:pPr marL="12700">
              <a:lnSpc>
                <a:spcPct val="100000"/>
              </a:lnSpc>
              <a:spcBef>
                <a:spcPts val="95"/>
              </a:spcBef>
            </a:pPr>
            <a:r>
              <a:rPr sz="2800" b="1" spc="-55" dirty="0">
                <a:solidFill>
                  <a:srgbClr val="0071C5"/>
                </a:solidFill>
                <a:latin typeface="Segoe UI Semibold"/>
                <a:cs typeface="Segoe UI Semibold"/>
              </a:rPr>
              <a:t>Role-Based </a:t>
            </a:r>
            <a:r>
              <a:rPr sz="2800" b="1" spc="-45" dirty="0">
                <a:solidFill>
                  <a:srgbClr val="0071C5"/>
                </a:solidFill>
                <a:latin typeface="Segoe UI Semibold"/>
                <a:cs typeface="Segoe UI Semibold"/>
              </a:rPr>
              <a:t>Access</a:t>
            </a:r>
            <a:r>
              <a:rPr sz="2800" b="1" spc="-210" dirty="0">
                <a:solidFill>
                  <a:srgbClr val="0071C5"/>
                </a:solidFill>
                <a:latin typeface="Segoe UI Semibold"/>
                <a:cs typeface="Segoe UI Semibold"/>
              </a:rPr>
              <a:t> </a:t>
            </a:r>
            <a:r>
              <a:rPr sz="2800" b="1" spc="-50" dirty="0">
                <a:solidFill>
                  <a:srgbClr val="0071C5"/>
                </a:solidFill>
                <a:latin typeface="Segoe UI Semibold"/>
                <a:cs typeface="Segoe UI Semibold"/>
              </a:rPr>
              <a:t>Control</a:t>
            </a:r>
            <a:endParaRPr sz="2800">
              <a:latin typeface="Segoe UI Semibold"/>
              <a:cs typeface="Segoe UI Semibold"/>
            </a:endParaRPr>
          </a:p>
        </p:txBody>
      </p:sp>
      <p:sp>
        <p:nvSpPr>
          <p:cNvPr id="3" name="object 3"/>
          <p:cNvSpPr txBox="1"/>
          <p:nvPr/>
        </p:nvSpPr>
        <p:spPr>
          <a:xfrm>
            <a:off x="517042" y="1548129"/>
            <a:ext cx="6007735" cy="3257550"/>
          </a:xfrm>
          <a:prstGeom prst="rect">
            <a:avLst/>
          </a:prstGeom>
        </p:spPr>
        <p:txBody>
          <a:bodyPr vert="horz" wrap="square" lIns="0" tIns="12700" rIns="0" bIns="0" rtlCol="0">
            <a:spAutoFit/>
          </a:bodyPr>
          <a:lstStyle/>
          <a:p>
            <a:pPr marL="12700" marR="5080">
              <a:lnSpc>
                <a:spcPct val="100000"/>
              </a:lnSpc>
              <a:spcBef>
                <a:spcPts val="100"/>
              </a:spcBef>
            </a:pPr>
            <a:r>
              <a:rPr sz="2400" b="1" spc="-60" dirty="0">
                <a:solidFill>
                  <a:srgbClr val="3B3B41"/>
                </a:solidFill>
                <a:latin typeface="Segoe UI Semibold"/>
                <a:cs typeface="Segoe UI Semibold"/>
              </a:rPr>
              <a:t>Facilitates </a:t>
            </a:r>
            <a:r>
              <a:rPr sz="2400" b="1" spc="-45" dirty="0">
                <a:solidFill>
                  <a:srgbClr val="3B3B41"/>
                </a:solidFill>
                <a:latin typeface="Segoe UI Semibold"/>
                <a:cs typeface="Segoe UI Semibold"/>
              </a:rPr>
              <a:t>granular access </a:t>
            </a:r>
            <a:r>
              <a:rPr sz="2400" b="1" spc="-35" dirty="0">
                <a:solidFill>
                  <a:srgbClr val="3B3B41"/>
                </a:solidFill>
                <a:latin typeface="Segoe UI Semibold"/>
                <a:cs typeface="Segoe UI Semibold"/>
              </a:rPr>
              <a:t>to </a:t>
            </a:r>
            <a:r>
              <a:rPr sz="2400" b="1" spc="-45" dirty="0">
                <a:solidFill>
                  <a:srgbClr val="3B3B41"/>
                </a:solidFill>
                <a:latin typeface="Segoe UI Semibold"/>
                <a:cs typeface="Segoe UI Semibold"/>
              </a:rPr>
              <a:t>Azure</a:t>
            </a:r>
            <a:r>
              <a:rPr sz="2400" b="1" spc="-385" dirty="0">
                <a:solidFill>
                  <a:srgbClr val="3B3B41"/>
                </a:solidFill>
                <a:latin typeface="Segoe UI Semibold"/>
                <a:cs typeface="Segoe UI Semibold"/>
              </a:rPr>
              <a:t> </a:t>
            </a:r>
            <a:r>
              <a:rPr sz="2400" b="1" spc="-55" dirty="0">
                <a:solidFill>
                  <a:srgbClr val="3B3B41"/>
                </a:solidFill>
                <a:latin typeface="Segoe UI Semibold"/>
                <a:cs typeface="Segoe UI Semibold"/>
              </a:rPr>
              <a:t>resources:  </a:t>
            </a:r>
            <a:r>
              <a:rPr sz="2400" b="1" spc="-50" dirty="0">
                <a:solidFill>
                  <a:srgbClr val="3B3B41"/>
                </a:solidFill>
                <a:latin typeface="Segoe UI Semibold"/>
                <a:cs typeface="Segoe UI Semibold"/>
              </a:rPr>
              <a:t>Consists</a:t>
            </a:r>
            <a:r>
              <a:rPr sz="2400" b="1" spc="-105" dirty="0">
                <a:solidFill>
                  <a:srgbClr val="3B3B41"/>
                </a:solidFill>
                <a:latin typeface="Segoe UI Semibold"/>
                <a:cs typeface="Segoe UI Semibold"/>
              </a:rPr>
              <a:t> </a:t>
            </a:r>
            <a:r>
              <a:rPr sz="2400" b="1" spc="-15" dirty="0">
                <a:solidFill>
                  <a:srgbClr val="3B3B41"/>
                </a:solidFill>
                <a:latin typeface="Segoe UI Semibold"/>
                <a:cs typeface="Segoe UI Semibold"/>
              </a:rPr>
              <a:t>of:</a:t>
            </a:r>
            <a:endParaRPr sz="2400">
              <a:latin typeface="Segoe UI Semibold"/>
              <a:cs typeface="Segoe UI Semibold"/>
            </a:endParaRPr>
          </a:p>
          <a:p>
            <a:pPr marL="12700">
              <a:lnSpc>
                <a:spcPct val="100000"/>
              </a:lnSpc>
            </a:pPr>
            <a:r>
              <a:rPr sz="2000" b="1" spc="-15" dirty="0">
                <a:solidFill>
                  <a:srgbClr val="3B3B41"/>
                </a:solidFill>
                <a:latin typeface="Segoe UI"/>
                <a:cs typeface="Segoe UI"/>
              </a:rPr>
              <a:t>Role </a:t>
            </a:r>
            <a:r>
              <a:rPr sz="2000" b="1" spc="-10" dirty="0">
                <a:solidFill>
                  <a:srgbClr val="3B3B41"/>
                </a:solidFill>
                <a:latin typeface="Segoe UI"/>
                <a:cs typeface="Segoe UI"/>
              </a:rPr>
              <a:t>definition</a:t>
            </a:r>
            <a:endParaRPr sz="2000">
              <a:latin typeface="Segoe UI"/>
              <a:cs typeface="Segoe UI"/>
            </a:endParaRPr>
          </a:p>
          <a:p>
            <a:pPr marL="12700">
              <a:lnSpc>
                <a:spcPct val="100000"/>
              </a:lnSpc>
            </a:pPr>
            <a:r>
              <a:rPr sz="2000" b="1" spc="-15" dirty="0">
                <a:solidFill>
                  <a:srgbClr val="3B3B41"/>
                </a:solidFill>
                <a:latin typeface="Segoe UI"/>
                <a:cs typeface="Segoe UI"/>
              </a:rPr>
              <a:t>Role </a:t>
            </a:r>
            <a:r>
              <a:rPr sz="2000" b="1" spc="-5" dirty="0">
                <a:solidFill>
                  <a:srgbClr val="3B3B41"/>
                </a:solidFill>
                <a:latin typeface="Segoe UI"/>
                <a:cs typeface="Segoe UI"/>
              </a:rPr>
              <a:t>assignment</a:t>
            </a:r>
            <a:endParaRPr sz="2000">
              <a:latin typeface="Segoe UI"/>
              <a:cs typeface="Segoe UI"/>
            </a:endParaRPr>
          </a:p>
          <a:p>
            <a:pPr marL="12700">
              <a:lnSpc>
                <a:spcPts val="2400"/>
              </a:lnSpc>
              <a:spcBef>
                <a:spcPts val="5"/>
              </a:spcBef>
            </a:pPr>
            <a:r>
              <a:rPr sz="2000" b="1" dirty="0">
                <a:solidFill>
                  <a:srgbClr val="3B3B41"/>
                </a:solidFill>
                <a:latin typeface="Segoe UI"/>
                <a:cs typeface="Segoe UI"/>
              </a:rPr>
              <a:t>Scope </a:t>
            </a:r>
            <a:r>
              <a:rPr sz="2000" b="1" spc="-25" dirty="0">
                <a:solidFill>
                  <a:srgbClr val="3B3B41"/>
                </a:solidFill>
                <a:latin typeface="Segoe UI"/>
                <a:cs typeface="Segoe UI"/>
              </a:rPr>
              <a:t>of</a:t>
            </a:r>
            <a:r>
              <a:rPr sz="2000" b="1" spc="-5" dirty="0">
                <a:solidFill>
                  <a:srgbClr val="3B3B41"/>
                </a:solidFill>
                <a:latin typeface="Segoe UI"/>
                <a:cs typeface="Segoe UI"/>
              </a:rPr>
              <a:t> assignment</a:t>
            </a:r>
            <a:endParaRPr sz="2000">
              <a:latin typeface="Segoe UI"/>
              <a:cs typeface="Segoe UI"/>
            </a:endParaRPr>
          </a:p>
          <a:p>
            <a:pPr marL="12700">
              <a:lnSpc>
                <a:spcPts val="2880"/>
              </a:lnSpc>
            </a:pPr>
            <a:r>
              <a:rPr sz="2400" b="1" spc="-40" dirty="0">
                <a:solidFill>
                  <a:srgbClr val="3B3B41"/>
                </a:solidFill>
                <a:latin typeface="Segoe UI Semibold"/>
                <a:cs typeface="Segoe UI Semibold"/>
              </a:rPr>
              <a:t>Can </a:t>
            </a:r>
            <a:r>
              <a:rPr sz="2400" b="1" spc="-25" dirty="0">
                <a:solidFill>
                  <a:srgbClr val="3B3B41"/>
                </a:solidFill>
                <a:latin typeface="Segoe UI Semibold"/>
                <a:cs typeface="Segoe UI Semibold"/>
              </a:rPr>
              <a:t>be </a:t>
            </a:r>
            <a:r>
              <a:rPr sz="2400" b="1" spc="-45" dirty="0">
                <a:solidFill>
                  <a:srgbClr val="3B3B41"/>
                </a:solidFill>
                <a:latin typeface="Segoe UI Semibold"/>
                <a:cs typeface="Segoe UI Semibold"/>
              </a:rPr>
              <a:t>managed </a:t>
            </a:r>
            <a:r>
              <a:rPr sz="2400" b="1" spc="-25" dirty="0">
                <a:solidFill>
                  <a:srgbClr val="3B3B41"/>
                </a:solidFill>
                <a:latin typeface="Segoe UI Semibold"/>
                <a:cs typeface="Segoe UI Semibold"/>
              </a:rPr>
              <a:t>by</a:t>
            </a:r>
            <a:r>
              <a:rPr sz="2400" b="1" spc="-300" dirty="0">
                <a:solidFill>
                  <a:srgbClr val="3B3B41"/>
                </a:solidFill>
                <a:latin typeface="Segoe UI Semibold"/>
                <a:cs typeface="Segoe UI Semibold"/>
              </a:rPr>
              <a:t> </a:t>
            </a:r>
            <a:r>
              <a:rPr sz="2400" b="1" spc="-45" dirty="0">
                <a:solidFill>
                  <a:srgbClr val="3B3B41"/>
                </a:solidFill>
                <a:latin typeface="Segoe UI Semibold"/>
                <a:cs typeface="Segoe UI Semibold"/>
              </a:rPr>
              <a:t>using:</a:t>
            </a:r>
            <a:endParaRPr sz="2400">
              <a:latin typeface="Segoe UI Semibold"/>
              <a:cs typeface="Segoe UI Semibold"/>
            </a:endParaRPr>
          </a:p>
          <a:p>
            <a:pPr marL="12700" marR="3902075">
              <a:lnSpc>
                <a:spcPct val="100000"/>
              </a:lnSpc>
              <a:spcBef>
                <a:spcPts val="5"/>
              </a:spcBef>
            </a:pPr>
            <a:r>
              <a:rPr sz="2000" b="1" dirty="0">
                <a:solidFill>
                  <a:srgbClr val="3B3B41"/>
                </a:solidFill>
                <a:latin typeface="Segoe UI"/>
                <a:cs typeface="Segoe UI"/>
              </a:rPr>
              <a:t>The </a:t>
            </a:r>
            <a:r>
              <a:rPr sz="2000" b="1" spc="-10" dirty="0">
                <a:solidFill>
                  <a:srgbClr val="3B3B41"/>
                </a:solidFill>
                <a:latin typeface="Segoe UI"/>
                <a:cs typeface="Segoe UI"/>
              </a:rPr>
              <a:t>Azure </a:t>
            </a:r>
            <a:r>
              <a:rPr sz="2000" b="1" spc="5" dirty="0">
                <a:solidFill>
                  <a:srgbClr val="3B3B41"/>
                </a:solidFill>
                <a:latin typeface="Segoe UI"/>
                <a:cs typeface="Segoe UI"/>
              </a:rPr>
              <a:t>portal  </a:t>
            </a:r>
            <a:r>
              <a:rPr sz="2000" b="1" spc="-10" dirty="0">
                <a:solidFill>
                  <a:srgbClr val="3B3B41"/>
                </a:solidFill>
                <a:latin typeface="Segoe UI"/>
                <a:cs typeface="Segoe UI"/>
              </a:rPr>
              <a:t>Azure PowerShell  </a:t>
            </a:r>
            <a:r>
              <a:rPr sz="2000" b="1" spc="-5" dirty="0">
                <a:solidFill>
                  <a:srgbClr val="3B3B41"/>
                </a:solidFill>
                <a:latin typeface="Segoe UI"/>
                <a:cs typeface="Segoe UI"/>
              </a:rPr>
              <a:t>Azure</a:t>
            </a:r>
            <a:r>
              <a:rPr sz="2000" b="1" spc="5" dirty="0">
                <a:solidFill>
                  <a:srgbClr val="3B3B41"/>
                </a:solidFill>
                <a:latin typeface="Segoe UI"/>
                <a:cs typeface="Segoe UI"/>
              </a:rPr>
              <a:t> </a:t>
            </a:r>
            <a:r>
              <a:rPr sz="2000" b="1" spc="-5" dirty="0">
                <a:solidFill>
                  <a:srgbClr val="3B3B41"/>
                </a:solidFill>
                <a:latin typeface="Segoe UI"/>
                <a:cs typeface="Segoe UI"/>
              </a:rPr>
              <a:t>CLI</a:t>
            </a:r>
            <a:endParaRPr sz="2000">
              <a:latin typeface="Segoe UI"/>
              <a:cs typeface="Segoe UI"/>
            </a:endParaRPr>
          </a:p>
          <a:p>
            <a:pPr marL="12700">
              <a:lnSpc>
                <a:spcPct val="100000"/>
              </a:lnSpc>
            </a:pPr>
            <a:r>
              <a:rPr sz="2000" b="1" spc="-5" dirty="0">
                <a:solidFill>
                  <a:srgbClr val="3B3B41"/>
                </a:solidFill>
                <a:latin typeface="Segoe UI"/>
                <a:cs typeface="Segoe UI"/>
              </a:rPr>
              <a:t>ARM</a:t>
            </a:r>
            <a:r>
              <a:rPr sz="2000" b="1" spc="-25" dirty="0">
                <a:solidFill>
                  <a:srgbClr val="3B3B41"/>
                </a:solidFill>
                <a:latin typeface="Segoe UI"/>
                <a:cs typeface="Segoe UI"/>
              </a:rPr>
              <a:t> </a:t>
            </a:r>
            <a:r>
              <a:rPr sz="2000" b="1" spc="-5" dirty="0">
                <a:solidFill>
                  <a:srgbClr val="3B3B41"/>
                </a:solidFill>
                <a:latin typeface="Segoe UI"/>
                <a:cs typeface="Segoe UI"/>
              </a:rPr>
              <a:t>templates</a:t>
            </a:r>
            <a:endParaRPr sz="2000">
              <a:latin typeface="Segoe UI"/>
              <a:cs typeface="Segoe UI"/>
            </a:endParaRPr>
          </a:p>
        </p:txBody>
      </p:sp>
      <p:sp>
        <p:nvSpPr>
          <p:cNvPr id="4" name="object 4"/>
          <p:cNvSpPr/>
          <p:nvPr/>
        </p:nvSpPr>
        <p:spPr>
          <a:xfrm>
            <a:off x="5853684" y="2292095"/>
            <a:ext cx="6425184" cy="21701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985003" y="4526279"/>
            <a:ext cx="7107935" cy="216408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084070" cy="452120"/>
          </a:xfrm>
          <a:prstGeom prst="rect">
            <a:avLst/>
          </a:prstGeom>
        </p:spPr>
        <p:txBody>
          <a:bodyPr vert="horz" wrap="square" lIns="0" tIns="12065" rIns="0" bIns="0" rtlCol="0">
            <a:spAutoFit/>
          </a:bodyPr>
          <a:lstStyle/>
          <a:p>
            <a:pPr marL="12700">
              <a:lnSpc>
                <a:spcPct val="100000"/>
              </a:lnSpc>
              <a:spcBef>
                <a:spcPts val="95"/>
              </a:spcBef>
            </a:pPr>
            <a:r>
              <a:rPr sz="2800" b="1" spc="-45" dirty="0">
                <a:solidFill>
                  <a:srgbClr val="0071C5"/>
                </a:solidFill>
                <a:latin typeface="Segoe UI Semibold"/>
                <a:cs typeface="Segoe UI Semibold"/>
              </a:rPr>
              <a:t>Built-in</a:t>
            </a:r>
            <a:r>
              <a:rPr sz="2800" b="1" spc="-155" dirty="0">
                <a:solidFill>
                  <a:srgbClr val="0071C5"/>
                </a:solidFill>
                <a:latin typeface="Segoe UI Semibold"/>
                <a:cs typeface="Segoe UI Semibold"/>
              </a:rPr>
              <a:t> </a:t>
            </a:r>
            <a:r>
              <a:rPr sz="2800" b="1" spc="-60" dirty="0">
                <a:solidFill>
                  <a:srgbClr val="0071C5"/>
                </a:solidFill>
                <a:latin typeface="Segoe UI Semibold"/>
                <a:cs typeface="Segoe UI Semibold"/>
              </a:rPr>
              <a:t>Roles</a:t>
            </a:r>
            <a:endParaRPr sz="2800">
              <a:latin typeface="Segoe UI Semibold"/>
              <a:cs typeface="Segoe UI Semibold"/>
            </a:endParaRPr>
          </a:p>
        </p:txBody>
      </p:sp>
      <p:sp>
        <p:nvSpPr>
          <p:cNvPr id="3" name="object 3"/>
          <p:cNvSpPr txBox="1"/>
          <p:nvPr/>
        </p:nvSpPr>
        <p:spPr>
          <a:xfrm>
            <a:off x="517042" y="1548129"/>
            <a:ext cx="10527665" cy="3166110"/>
          </a:xfrm>
          <a:prstGeom prst="rect">
            <a:avLst/>
          </a:prstGeom>
        </p:spPr>
        <p:txBody>
          <a:bodyPr vert="horz" wrap="square" lIns="0" tIns="12700" rIns="0" bIns="0" rtlCol="0">
            <a:spAutoFit/>
          </a:bodyPr>
          <a:lstStyle/>
          <a:p>
            <a:pPr marL="12700" marR="1875155">
              <a:lnSpc>
                <a:spcPct val="100000"/>
              </a:lnSpc>
              <a:spcBef>
                <a:spcPts val="100"/>
              </a:spcBef>
            </a:pPr>
            <a:r>
              <a:rPr sz="2400" b="1" dirty="0">
                <a:solidFill>
                  <a:srgbClr val="3B3B41"/>
                </a:solidFill>
                <a:latin typeface="Segoe UI Semibold"/>
                <a:cs typeface="Segoe UI Semibold"/>
              </a:rPr>
              <a:t>A</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role</a:t>
            </a:r>
            <a:r>
              <a:rPr sz="2400" b="1" spc="-85" dirty="0">
                <a:solidFill>
                  <a:srgbClr val="3B3B41"/>
                </a:solidFill>
                <a:latin typeface="Segoe UI Semibold"/>
                <a:cs typeface="Segoe UI Semibold"/>
              </a:rPr>
              <a:t> </a:t>
            </a:r>
            <a:r>
              <a:rPr sz="2400" b="1" spc="-55" dirty="0">
                <a:solidFill>
                  <a:srgbClr val="3B3B41"/>
                </a:solidFill>
                <a:latin typeface="Segoe UI Semibold"/>
                <a:cs typeface="Segoe UI Semibold"/>
              </a:rPr>
              <a:t>represents</a:t>
            </a:r>
            <a:r>
              <a:rPr sz="2400" b="1" spc="-95"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0" dirty="0">
                <a:solidFill>
                  <a:srgbClr val="3B3B41"/>
                </a:solidFill>
                <a:latin typeface="Segoe UI Semibold"/>
                <a:cs typeface="Segoe UI Semibold"/>
              </a:rPr>
              <a:t> </a:t>
            </a:r>
            <a:r>
              <a:rPr sz="2400" b="1" spc="-40" dirty="0">
                <a:solidFill>
                  <a:srgbClr val="3B3B41"/>
                </a:solidFill>
                <a:latin typeface="Segoe UI Semibold"/>
                <a:cs typeface="Segoe UI Semibold"/>
              </a:rPr>
              <a:t>set</a:t>
            </a:r>
            <a:r>
              <a:rPr sz="2400" b="1" spc="-95" dirty="0">
                <a:solidFill>
                  <a:srgbClr val="3B3B41"/>
                </a:solidFill>
                <a:latin typeface="Segoe UI Semibold"/>
                <a:cs typeface="Segoe UI Semibold"/>
              </a:rPr>
              <a:t> </a:t>
            </a:r>
            <a:r>
              <a:rPr sz="2400" b="1" spc="-45" dirty="0">
                <a:solidFill>
                  <a:srgbClr val="3B3B41"/>
                </a:solidFill>
                <a:latin typeface="Segoe UI Semibold"/>
                <a:cs typeface="Segoe UI Semibold"/>
              </a:rPr>
              <a:t>of</a:t>
            </a:r>
            <a:r>
              <a:rPr sz="2400" b="1" spc="-95" dirty="0">
                <a:solidFill>
                  <a:srgbClr val="3B3B41"/>
                </a:solidFill>
                <a:latin typeface="Segoe UI Semibold"/>
                <a:cs typeface="Segoe UI Semibold"/>
              </a:rPr>
              <a:t> </a:t>
            </a:r>
            <a:r>
              <a:rPr sz="2400" b="1" spc="-50" dirty="0">
                <a:solidFill>
                  <a:srgbClr val="3B3B41"/>
                </a:solidFill>
                <a:latin typeface="Segoe UI Semibold"/>
                <a:cs typeface="Segoe UI Semibold"/>
              </a:rPr>
              <a:t>permissions</a:t>
            </a:r>
            <a:r>
              <a:rPr sz="2400" b="1" spc="-95" dirty="0">
                <a:solidFill>
                  <a:srgbClr val="3B3B41"/>
                </a:solidFill>
                <a:latin typeface="Segoe UI Semibold"/>
                <a:cs typeface="Segoe UI Semibold"/>
              </a:rPr>
              <a:t> </a:t>
            </a:r>
            <a:r>
              <a:rPr sz="2400" b="1" spc="-35" dirty="0">
                <a:solidFill>
                  <a:srgbClr val="3B3B41"/>
                </a:solidFill>
                <a:latin typeface="Segoe UI Semibold"/>
                <a:cs typeface="Segoe UI Semibold"/>
              </a:rPr>
              <a:t>to</a:t>
            </a:r>
            <a:r>
              <a:rPr sz="2400" b="1" spc="-100" dirty="0">
                <a:solidFill>
                  <a:srgbClr val="3B3B41"/>
                </a:solidFill>
                <a:latin typeface="Segoe UI Semibold"/>
                <a:cs typeface="Segoe UI Semibold"/>
              </a:rPr>
              <a:t> </a:t>
            </a:r>
            <a:r>
              <a:rPr sz="2400" b="1" spc="-25" dirty="0">
                <a:solidFill>
                  <a:srgbClr val="3B3B41"/>
                </a:solidFill>
                <a:latin typeface="Segoe UI Semibold"/>
                <a:cs typeface="Segoe UI Semibold"/>
              </a:rPr>
              <a:t>carry</a:t>
            </a:r>
            <a:r>
              <a:rPr sz="2400" b="1" spc="-90" dirty="0">
                <a:solidFill>
                  <a:srgbClr val="3B3B41"/>
                </a:solidFill>
                <a:latin typeface="Segoe UI Semibold"/>
                <a:cs typeface="Segoe UI Semibold"/>
              </a:rPr>
              <a:t> </a:t>
            </a:r>
            <a:r>
              <a:rPr sz="2400" b="1" spc="-35" dirty="0">
                <a:solidFill>
                  <a:srgbClr val="3B3B41"/>
                </a:solidFill>
                <a:latin typeface="Segoe UI Semibold"/>
                <a:cs typeface="Segoe UI Semibold"/>
              </a:rPr>
              <a:t>out</a:t>
            </a:r>
            <a:r>
              <a:rPr sz="2400" b="1" spc="-114" dirty="0">
                <a:solidFill>
                  <a:srgbClr val="3B3B41"/>
                </a:solidFill>
                <a:latin typeface="Segoe UI Semibold"/>
                <a:cs typeface="Segoe UI Semibold"/>
              </a:rPr>
              <a:t> </a:t>
            </a:r>
            <a:r>
              <a:rPr sz="2400" b="1" spc="-50" dirty="0">
                <a:solidFill>
                  <a:srgbClr val="3B3B41"/>
                </a:solidFill>
                <a:latin typeface="Segoe UI Semibold"/>
                <a:cs typeface="Segoe UI Semibold"/>
              </a:rPr>
              <a:t>specific</a:t>
            </a:r>
            <a:r>
              <a:rPr sz="2400" b="1" spc="-105" dirty="0">
                <a:solidFill>
                  <a:srgbClr val="3B3B41"/>
                </a:solidFill>
                <a:latin typeface="Segoe UI Semibold"/>
                <a:cs typeface="Segoe UI Semibold"/>
              </a:rPr>
              <a:t> </a:t>
            </a:r>
            <a:r>
              <a:rPr sz="2400" b="1" spc="-45" dirty="0">
                <a:solidFill>
                  <a:srgbClr val="3B3B41"/>
                </a:solidFill>
                <a:latin typeface="Segoe UI Semibold"/>
                <a:cs typeface="Segoe UI Semibold"/>
              </a:rPr>
              <a:t>actions  Azure </a:t>
            </a:r>
            <a:r>
              <a:rPr sz="2400" b="1" spc="-30" dirty="0">
                <a:solidFill>
                  <a:srgbClr val="3B3B41"/>
                </a:solidFill>
                <a:latin typeface="Segoe UI Semibold"/>
                <a:cs typeface="Segoe UI Semibold"/>
              </a:rPr>
              <a:t>AD </a:t>
            </a:r>
            <a:r>
              <a:rPr sz="2400" b="1" spc="-50" dirty="0">
                <a:solidFill>
                  <a:srgbClr val="3B3B41"/>
                </a:solidFill>
                <a:latin typeface="Segoe UI Semibold"/>
                <a:cs typeface="Segoe UI Semibold"/>
              </a:rPr>
              <a:t>provides </a:t>
            </a:r>
            <a:r>
              <a:rPr sz="2400" b="1" spc="-40" dirty="0">
                <a:solidFill>
                  <a:srgbClr val="3B3B41"/>
                </a:solidFill>
                <a:latin typeface="Segoe UI Semibold"/>
                <a:cs typeface="Segoe UI Semibold"/>
              </a:rPr>
              <a:t>many </a:t>
            </a:r>
            <a:r>
              <a:rPr sz="2400" b="1" spc="-45" dirty="0">
                <a:solidFill>
                  <a:srgbClr val="3B3B41"/>
                </a:solidFill>
                <a:latin typeface="Segoe UI Semibold"/>
                <a:cs typeface="Segoe UI Semibold"/>
              </a:rPr>
              <a:t>built-in</a:t>
            </a:r>
            <a:r>
              <a:rPr sz="2400" b="1" spc="-365" dirty="0">
                <a:solidFill>
                  <a:srgbClr val="3B3B41"/>
                </a:solidFill>
                <a:latin typeface="Segoe UI Semibold"/>
                <a:cs typeface="Segoe UI Semibold"/>
              </a:rPr>
              <a:t> </a:t>
            </a:r>
            <a:r>
              <a:rPr sz="2400" b="1" spc="-50" dirty="0">
                <a:solidFill>
                  <a:srgbClr val="3B3B41"/>
                </a:solidFill>
                <a:latin typeface="Segoe UI Semibold"/>
                <a:cs typeface="Segoe UI Semibold"/>
              </a:rPr>
              <a:t>roles:</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Built-in, </a:t>
            </a:r>
            <a:r>
              <a:rPr sz="2000" b="1" dirty="0">
                <a:solidFill>
                  <a:srgbClr val="3B3B41"/>
                </a:solidFill>
                <a:latin typeface="Segoe UI"/>
                <a:cs typeface="Segoe UI"/>
              </a:rPr>
              <a:t>not </a:t>
            </a:r>
            <a:r>
              <a:rPr sz="2000" b="1" spc="-10" dirty="0">
                <a:solidFill>
                  <a:srgbClr val="3B3B41"/>
                </a:solidFill>
                <a:latin typeface="Segoe UI"/>
                <a:cs typeface="Segoe UI"/>
              </a:rPr>
              <a:t>resource </a:t>
            </a:r>
            <a:r>
              <a:rPr sz="2000" b="1" spc="-5" dirty="0">
                <a:solidFill>
                  <a:srgbClr val="3B3B41"/>
                </a:solidFill>
                <a:latin typeface="Segoe UI"/>
                <a:cs typeface="Segoe UI"/>
              </a:rPr>
              <a:t>specific,</a:t>
            </a:r>
            <a:r>
              <a:rPr sz="2000" b="1" spc="-10" dirty="0">
                <a:solidFill>
                  <a:srgbClr val="3B3B41"/>
                </a:solidFill>
                <a:latin typeface="Segoe UI"/>
                <a:cs typeface="Segoe UI"/>
              </a:rPr>
              <a:t> including:</a:t>
            </a:r>
            <a:endParaRPr sz="2000">
              <a:latin typeface="Segoe UI"/>
              <a:cs typeface="Segoe UI"/>
            </a:endParaRPr>
          </a:p>
          <a:p>
            <a:pPr marL="12700">
              <a:lnSpc>
                <a:spcPct val="100000"/>
              </a:lnSpc>
              <a:spcBef>
                <a:spcPts val="10"/>
              </a:spcBef>
            </a:pPr>
            <a:r>
              <a:rPr sz="1800" b="1" spc="10" dirty="0">
                <a:solidFill>
                  <a:srgbClr val="0078D2"/>
                </a:solidFill>
                <a:latin typeface="Segoe UI Semibold"/>
                <a:cs typeface="Segoe UI Semibold"/>
              </a:rPr>
              <a:t>Owner: </a:t>
            </a:r>
            <a:r>
              <a:rPr sz="1800" b="1" dirty="0">
                <a:solidFill>
                  <a:srgbClr val="0078D2"/>
                </a:solidFill>
                <a:latin typeface="Segoe UI Semibold"/>
                <a:cs typeface="Segoe UI Semibold"/>
              </a:rPr>
              <a:t>full access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all resources including the right </a:t>
            </a:r>
            <a:r>
              <a:rPr sz="1800" b="1" spc="-10" dirty="0">
                <a:solidFill>
                  <a:srgbClr val="0078D2"/>
                </a:solidFill>
                <a:latin typeface="Segoe UI Semibold"/>
                <a:cs typeface="Segoe UI Semibold"/>
              </a:rPr>
              <a:t>to delegate </a:t>
            </a:r>
            <a:r>
              <a:rPr sz="1800" b="1" dirty="0">
                <a:solidFill>
                  <a:srgbClr val="0078D2"/>
                </a:solidFill>
                <a:latin typeface="Segoe UI Semibold"/>
                <a:cs typeface="Segoe UI Semibold"/>
              </a:rPr>
              <a:t>access </a:t>
            </a:r>
            <a:r>
              <a:rPr sz="1800" b="1" spc="-10" dirty="0">
                <a:solidFill>
                  <a:srgbClr val="0078D2"/>
                </a:solidFill>
                <a:latin typeface="Segoe UI Semibold"/>
                <a:cs typeface="Segoe UI Semibold"/>
              </a:rPr>
              <a:t>to</a:t>
            </a:r>
            <a:r>
              <a:rPr sz="1800" b="1" spc="140" dirty="0">
                <a:solidFill>
                  <a:srgbClr val="0078D2"/>
                </a:solidFill>
                <a:latin typeface="Segoe UI Semibold"/>
                <a:cs typeface="Segoe UI Semibold"/>
              </a:rPr>
              <a:t> </a:t>
            </a:r>
            <a:r>
              <a:rPr sz="1800" b="1" spc="-5" dirty="0">
                <a:solidFill>
                  <a:srgbClr val="0078D2"/>
                </a:solidFill>
                <a:latin typeface="Segoe UI Semibold"/>
                <a:cs typeface="Segoe UI Semibold"/>
              </a:rPr>
              <a:t>others.</a:t>
            </a:r>
            <a:endParaRPr sz="1800">
              <a:latin typeface="Segoe UI Semibold"/>
              <a:cs typeface="Segoe UI Semibold"/>
            </a:endParaRPr>
          </a:p>
          <a:p>
            <a:pPr marL="12700" marR="5080">
              <a:lnSpc>
                <a:spcPct val="100000"/>
              </a:lnSpc>
              <a:spcBef>
                <a:spcPts val="5"/>
              </a:spcBef>
            </a:pPr>
            <a:r>
              <a:rPr sz="1800" b="1" dirty="0">
                <a:solidFill>
                  <a:srgbClr val="0078D2"/>
                </a:solidFill>
                <a:latin typeface="Segoe UI Semibold"/>
                <a:cs typeface="Segoe UI Semibold"/>
              </a:rPr>
              <a:t>Contributor: </a:t>
            </a:r>
            <a:r>
              <a:rPr sz="1800" b="1" spc="-5" dirty="0">
                <a:solidFill>
                  <a:srgbClr val="0078D2"/>
                </a:solidFill>
                <a:latin typeface="Segoe UI Semibold"/>
                <a:cs typeface="Segoe UI Semibold"/>
              </a:rPr>
              <a:t>creating </a:t>
            </a:r>
            <a:r>
              <a:rPr sz="1800" b="1" dirty="0">
                <a:solidFill>
                  <a:srgbClr val="0078D2"/>
                </a:solidFill>
                <a:latin typeface="Segoe UI Semibold"/>
                <a:cs typeface="Segoe UI Semibold"/>
              </a:rPr>
              <a:t>and </a:t>
            </a:r>
            <a:r>
              <a:rPr sz="1800" b="1" spc="-5" dirty="0">
                <a:solidFill>
                  <a:srgbClr val="0078D2"/>
                </a:solidFill>
                <a:latin typeface="Segoe UI Semibold"/>
                <a:cs typeface="Segoe UI Semibold"/>
              </a:rPr>
              <a:t>managing all resources </a:t>
            </a:r>
            <a:r>
              <a:rPr sz="1800" b="1" dirty="0">
                <a:solidFill>
                  <a:srgbClr val="0078D2"/>
                </a:solidFill>
                <a:latin typeface="Segoe UI Semibold"/>
                <a:cs typeface="Segoe UI Semibold"/>
              </a:rPr>
              <a:t>but </a:t>
            </a:r>
            <a:r>
              <a:rPr sz="1800" b="1" spc="-5" dirty="0">
                <a:solidFill>
                  <a:srgbClr val="0078D2"/>
                </a:solidFill>
                <a:latin typeface="Segoe UI Semibold"/>
                <a:cs typeface="Segoe UI Semibold"/>
              </a:rPr>
              <a:t>without the ability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delegate </a:t>
            </a:r>
            <a:r>
              <a:rPr sz="1800" b="1" dirty="0">
                <a:solidFill>
                  <a:srgbClr val="0078D2"/>
                </a:solidFill>
                <a:latin typeface="Segoe UI Semibold"/>
                <a:cs typeface="Segoe UI Semibold"/>
              </a:rPr>
              <a:t>access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others.  </a:t>
            </a:r>
            <a:r>
              <a:rPr sz="1800" b="1" dirty="0">
                <a:solidFill>
                  <a:srgbClr val="0078D2"/>
                </a:solidFill>
                <a:latin typeface="Segoe UI Semibold"/>
                <a:cs typeface="Segoe UI Semibold"/>
              </a:rPr>
              <a:t>Reader: </a:t>
            </a:r>
            <a:r>
              <a:rPr sz="1800" b="1" spc="-5" dirty="0">
                <a:solidFill>
                  <a:srgbClr val="0078D2"/>
                </a:solidFill>
                <a:latin typeface="Segoe UI Semibold"/>
                <a:cs typeface="Segoe UI Semibold"/>
              </a:rPr>
              <a:t>viewing all resources </a:t>
            </a:r>
            <a:r>
              <a:rPr sz="1800" b="1" spc="-10" dirty="0">
                <a:solidFill>
                  <a:srgbClr val="0078D2"/>
                </a:solidFill>
                <a:latin typeface="Segoe UI Semibold"/>
                <a:cs typeface="Segoe UI Semibold"/>
              </a:rPr>
              <a:t>(except </a:t>
            </a:r>
            <a:r>
              <a:rPr sz="1800" b="1" dirty="0">
                <a:solidFill>
                  <a:srgbClr val="0078D2"/>
                </a:solidFill>
                <a:latin typeface="Segoe UI Semibold"/>
                <a:cs typeface="Segoe UI Semibold"/>
              </a:rPr>
              <a:t>for</a:t>
            </a:r>
            <a:r>
              <a:rPr sz="1800" b="1" spc="50" dirty="0">
                <a:solidFill>
                  <a:srgbClr val="0078D2"/>
                </a:solidFill>
                <a:latin typeface="Segoe UI Semibold"/>
                <a:cs typeface="Segoe UI Semibold"/>
              </a:rPr>
              <a:t> </a:t>
            </a:r>
            <a:r>
              <a:rPr sz="1800" b="1" spc="-5" dirty="0">
                <a:solidFill>
                  <a:srgbClr val="0078D2"/>
                </a:solidFill>
                <a:latin typeface="Segoe UI Semibold"/>
                <a:cs typeface="Segoe UI Semibold"/>
              </a:rPr>
              <a:t>secrets).</a:t>
            </a:r>
            <a:endParaRPr sz="1800">
              <a:latin typeface="Segoe UI Semibold"/>
              <a:cs typeface="Segoe UI Semibold"/>
            </a:endParaRPr>
          </a:p>
          <a:p>
            <a:pPr marL="12700">
              <a:lnSpc>
                <a:spcPts val="2390"/>
              </a:lnSpc>
            </a:pPr>
            <a:r>
              <a:rPr sz="2000" b="1" spc="-5" dirty="0">
                <a:solidFill>
                  <a:srgbClr val="3B3B41"/>
                </a:solidFill>
                <a:latin typeface="Segoe UI"/>
                <a:cs typeface="Segoe UI"/>
              </a:rPr>
              <a:t>Built-in, </a:t>
            </a:r>
            <a:r>
              <a:rPr sz="2000" b="1" spc="-10" dirty="0">
                <a:solidFill>
                  <a:srgbClr val="3B3B41"/>
                </a:solidFill>
                <a:latin typeface="Segoe UI"/>
                <a:cs typeface="Segoe UI"/>
              </a:rPr>
              <a:t>resource </a:t>
            </a:r>
            <a:r>
              <a:rPr sz="2000" b="1" spc="-5" dirty="0">
                <a:solidFill>
                  <a:srgbClr val="3B3B41"/>
                </a:solidFill>
                <a:latin typeface="Segoe UI"/>
                <a:cs typeface="Segoe UI"/>
              </a:rPr>
              <a:t>specific (e.g. </a:t>
            </a:r>
            <a:r>
              <a:rPr sz="2000" b="1" dirty="0">
                <a:solidFill>
                  <a:srgbClr val="3B3B41"/>
                </a:solidFill>
                <a:latin typeface="Segoe UI"/>
                <a:cs typeface="Segoe UI"/>
              </a:rPr>
              <a:t>Virtual </a:t>
            </a:r>
            <a:r>
              <a:rPr sz="2000" b="1" spc="-5" dirty="0">
                <a:solidFill>
                  <a:srgbClr val="3B3B41"/>
                </a:solidFill>
                <a:latin typeface="Segoe UI"/>
                <a:cs typeface="Segoe UI"/>
              </a:rPr>
              <a:t>Machine</a:t>
            </a:r>
            <a:r>
              <a:rPr sz="2000" b="1" spc="-20" dirty="0">
                <a:solidFill>
                  <a:srgbClr val="3B3B41"/>
                </a:solidFill>
                <a:latin typeface="Segoe UI"/>
                <a:cs typeface="Segoe UI"/>
              </a:rPr>
              <a:t> </a:t>
            </a:r>
            <a:r>
              <a:rPr sz="2000" b="1" spc="-5" dirty="0">
                <a:solidFill>
                  <a:srgbClr val="3B3B41"/>
                </a:solidFill>
                <a:latin typeface="Segoe UI"/>
                <a:cs typeface="Segoe UI"/>
              </a:rPr>
              <a:t>Contributor)</a:t>
            </a:r>
            <a:endParaRPr sz="2000">
              <a:latin typeface="Segoe UI"/>
              <a:cs typeface="Segoe UI"/>
            </a:endParaRPr>
          </a:p>
          <a:p>
            <a:pPr marL="12700">
              <a:lnSpc>
                <a:spcPts val="2880"/>
              </a:lnSpc>
            </a:pPr>
            <a:r>
              <a:rPr sz="2400" b="1" dirty="0">
                <a:solidFill>
                  <a:srgbClr val="3B3B41"/>
                </a:solidFill>
                <a:latin typeface="Segoe UI Semibold"/>
                <a:cs typeface="Segoe UI Semibold"/>
              </a:rPr>
              <a:t>A</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role</a:t>
            </a:r>
            <a:r>
              <a:rPr sz="2400" b="1" spc="-90" dirty="0">
                <a:solidFill>
                  <a:srgbClr val="3B3B41"/>
                </a:solidFill>
                <a:latin typeface="Segoe UI Semibold"/>
                <a:cs typeface="Segoe UI Semibold"/>
              </a:rPr>
              <a:t> </a:t>
            </a:r>
            <a:r>
              <a:rPr sz="2400" b="1" spc="-30" dirty="0">
                <a:solidFill>
                  <a:srgbClr val="3B3B41"/>
                </a:solidFill>
                <a:latin typeface="Segoe UI Semibold"/>
                <a:cs typeface="Segoe UI Semibold"/>
              </a:rPr>
              <a:t>is</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described</a:t>
            </a:r>
            <a:r>
              <a:rPr sz="2400" b="1" spc="-100" dirty="0">
                <a:solidFill>
                  <a:srgbClr val="3B3B41"/>
                </a:solidFill>
                <a:latin typeface="Segoe UI Semibold"/>
                <a:cs typeface="Segoe UI Semibold"/>
              </a:rPr>
              <a:t> </a:t>
            </a:r>
            <a:r>
              <a:rPr sz="2400" b="1" spc="-25" dirty="0">
                <a:solidFill>
                  <a:srgbClr val="3B3B41"/>
                </a:solidFill>
                <a:latin typeface="Segoe UI Semibold"/>
                <a:cs typeface="Segoe UI Semibold"/>
              </a:rPr>
              <a:t>by</a:t>
            </a:r>
            <a:r>
              <a:rPr sz="2400" b="1" spc="-95"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5" dirty="0">
                <a:solidFill>
                  <a:srgbClr val="3B3B41"/>
                </a:solidFill>
                <a:latin typeface="Segoe UI Semibold"/>
                <a:cs typeface="Segoe UI Semibold"/>
              </a:rPr>
              <a:t> </a:t>
            </a:r>
            <a:r>
              <a:rPr sz="2400" b="1" spc="-55" dirty="0">
                <a:solidFill>
                  <a:srgbClr val="3B3B41"/>
                </a:solidFill>
                <a:latin typeface="Segoe UI Semibold"/>
                <a:cs typeface="Segoe UI Semibold"/>
              </a:rPr>
              <a:t>JSON-formatted</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role</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definition:</a:t>
            </a:r>
            <a:endParaRPr sz="2400">
              <a:latin typeface="Segoe UI Semibold"/>
              <a:cs typeface="Segoe UI Semibold"/>
            </a:endParaRPr>
          </a:p>
          <a:p>
            <a:pPr marL="12700">
              <a:lnSpc>
                <a:spcPct val="100000"/>
              </a:lnSpc>
              <a:spcBef>
                <a:spcPts val="5"/>
              </a:spcBef>
            </a:pPr>
            <a:r>
              <a:rPr sz="2000" b="1" spc="-5" dirty="0">
                <a:solidFill>
                  <a:srgbClr val="3B3B41"/>
                </a:solidFill>
                <a:latin typeface="Segoe UI"/>
                <a:cs typeface="Segoe UI"/>
              </a:rPr>
              <a:t>Name, </a:t>
            </a:r>
            <a:r>
              <a:rPr sz="2000" b="1" dirty="0">
                <a:solidFill>
                  <a:srgbClr val="3B3B41"/>
                </a:solidFill>
                <a:latin typeface="Segoe UI"/>
                <a:cs typeface="Segoe UI"/>
              </a:rPr>
              <a:t>Id, </a:t>
            </a:r>
            <a:r>
              <a:rPr sz="2000" b="1" spc="-5" dirty="0">
                <a:solidFill>
                  <a:srgbClr val="3B3B41"/>
                </a:solidFill>
                <a:latin typeface="Segoe UI"/>
                <a:cs typeface="Segoe UI"/>
              </a:rPr>
              <a:t>Actions, Not Actions,</a:t>
            </a:r>
            <a:r>
              <a:rPr sz="2000" b="1" spc="-35" dirty="0">
                <a:solidFill>
                  <a:srgbClr val="3B3B41"/>
                </a:solidFill>
                <a:latin typeface="Segoe UI"/>
                <a:cs typeface="Segoe UI"/>
              </a:rPr>
              <a:t> </a:t>
            </a:r>
            <a:r>
              <a:rPr sz="2000" b="1" spc="-5" dirty="0">
                <a:solidFill>
                  <a:srgbClr val="3B3B41"/>
                </a:solidFill>
                <a:latin typeface="Segoe UI"/>
                <a:cs typeface="Segoe UI"/>
              </a:rPr>
              <a:t>AssignableScopes</a:t>
            </a:r>
            <a:endParaRPr sz="2000">
              <a:latin typeface="Segoe UI"/>
              <a:cs typeface="Segoe UI"/>
            </a:endParaRPr>
          </a:p>
          <a:p>
            <a:pPr marL="12700">
              <a:lnSpc>
                <a:spcPct val="100000"/>
              </a:lnSpc>
            </a:pPr>
            <a:r>
              <a:rPr sz="2000" b="1" spc="-5" dirty="0">
                <a:solidFill>
                  <a:srgbClr val="3B3B41"/>
                </a:solidFill>
                <a:latin typeface="Segoe UI"/>
                <a:cs typeface="Segoe UI"/>
              </a:rPr>
              <a:t>Can be retrieved by</a:t>
            </a:r>
            <a:r>
              <a:rPr sz="2000" b="1" dirty="0">
                <a:solidFill>
                  <a:srgbClr val="3B3B41"/>
                </a:solidFill>
                <a:latin typeface="Segoe UI"/>
                <a:cs typeface="Segoe UI"/>
              </a:rPr>
              <a:t> </a:t>
            </a:r>
            <a:r>
              <a:rPr sz="2000" b="1" spc="-5" dirty="0">
                <a:solidFill>
                  <a:srgbClr val="3B3B41"/>
                </a:solidFill>
                <a:latin typeface="Segoe UI"/>
                <a:cs typeface="Segoe UI"/>
              </a:rPr>
              <a:t>Get-AzureRmRoleDefinition</a:t>
            </a:r>
            <a:endParaRPr sz="2000">
              <a:latin typeface="Segoe UI"/>
              <a:cs typeface="Segoe UI"/>
            </a:endParaRPr>
          </a:p>
        </p:txBody>
      </p:sp>
      <p:sp>
        <p:nvSpPr>
          <p:cNvPr id="4" name="object 4"/>
          <p:cNvSpPr/>
          <p:nvPr/>
        </p:nvSpPr>
        <p:spPr>
          <a:xfrm>
            <a:off x="7273203" y="5020055"/>
            <a:ext cx="5162635" cy="17358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489200" cy="452120"/>
          </a:xfrm>
          <a:prstGeom prst="rect">
            <a:avLst/>
          </a:prstGeom>
        </p:spPr>
        <p:txBody>
          <a:bodyPr vert="horz" wrap="square" lIns="0" tIns="12065" rIns="0" bIns="0" rtlCol="0">
            <a:spAutoFit/>
          </a:bodyPr>
          <a:lstStyle/>
          <a:p>
            <a:pPr marL="12700">
              <a:lnSpc>
                <a:spcPct val="100000"/>
              </a:lnSpc>
              <a:spcBef>
                <a:spcPts val="95"/>
              </a:spcBef>
            </a:pPr>
            <a:r>
              <a:rPr sz="2800" b="1" spc="-60" dirty="0">
                <a:solidFill>
                  <a:srgbClr val="0071C5"/>
                </a:solidFill>
                <a:latin typeface="Segoe UI Semibold"/>
                <a:cs typeface="Segoe UI Semibold"/>
              </a:rPr>
              <a:t>Role</a:t>
            </a:r>
            <a:r>
              <a:rPr sz="2800" b="1" spc="-160" dirty="0">
                <a:solidFill>
                  <a:srgbClr val="0071C5"/>
                </a:solidFill>
                <a:latin typeface="Segoe UI Semibold"/>
                <a:cs typeface="Segoe UI Semibold"/>
              </a:rPr>
              <a:t> </a:t>
            </a:r>
            <a:r>
              <a:rPr sz="2800" b="1" spc="-50" dirty="0">
                <a:solidFill>
                  <a:srgbClr val="0071C5"/>
                </a:solidFill>
                <a:latin typeface="Segoe UI Semibold"/>
                <a:cs typeface="Segoe UI Semibold"/>
              </a:rPr>
              <a:t>Definitions</a:t>
            </a:r>
            <a:endParaRPr sz="2800">
              <a:latin typeface="Segoe UI Semibold"/>
              <a:cs typeface="Segoe UI Semibold"/>
            </a:endParaRPr>
          </a:p>
        </p:txBody>
      </p:sp>
      <p:sp>
        <p:nvSpPr>
          <p:cNvPr id="3" name="object 3"/>
          <p:cNvSpPr txBox="1"/>
          <p:nvPr/>
        </p:nvSpPr>
        <p:spPr>
          <a:xfrm>
            <a:off x="517042" y="1548129"/>
            <a:ext cx="9935210" cy="1977389"/>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Actions </a:t>
            </a:r>
            <a:r>
              <a:rPr sz="2400" b="1" spc="-35" dirty="0">
                <a:solidFill>
                  <a:srgbClr val="3B3B41"/>
                </a:solidFill>
                <a:latin typeface="Segoe UI Semibold"/>
                <a:cs typeface="Segoe UI Semibold"/>
              </a:rPr>
              <a:t>and</a:t>
            </a:r>
            <a:r>
              <a:rPr sz="2400" b="1" spc="-160" dirty="0">
                <a:solidFill>
                  <a:srgbClr val="3B3B41"/>
                </a:solidFill>
                <a:latin typeface="Segoe UI Semibold"/>
                <a:cs typeface="Segoe UI Semibold"/>
              </a:rPr>
              <a:t> </a:t>
            </a:r>
            <a:r>
              <a:rPr sz="2400" b="1" spc="-50" dirty="0">
                <a:solidFill>
                  <a:srgbClr val="3B3B41"/>
                </a:solidFill>
                <a:latin typeface="Segoe UI Semibold"/>
                <a:cs typeface="Segoe UI Semibold"/>
              </a:rPr>
              <a:t>NotActions:</a:t>
            </a:r>
            <a:endParaRPr sz="2400">
              <a:latin typeface="Segoe UI Semibold"/>
              <a:cs typeface="Segoe UI Semibold"/>
            </a:endParaRPr>
          </a:p>
          <a:p>
            <a:pPr marL="12700">
              <a:lnSpc>
                <a:spcPts val="2400"/>
              </a:lnSpc>
            </a:pPr>
            <a:r>
              <a:rPr sz="2000" b="1" dirty="0">
                <a:solidFill>
                  <a:srgbClr val="3B3B41"/>
                </a:solidFill>
                <a:latin typeface="Segoe UI"/>
                <a:cs typeface="Segoe UI"/>
              </a:rPr>
              <a:t>Include </a:t>
            </a:r>
            <a:r>
              <a:rPr sz="2000" b="1" spc="-5" dirty="0">
                <a:solidFill>
                  <a:srgbClr val="3B3B41"/>
                </a:solidFill>
                <a:latin typeface="Segoe UI"/>
                <a:cs typeface="Segoe UI"/>
              </a:rPr>
              <a:t>or </a:t>
            </a:r>
            <a:r>
              <a:rPr sz="2000" b="1" spc="-10" dirty="0">
                <a:solidFill>
                  <a:srgbClr val="3B3B41"/>
                </a:solidFill>
                <a:latin typeface="Segoe UI"/>
                <a:cs typeface="Segoe UI"/>
              </a:rPr>
              <a:t>exclude </a:t>
            </a:r>
            <a:r>
              <a:rPr sz="2000" b="1" spc="-5" dirty="0">
                <a:solidFill>
                  <a:srgbClr val="3B3B41"/>
                </a:solidFill>
                <a:latin typeface="Segoe UI"/>
                <a:cs typeface="Segoe UI"/>
              </a:rPr>
              <a:t>actions associated with </a:t>
            </a:r>
            <a:r>
              <a:rPr sz="2000" b="1" dirty="0">
                <a:solidFill>
                  <a:srgbClr val="3B3B41"/>
                </a:solidFill>
                <a:latin typeface="Segoe UI"/>
                <a:cs typeface="Segoe UI"/>
              </a:rPr>
              <a:t>the</a:t>
            </a:r>
            <a:r>
              <a:rPr sz="2000" b="1" spc="-60" dirty="0">
                <a:solidFill>
                  <a:srgbClr val="3B3B41"/>
                </a:solidFill>
                <a:latin typeface="Segoe UI"/>
                <a:cs typeface="Segoe UI"/>
              </a:rPr>
              <a:t> </a:t>
            </a:r>
            <a:r>
              <a:rPr sz="2000" b="1" spc="-10" dirty="0">
                <a:solidFill>
                  <a:srgbClr val="3B3B41"/>
                </a:solidFill>
                <a:latin typeface="Segoe UI"/>
                <a:cs typeface="Segoe UI"/>
              </a:rPr>
              <a:t>role</a:t>
            </a:r>
            <a:endParaRPr sz="2000">
              <a:latin typeface="Segoe UI"/>
              <a:cs typeface="Segoe UI"/>
            </a:endParaRPr>
          </a:p>
          <a:p>
            <a:pPr marL="12700">
              <a:lnSpc>
                <a:spcPts val="2880"/>
              </a:lnSpc>
            </a:pPr>
            <a:r>
              <a:rPr sz="2400" b="1" spc="-50" dirty="0">
                <a:solidFill>
                  <a:srgbClr val="3B3B41"/>
                </a:solidFill>
                <a:latin typeface="Segoe UI Semibold"/>
                <a:cs typeface="Segoe UI Semibold"/>
              </a:rPr>
              <a:t>AssignableScopes:</a:t>
            </a:r>
            <a:endParaRPr sz="2400">
              <a:latin typeface="Segoe UI Semibold"/>
              <a:cs typeface="Segoe UI Semibold"/>
            </a:endParaRPr>
          </a:p>
          <a:p>
            <a:pPr marL="12700">
              <a:lnSpc>
                <a:spcPct val="100000"/>
              </a:lnSpc>
              <a:spcBef>
                <a:spcPts val="5"/>
              </a:spcBef>
            </a:pPr>
            <a:r>
              <a:rPr sz="2000" b="1" spc="-5" dirty="0">
                <a:solidFill>
                  <a:srgbClr val="3B3B41"/>
                </a:solidFill>
                <a:latin typeface="Segoe UI"/>
                <a:cs typeface="Segoe UI"/>
              </a:rPr>
              <a:t>/subscriptions/[subscription</a:t>
            </a:r>
            <a:r>
              <a:rPr sz="2000" b="1" spc="-45" dirty="0">
                <a:solidFill>
                  <a:srgbClr val="3B3B41"/>
                </a:solidFill>
                <a:latin typeface="Segoe UI"/>
                <a:cs typeface="Segoe UI"/>
              </a:rPr>
              <a:t> </a:t>
            </a:r>
            <a:r>
              <a:rPr sz="2000" b="1" spc="-5" dirty="0">
                <a:solidFill>
                  <a:srgbClr val="3B3B41"/>
                </a:solidFill>
                <a:latin typeface="Segoe UI"/>
                <a:cs typeface="Segoe UI"/>
              </a:rPr>
              <a:t>id]</a:t>
            </a:r>
            <a:endParaRPr sz="2000">
              <a:latin typeface="Segoe UI"/>
              <a:cs typeface="Segoe UI"/>
            </a:endParaRPr>
          </a:p>
          <a:p>
            <a:pPr marL="12700">
              <a:lnSpc>
                <a:spcPct val="100000"/>
              </a:lnSpc>
              <a:spcBef>
                <a:spcPts val="5"/>
              </a:spcBef>
            </a:pPr>
            <a:r>
              <a:rPr sz="2000" b="1" spc="-5" dirty="0">
                <a:solidFill>
                  <a:srgbClr val="3B3B41"/>
                </a:solidFill>
                <a:latin typeface="Segoe UI"/>
                <a:cs typeface="Segoe UI"/>
              </a:rPr>
              <a:t>/subscriptions/[subscription id]/resourceGroups/[resource </a:t>
            </a:r>
            <a:r>
              <a:rPr sz="2000" b="1" spc="-10" dirty="0">
                <a:solidFill>
                  <a:srgbClr val="3B3B41"/>
                </a:solidFill>
                <a:latin typeface="Segoe UI"/>
                <a:cs typeface="Segoe UI"/>
              </a:rPr>
              <a:t>group</a:t>
            </a:r>
            <a:r>
              <a:rPr sz="2000" b="1" spc="25" dirty="0">
                <a:solidFill>
                  <a:srgbClr val="3B3B41"/>
                </a:solidFill>
                <a:latin typeface="Segoe UI"/>
                <a:cs typeface="Segoe UI"/>
              </a:rPr>
              <a:t> </a:t>
            </a:r>
            <a:r>
              <a:rPr sz="2000" b="1" dirty="0">
                <a:solidFill>
                  <a:srgbClr val="3B3B41"/>
                </a:solidFill>
                <a:latin typeface="Segoe UI"/>
                <a:cs typeface="Segoe UI"/>
              </a:rPr>
              <a:t>name]</a:t>
            </a:r>
            <a:endParaRPr sz="2000">
              <a:latin typeface="Segoe UI"/>
              <a:cs typeface="Segoe UI"/>
            </a:endParaRPr>
          </a:p>
          <a:p>
            <a:pPr marL="12700">
              <a:lnSpc>
                <a:spcPct val="100000"/>
              </a:lnSpc>
            </a:pPr>
            <a:r>
              <a:rPr sz="2000" b="1" spc="-5" dirty="0">
                <a:solidFill>
                  <a:srgbClr val="3B3B41"/>
                </a:solidFill>
                <a:latin typeface="Segoe UI"/>
                <a:cs typeface="Segoe UI"/>
              </a:rPr>
              <a:t>/subscriptions/[subscription id]/resourceGroups/[resource </a:t>
            </a:r>
            <a:r>
              <a:rPr sz="2000" b="1" spc="-10" dirty="0">
                <a:solidFill>
                  <a:srgbClr val="3B3B41"/>
                </a:solidFill>
                <a:latin typeface="Segoe UI"/>
                <a:cs typeface="Segoe UI"/>
              </a:rPr>
              <a:t>group</a:t>
            </a:r>
            <a:r>
              <a:rPr sz="2000" b="1" spc="80" dirty="0">
                <a:solidFill>
                  <a:srgbClr val="3B3B41"/>
                </a:solidFill>
                <a:latin typeface="Segoe UI"/>
                <a:cs typeface="Segoe UI"/>
              </a:rPr>
              <a:t> </a:t>
            </a:r>
            <a:r>
              <a:rPr sz="2000" b="1" spc="-5" dirty="0">
                <a:solidFill>
                  <a:srgbClr val="3B3B41"/>
                </a:solidFill>
                <a:latin typeface="Segoe UI"/>
                <a:cs typeface="Segoe UI"/>
              </a:rPr>
              <a:t>name]/[resource]</a:t>
            </a:r>
            <a:endParaRPr sz="2000">
              <a:latin typeface="Segoe UI"/>
              <a:cs typeface="Segoe UI"/>
            </a:endParaRPr>
          </a:p>
        </p:txBody>
      </p:sp>
      <p:sp>
        <p:nvSpPr>
          <p:cNvPr id="4" name="object 4"/>
          <p:cNvSpPr/>
          <p:nvPr/>
        </p:nvSpPr>
        <p:spPr>
          <a:xfrm>
            <a:off x="936115" y="4337604"/>
            <a:ext cx="8661783" cy="243475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98399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Azure </a:t>
            </a:r>
            <a:r>
              <a:rPr sz="2800" b="1" spc="-60" dirty="0">
                <a:solidFill>
                  <a:srgbClr val="0071C5"/>
                </a:solidFill>
                <a:latin typeface="Segoe UI Semibold"/>
                <a:cs typeface="Segoe UI Semibold"/>
              </a:rPr>
              <a:t>PowerShell </a:t>
            </a:r>
            <a:r>
              <a:rPr sz="2800" b="1" spc="-35" dirty="0">
                <a:solidFill>
                  <a:srgbClr val="0071C5"/>
                </a:solidFill>
                <a:latin typeface="Segoe UI Semibold"/>
                <a:cs typeface="Segoe UI Semibold"/>
              </a:rPr>
              <a:t>and</a:t>
            </a:r>
            <a:r>
              <a:rPr sz="2800" b="1" spc="-215" dirty="0">
                <a:solidFill>
                  <a:srgbClr val="0071C5"/>
                </a:solidFill>
                <a:latin typeface="Segoe UI Semibold"/>
                <a:cs typeface="Segoe UI Semibold"/>
              </a:rPr>
              <a:t> </a:t>
            </a:r>
            <a:r>
              <a:rPr sz="2800" b="1" spc="-35" dirty="0">
                <a:solidFill>
                  <a:srgbClr val="0071C5"/>
                </a:solidFill>
                <a:latin typeface="Segoe UI Semibold"/>
                <a:cs typeface="Segoe UI Semibold"/>
              </a:rPr>
              <a:t>CLI</a:t>
            </a:r>
            <a:endParaRPr sz="2800">
              <a:latin typeface="Segoe UI Semibold"/>
              <a:cs typeface="Segoe UI Semibold"/>
            </a:endParaRPr>
          </a:p>
        </p:txBody>
      </p:sp>
      <p:sp>
        <p:nvSpPr>
          <p:cNvPr id="3" name="object 3"/>
          <p:cNvSpPr txBox="1"/>
          <p:nvPr/>
        </p:nvSpPr>
        <p:spPr>
          <a:xfrm>
            <a:off x="517042" y="1548129"/>
            <a:ext cx="8101330" cy="3197860"/>
          </a:xfrm>
          <a:prstGeom prst="rect">
            <a:avLst/>
          </a:prstGeom>
        </p:spPr>
        <p:txBody>
          <a:bodyPr vert="horz" wrap="square" lIns="0" tIns="12700" rIns="0" bIns="0" rtlCol="0">
            <a:spAutoFit/>
          </a:bodyPr>
          <a:lstStyle/>
          <a:p>
            <a:pPr marL="12700">
              <a:lnSpc>
                <a:spcPct val="100000"/>
              </a:lnSpc>
              <a:spcBef>
                <a:spcPts val="100"/>
              </a:spcBef>
            </a:pPr>
            <a:r>
              <a:rPr sz="2400" b="1" spc="-145" dirty="0">
                <a:solidFill>
                  <a:srgbClr val="3B3B41"/>
                </a:solidFill>
                <a:latin typeface="Segoe UI Semibold"/>
                <a:cs typeface="Segoe UI Semibold"/>
              </a:rPr>
              <a:t>To </a:t>
            </a:r>
            <a:r>
              <a:rPr sz="2400" b="1" spc="-50" dirty="0">
                <a:solidFill>
                  <a:srgbClr val="3B3B41"/>
                </a:solidFill>
                <a:latin typeface="Segoe UI Semibold"/>
                <a:cs typeface="Segoe UI Semibold"/>
              </a:rPr>
              <a:t>automate role management, </a:t>
            </a:r>
            <a:r>
              <a:rPr sz="2400" b="1" spc="-40" dirty="0">
                <a:solidFill>
                  <a:srgbClr val="3B3B41"/>
                </a:solidFill>
                <a:latin typeface="Segoe UI Semibold"/>
                <a:cs typeface="Segoe UI Semibold"/>
              </a:rPr>
              <a:t>you </a:t>
            </a:r>
            <a:r>
              <a:rPr sz="2400" b="1" spc="-35" dirty="0">
                <a:solidFill>
                  <a:srgbClr val="3B3B41"/>
                </a:solidFill>
                <a:latin typeface="Segoe UI Semibold"/>
                <a:cs typeface="Segoe UI Semibold"/>
              </a:rPr>
              <a:t>can</a:t>
            </a:r>
            <a:r>
              <a:rPr sz="2400" b="1" spc="-300" dirty="0">
                <a:solidFill>
                  <a:srgbClr val="3B3B41"/>
                </a:solidFill>
                <a:latin typeface="Segoe UI Semibold"/>
                <a:cs typeface="Segoe UI Semibold"/>
              </a:rPr>
              <a:t> </a:t>
            </a:r>
            <a:r>
              <a:rPr sz="2400" b="1" spc="-40" dirty="0">
                <a:solidFill>
                  <a:srgbClr val="3B3B41"/>
                </a:solidFill>
                <a:latin typeface="Segoe UI Semibold"/>
                <a:cs typeface="Segoe UI Semibold"/>
              </a:rPr>
              <a:t>use:</a:t>
            </a:r>
            <a:endParaRPr sz="2400">
              <a:latin typeface="Segoe UI Semibold"/>
              <a:cs typeface="Segoe UI Semibold"/>
            </a:endParaRPr>
          </a:p>
          <a:p>
            <a:pPr marL="12700">
              <a:lnSpc>
                <a:spcPct val="100000"/>
              </a:lnSpc>
            </a:pPr>
            <a:r>
              <a:rPr sz="2000" b="1" spc="-10" dirty="0">
                <a:solidFill>
                  <a:srgbClr val="3B3B41"/>
                </a:solidFill>
                <a:latin typeface="Segoe UI"/>
                <a:cs typeface="Segoe UI"/>
              </a:rPr>
              <a:t>Azure</a:t>
            </a:r>
            <a:r>
              <a:rPr sz="2000" b="1" spc="10" dirty="0">
                <a:solidFill>
                  <a:srgbClr val="3B3B41"/>
                </a:solidFill>
                <a:latin typeface="Segoe UI"/>
                <a:cs typeface="Segoe UI"/>
              </a:rPr>
              <a:t> </a:t>
            </a:r>
            <a:r>
              <a:rPr sz="2000" b="1" spc="-10" dirty="0">
                <a:solidFill>
                  <a:srgbClr val="3B3B41"/>
                </a:solidFill>
                <a:latin typeface="Segoe UI"/>
                <a:cs typeface="Segoe UI"/>
              </a:rPr>
              <a:t>PowerShell:</a:t>
            </a:r>
            <a:endParaRPr sz="2000">
              <a:latin typeface="Segoe UI"/>
              <a:cs typeface="Segoe UI"/>
            </a:endParaRPr>
          </a:p>
          <a:p>
            <a:pPr marL="12700">
              <a:lnSpc>
                <a:spcPct val="100000"/>
              </a:lnSpc>
              <a:spcBef>
                <a:spcPts val="10"/>
              </a:spcBef>
            </a:pPr>
            <a:r>
              <a:rPr sz="1800" b="1" spc="-10" dirty="0">
                <a:solidFill>
                  <a:srgbClr val="0078D2"/>
                </a:solidFill>
                <a:latin typeface="Segoe UI Semibold"/>
                <a:cs typeface="Segoe UI Semibold"/>
              </a:rPr>
              <a:t>New-AzureRmRoleDefinition </a:t>
            </a:r>
            <a:r>
              <a:rPr sz="1800" b="1" spc="-5" dirty="0">
                <a:solidFill>
                  <a:srgbClr val="0078D2"/>
                </a:solidFill>
                <a:latin typeface="Segoe UI Semibold"/>
                <a:cs typeface="Segoe UI Semibold"/>
              </a:rPr>
              <a:t>-InputFile</a:t>
            </a:r>
            <a:r>
              <a:rPr sz="1800" b="1" spc="70" dirty="0">
                <a:solidFill>
                  <a:srgbClr val="0078D2"/>
                </a:solidFill>
                <a:latin typeface="Segoe UI Semibold"/>
                <a:cs typeface="Segoe UI Semibold"/>
              </a:rPr>
              <a:t> </a:t>
            </a:r>
            <a:r>
              <a:rPr sz="1800" b="1" dirty="0">
                <a:solidFill>
                  <a:srgbClr val="0078D2"/>
                </a:solidFill>
                <a:latin typeface="Segoe UI Semibold"/>
                <a:cs typeface="Segoe UI Semibold"/>
              </a:rPr>
              <a:t>.\sysops.json</a:t>
            </a:r>
            <a:endParaRPr sz="1800">
              <a:latin typeface="Segoe UI Semibold"/>
              <a:cs typeface="Segoe UI Semibold"/>
            </a:endParaRPr>
          </a:p>
          <a:p>
            <a:pPr marL="12700">
              <a:lnSpc>
                <a:spcPct val="100000"/>
              </a:lnSpc>
            </a:pPr>
            <a:r>
              <a:rPr sz="1800" b="1" spc="-5" dirty="0">
                <a:solidFill>
                  <a:srgbClr val="0078D2"/>
                </a:solidFill>
                <a:latin typeface="Segoe UI Semibold"/>
                <a:cs typeface="Segoe UI Semibold"/>
              </a:rPr>
              <a:t>New-AzureRmRoleAssignment </a:t>
            </a:r>
            <a:r>
              <a:rPr sz="1800" b="1" spc="-10" dirty="0">
                <a:solidFill>
                  <a:srgbClr val="0078D2"/>
                </a:solidFill>
                <a:latin typeface="Segoe UI Semibold"/>
                <a:cs typeface="Segoe UI Semibold"/>
              </a:rPr>
              <a:t>-RoleDefinitionName </a:t>
            </a:r>
            <a:r>
              <a:rPr sz="1800" b="1" spc="-5" dirty="0">
                <a:solidFill>
                  <a:srgbClr val="0078D2"/>
                </a:solidFill>
                <a:latin typeface="Segoe UI Semibold"/>
                <a:cs typeface="Segoe UI Semibold"/>
              </a:rPr>
              <a:t>$roleName</a:t>
            </a:r>
            <a:r>
              <a:rPr sz="1800" b="1" spc="90" dirty="0">
                <a:solidFill>
                  <a:srgbClr val="0078D2"/>
                </a:solidFill>
                <a:latin typeface="Segoe UI Semibold"/>
                <a:cs typeface="Segoe UI Semibold"/>
              </a:rPr>
              <a:t> </a:t>
            </a:r>
            <a:r>
              <a:rPr sz="1800" b="1" dirty="0">
                <a:solidFill>
                  <a:srgbClr val="0078D2"/>
                </a:solidFill>
                <a:latin typeface="Segoe UI Semibold"/>
                <a:cs typeface="Segoe UI Semibold"/>
              </a:rPr>
              <a:t>`</a:t>
            </a:r>
            <a:endParaRPr sz="1800">
              <a:latin typeface="Segoe UI Semibold"/>
              <a:cs typeface="Segoe UI Semibold"/>
            </a:endParaRPr>
          </a:p>
          <a:p>
            <a:pPr marL="3441700">
              <a:lnSpc>
                <a:spcPct val="100000"/>
              </a:lnSpc>
              <a:spcBef>
                <a:spcPts val="5"/>
              </a:spcBef>
            </a:pPr>
            <a:r>
              <a:rPr sz="1800" b="1" spc="-5" dirty="0">
                <a:solidFill>
                  <a:srgbClr val="0078D2"/>
                </a:solidFill>
                <a:latin typeface="Segoe UI Semibold"/>
                <a:cs typeface="Segoe UI Semibold"/>
              </a:rPr>
              <a:t>-SignInName $assigneeName</a:t>
            </a:r>
            <a:r>
              <a:rPr sz="1800" b="1" spc="30" dirty="0">
                <a:solidFill>
                  <a:srgbClr val="0078D2"/>
                </a:solidFill>
                <a:latin typeface="Segoe UI Semibold"/>
                <a:cs typeface="Segoe UI Semibold"/>
              </a:rPr>
              <a:t> </a:t>
            </a:r>
            <a:r>
              <a:rPr sz="1800" b="1" dirty="0">
                <a:solidFill>
                  <a:srgbClr val="0078D2"/>
                </a:solidFill>
                <a:latin typeface="Segoe UI Semibold"/>
                <a:cs typeface="Segoe UI Semibold"/>
              </a:rPr>
              <a:t>`</a:t>
            </a:r>
            <a:endParaRPr sz="1800">
              <a:latin typeface="Segoe UI Semibold"/>
              <a:cs typeface="Segoe UI Semibold"/>
            </a:endParaRPr>
          </a:p>
          <a:p>
            <a:pPr marL="3441700">
              <a:lnSpc>
                <a:spcPts val="2155"/>
              </a:lnSpc>
            </a:pPr>
            <a:r>
              <a:rPr sz="1800" b="1" spc="-10" dirty="0">
                <a:solidFill>
                  <a:srgbClr val="0078D2"/>
                </a:solidFill>
                <a:latin typeface="Segoe UI Semibold"/>
                <a:cs typeface="Segoe UI Semibold"/>
              </a:rPr>
              <a:t>-ResourceGroupName</a:t>
            </a:r>
            <a:r>
              <a:rPr sz="1800" b="1" spc="-5" dirty="0">
                <a:solidFill>
                  <a:srgbClr val="0078D2"/>
                </a:solidFill>
                <a:latin typeface="Segoe UI Semibold"/>
                <a:cs typeface="Segoe UI Semibold"/>
              </a:rPr>
              <a:t> $resourceGroupName</a:t>
            </a:r>
            <a:endParaRPr sz="1800">
              <a:latin typeface="Segoe UI Semibold"/>
              <a:cs typeface="Segoe UI Semibold"/>
            </a:endParaRPr>
          </a:p>
          <a:p>
            <a:pPr marL="12700">
              <a:lnSpc>
                <a:spcPts val="2395"/>
              </a:lnSpc>
            </a:pPr>
            <a:r>
              <a:rPr sz="2000" b="1" spc="-10" dirty="0">
                <a:solidFill>
                  <a:srgbClr val="3B3B41"/>
                </a:solidFill>
                <a:latin typeface="Segoe UI"/>
                <a:cs typeface="Segoe UI"/>
              </a:rPr>
              <a:t>Azure</a:t>
            </a:r>
            <a:r>
              <a:rPr sz="2000" b="1" spc="10" dirty="0">
                <a:solidFill>
                  <a:srgbClr val="3B3B41"/>
                </a:solidFill>
                <a:latin typeface="Segoe UI"/>
                <a:cs typeface="Segoe UI"/>
              </a:rPr>
              <a:t> </a:t>
            </a:r>
            <a:r>
              <a:rPr sz="2000" b="1" spc="-5" dirty="0">
                <a:solidFill>
                  <a:srgbClr val="3B3B41"/>
                </a:solidFill>
                <a:latin typeface="Segoe UI"/>
                <a:cs typeface="Segoe UI"/>
              </a:rPr>
              <a:t>CLI:</a:t>
            </a:r>
            <a:endParaRPr sz="2000">
              <a:latin typeface="Segoe UI"/>
              <a:cs typeface="Segoe UI"/>
            </a:endParaRPr>
          </a:p>
          <a:p>
            <a:pPr marL="12700">
              <a:lnSpc>
                <a:spcPct val="100000"/>
              </a:lnSpc>
              <a:spcBef>
                <a:spcPts val="5"/>
              </a:spcBef>
            </a:pPr>
            <a:r>
              <a:rPr sz="1800" b="1" spc="-5" dirty="0">
                <a:solidFill>
                  <a:srgbClr val="0078D2"/>
                </a:solidFill>
                <a:latin typeface="Segoe UI Semibold"/>
                <a:cs typeface="Segoe UI Semibold"/>
              </a:rPr>
              <a:t>az role definition </a:t>
            </a:r>
            <a:r>
              <a:rPr sz="1800" b="1" spc="-10" dirty="0">
                <a:solidFill>
                  <a:srgbClr val="0078D2"/>
                </a:solidFill>
                <a:latin typeface="Segoe UI Semibold"/>
                <a:cs typeface="Segoe UI Semibold"/>
              </a:rPr>
              <a:t>create </a:t>
            </a:r>
            <a:r>
              <a:rPr sz="1800" b="1" spc="-5" dirty="0">
                <a:solidFill>
                  <a:srgbClr val="0078D2"/>
                </a:solidFill>
                <a:latin typeface="Segoe UI Semibold"/>
                <a:cs typeface="Segoe UI Semibold"/>
              </a:rPr>
              <a:t>--role-definition</a:t>
            </a:r>
            <a:r>
              <a:rPr sz="1800" b="1" spc="85" dirty="0">
                <a:solidFill>
                  <a:srgbClr val="0078D2"/>
                </a:solidFill>
                <a:latin typeface="Segoe UI Semibold"/>
                <a:cs typeface="Segoe UI Semibold"/>
              </a:rPr>
              <a:t> </a:t>
            </a:r>
            <a:r>
              <a:rPr sz="1800" b="1" spc="-10" dirty="0">
                <a:solidFill>
                  <a:srgbClr val="0078D2"/>
                </a:solidFill>
                <a:latin typeface="Segoe UI Semibold"/>
                <a:cs typeface="Segoe UI Semibold"/>
              </a:rPr>
              <a:t>“./sysops.json”</a:t>
            </a:r>
            <a:endParaRPr sz="1800">
              <a:latin typeface="Segoe UI Semibold"/>
              <a:cs typeface="Segoe UI Semibold"/>
            </a:endParaRPr>
          </a:p>
          <a:p>
            <a:pPr marL="12700">
              <a:lnSpc>
                <a:spcPct val="100000"/>
              </a:lnSpc>
            </a:pPr>
            <a:r>
              <a:rPr sz="1800" b="1" spc="-5" dirty="0">
                <a:solidFill>
                  <a:srgbClr val="0078D2"/>
                </a:solidFill>
                <a:latin typeface="Segoe UI Semibold"/>
                <a:cs typeface="Segoe UI Semibold"/>
              </a:rPr>
              <a:t>az role </a:t>
            </a:r>
            <a:r>
              <a:rPr sz="1800" b="1" dirty="0">
                <a:solidFill>
                  <a:srgbClr val="0078D2"/>
                </a:solidFill>
                <a:latin typeface="Segoe UI Semibold"/>
                <a:cs typeface="Segoe UI Semibold"/>
              </a:rPr>
              <a:t>assignment </a:t>
            </a:r>
            <a:r>
              <a:rPr sz="1800" b="1" spc="-10" dirty="0">
                <a:solidFill>
                  <a:srgbClr val="0078D2"/>
                </a:solidFill>
                <a:latin typeface="Segoe UI Semibold"/>
                <a:cs typeface="Segoe UI Semibold"/>
              </a:rPr>
              <a:t>create </a:t>
            </a:r>
            <a:r>
              <a:rPr sz="1800" b="1" spc="-5" dirty="0">
                <a:solidFill>
                  <a:srgbClr val="0078D2"/>
                </a:solidFill>
                <a:latin typeface="Segoe UI Semibold"/>
                <a:cs typeface="Segoe UI Semibold"/>
              </a:rPr>
              <a:t>--role $roleName</a:t>
            </a:r>
            <a:r>
              <a:rPr sz="1800" b="1" spc="45" dirty="0">
                <a:solidFill>
                  <a:srgbClr val="0078D2"/>
                </a:solidFill>
                <a:latin typeface="Segoe UI Semibold"/>
                <a:cs typeface="Segoe UI Semibold"/>
              </a:rPr>
              <a:t> </a:t>
            </a:r>
            <a:r>
              <a:rPr sz="1800" b="1" dirty="0">
                <a:solidFill>
                  <a:srgbClr val="0078D2"/>
                </a:solidFill>
                <a:latin typeface="Segoe UI Semibold"/>
                <a:cs typeface="Segoe UI Semibold"/>
              </a:rPr>
              <a:t>\</a:t>
            </a:r>
            <a:endParaRPr sz="1800">
              <a:latin typeface="Segoe UI Semibold"/>
              <a:cs typeface="Segoe UI Semibold"/>
            </a:endParaRPr>
          </a:p>
          <a:p>
            <a:pPr marL="2806065">
              <a:lnSpc>
                <a:spcPct val="100000"/>
              </a:lnSpc>
            </a:pPr>
            <a:r>
              <a:rPr sz="1800" b="1" spc="-5" dirty="0">
                <a:solidFill>
                  <a:srgbClr val="0078D2"/>
                </a:solidFill>
                <a:latin typeface="Segoe UI Semibold"/>
                <a:cs typeface="Segoe UI Semibold"/>
              </a:rPr>
              <a:t>--assignee $assigneeName</a:t>
            </a:r>
            <a:r>
              <a:rPr sz="1800" b="1" spc="40" dirty="0">
                <a:solidFill>
                  <a:srgbClr val="0078D2"/>
                </a:solidFill>
                <a:latin typeface="Segoe UI Semibold"/>
                <a:cs typeface="Segoe UI Semibold"/>
              </a:rPr>
              <a:t> </a:t>
            </a:r>
            <a:r>
              <a:rPr sz="1800" b="1" dirty="0">
                <a:solidFill>
                  <a:srgbClr val="0078D2"/>
                </a:solidFill>
                <a:latin typeface="Segoe UI Semibold"/>
                <a:cs typeface="Segoe UI Semibold"/>
              </a:rPr>
              <a:t>\</a:t>
            </a:r>
            <a:endParaRPr sz="1800">
              <a:latin typeface="Segoe UI Semibold"/>
              <a:cs typeface="Segoe UI Semibold"/>
            </a:endParaRPr>
          </a:p>
          <a:p>
            <a:pPr marL="2806065">
              <a:lnSpc>
                <a:spcPct val="100000"/>
              </a:lnSpc>
              <a:spcBef>
                <a:spcPts val="5"/>
              </a:spcBef>
            </a:pPr>
            <a:r>
              <a:rPr sz="1800" b="1" spc="-5" dirty="0">
                <a:solidFill>
                  <a:srgbClr val="0078D2"/>
                </a:solidFill>
                <a:latin typeface="Segoe UI Semibold"/>
                <a:cs typeface="Segoe UI Semibold"/>
              </a:rPr>
              <a:t>--resource-group</a:t>
            </a:r>
            <a:r>
              <a:rPr sz="1800" b="1" spc="-40" dirty="0">
                <a:solidFill>
                  <a:srgbClr val="0078D2"/>
                </a:solidFill>
                <a:latin typeface="Segoe UI Semibold"/>
                <a:cs typeface="Segoe UI Semibold"/>
              </a:rPr>
              <a:t> </a:t>
            </a:r>
            <a:r>
              <a:rPr sz="1800" b="1" spc="-5" dirty="0">
                <a:solidFill>
                  <a:srgbClr val="0078D2"/>
                </a:solidFill>
                <a:latin typeface="Segoe UI Semibold"/>
                <a:cs typeface="Segoe UI Semibold"/>
              </a:rPr>
              <a:t>$resourceGroupName</a:t>
            </a:r>
            <a:endParaRPr sz="1800">
              <a:latin typeface="Segoe UI Semibold"/>
              <a:cs typeface="Segoe UI Semibo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75309"/>
            <a:ext cx="3707739" cy="35064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4672329"/>
            <a:ext cx="47142" cy="4711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35901" y="4545329"/>
            <a:ext cx="9302889" cy="35356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24255" y="5193538"/>
            <a:ext cx="47142" cy="4711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35901" y="5066538"/>
            <a:ext cx="6403098" cy="35356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24255" y="5716269"/>
            <a:ext cx="47142" cy="47155"/>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35901" y="5589269"/>
            <a:ext cx="10480941" cy="35361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46353" y="6021704"/>
            <a:ext cx="7584033" cy="357047"/>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76682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Azure Migration</a:t>
            </a:r>
            <a:r>
              <a:rPr sz="2800" b="1" spc="-160" dirty="0">
                <a:solidFill>
                  <a:srgbClr val="0071C5"/>
                </a:solidFill>
                <a:latin typeface="Segoe UI Semibold"/>
                <a:cs typeface="Segoe UI Semibold"/>
              </a:rPr>
              <a:t> </a:t>
            </a:r>
            <a:r>
              <a:rPr sz="2800" b="1" spc="-30" dirty="0">
                <a:solidFill>
                  <a:srgbClr val="0071C5"/>
                </a:solidFill>
                <a:latin typeface="Segoe UI Semibold"/>
                <a:cs typeface="Segoe UI Semibold"/>
              </a:rPr>
              <a:t>Service</a:t>
            </a:r>
            <a:endParaRPr sz="2800">
              <a:latin typeface="Segoe UI Semibold"/>
              <a:cs typeface="Segoe UI Semibold"/>
            </a:endParaRPr>
          </a:p>
        </p:txBody>
      </p:sp>
      <p:sp>
        <p:nvSpPr>
          <p:cNvPr id="3" name="object 3"/>
          <p:cNvSpPr txBox="1"/>
          <p:nvPr/>
        </p:nvSpPr>
        <p:spPr>
          <a:xfrm>
            <a:off x="517042" y="1548129"/>
            <a:ext cx="9350375" cy="228219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Provides assessment </a:t>
            </a:r>
            <a:r>
              <a:rPr sz="2400" b="1" spc="-45" dirty="0">
                <a:solidFill>
                  <a:srgbClr val="3B3B41"/>
                </a:solidFill>
                <a:latin typeface="Segoe UI Semibold"/>
                <a:cs typeface="Segoe UI Semibold"/>
              </a:rPr>
              <a:t>of </a:t>
            </a:r>
            <a:r>
              <a:rPr sz="2400" b="1" spc="-50" dirty="0">
                <a:solidFill>
                  <a:srgbClr val="3B3B41"/>
                </a:solidFill>
                <a:latin typeface="Segoe UI Semibold"/>
                <a:cs typeface="Segoe UI Semibold"/>
              </a:rPr>
              <a:t>on-premises </a:t>
            </a:r>
            <a:r>
              <a:rPr sz="2400" b="1" spc="-55" dirty="0">
                <a:solidFill>
                  <a:srgbClr val="3B3B41"/>
                </a:solidFill>
                <a:latin typeface="Segoe UI Semibold"/>
                <a:cs typeface="Segoe UI Semibold"/>
              </a:rPr>
              <a:t>workloads </a:t>
            </a:r>
            <a:r>
              <a:rPr sz="2400" b="1" spc="-35" dirty="0">
                <a:solidFill>
                  <a:srgbClr val="3B3B41"/>
                </a:solidFill>
                <a:latin typeface="Segoe UI Semibold"/>
                <a:cs typeface="Segoe UI Semibold"/>
              </a:rPr>
              <a:t>for </a:t>
            </a:r>
            <a:r>
              <a:rPr sz="2400" b="1" spc="-50" dirty="0">
                <a:solidFill>
                  <a:srgbClr val="3B3B41"/>
                </a:solidFill>
                <a:latin typeface="Segoe UI Semibold"/>
                <a:cs typeface="Segoe UI Semibold"/>
              </a:rPr>
              <a:t>migration </a:t>
            </a:r>
            <a:r>
              <a:rPr sz="2400" b="1" spc="-35" dirty="0">
                <a:solidFill>
                  <a:srgbClr val="3B3B41"/>
                </a:solidFill>
                <a:latin typeface="Segoe UI Semibold"/>
                <a:cs typeface="Segoe UI Semibold"/>
              </a:rPr>
              <a:t>to</a:t>
            </a:r>
            <a:r>
              <a:rPr sz="2400" b="1" spc="-430" dirty="0">
                <a:solidFill>
                  <a:srgbClr val="3B3B41"/>
                </a:solidFill>
                <a:latin typeface="Segoe UI Semibold"/>
                <a:cs typeface="Segoe UI Semibold"/>
              </a:rPr>
              <a:t> </a:t>
            </a:r>
            <a:r>
              <a:rPr sz="2400" b="1" spc="-50" dirty="0">
                <a:solidFill>
                  <a:srgbClr val="3B3B41"/>
                </a:solidFill>
                <a:latin typeface="Segoe UI Semibold"/>
                <a:cs typeface="Segoe UI Semibold"/>
              </a:rPr>
              <a:t>Azure:</a:t>
            </a:r>
            <a:endParaRPr sz="2400">
              <a:latin typeface="Segoe UI Semibold"/>
              <a:cs typeface="Segoe UI Semibold"/>
            </a:endParaRPr>
          </a:p>
          <a:p>
            <a:pPr marL="12700" marR="3849370">
              <a:lnSpc>
                <a:spcPct val="100000"/>
              </a:lnSpc>
            </a:pPr>
            <a:r>
              <a:rPr sz="2000" b="1" spc="-5" dirty="0">
                <a:solidFill>
                  <a:srgbClr val="3B3B41"/>
                </a:solidFill>
                <a:latin typeface="Segoe UI"/>
                <a:cs typeface="Segoe UI"/>
              </a:rPr>
              <a:t>migration suitability </a:t>
            </a:r>
            <a:r>
              <a:rPr sz="2000" b="1" spc="-20" dirty="0">
                <a:solidFill>
                  <a:srgbClr val="3B3B41"/>
                </a:solidFill>
                <a:latin typeface="Segoe UI"/>
                <a:cs typeface="Segoe UI"/>
              </a:rPr>
              <a:t>of </a:t>
            </a:r>
            <a:r>
              <a:rPr sz="2000" b="1" spc="-5" dirty="0">
                <a:solidFill>
                  <a:srgbClr val="3B3B41"/>
                </a:solidFill>
                <a:latin typeface="Segoe UI"/>
                <a:cs typeface="Segoe UI"/>
              </a:rPr>
              <a:t>on-premises </a:t>
            </a:r>
            <a:r>
              <a:rPr sz="2000" b="1" dirty="0">
                <a:solidFill>
                  <a:srgbClr val="3B3B41"/>
                </a:solidFill>
                <a:latin typeface="Segoe UI"/>
                <a:cs typeface="Segoe UI"/>
              </a:rPr>
              <a:t>machines  </a:t>
            </a:r>
            <a:r>
              <a:rPr sz="2000" b="1" spc="-5" dirty="0">
                <a:solidFill>
                  <a:srgbClr val="3B3B41"/>
                </a:solidFill>
                <a:latin typeface="Segoe UI"/>
                <a:cs typeface="Segoe UI"/>
              </a:rPr>
              <a:t>performance-based </a:t>
            </a:r>
            <a:r>
              <a:rPr sz="2000" b="1" dirty="0">
                <a:solidFill>
                  <a:srgbClr val="3B3B41"/>
                </a:solidFill>
                <a:latin typeface="Segoe UI"/>
                <a:cs typeface="Segoe UI"/>
              </a:rPr>
              <a:t>sizing</a:t>
            </a:r>
            <a:endParaRPr sz="2000">
              <a:latin typeface="Segoe UI"/>
              <a:cs typeface="Segoe UI"/>
            </a:endParaRPr>
          </a:p>
          <a:p>
            <a:pPr marL="12700">
              <a:lnSpc>
                <a:spcPts val="2400"/>
              </a:lnSpc>
            </a:pPr>
            <a:r>
              <a:rPr sz="2000" b="1" spc="-5" dirty="0">
                <a:solidFill>
                  <a:srgbClr val="3B3B41"/>
                </a:solidFill>
                <a:latin typeface="Segoe UI"/>
                <a:cs typeface="Segoe UI"/>
              </a:rPr>
              <a:t>cost estimates for running </a:t>
            </a:r>
            <a:r>
              <a:rPr sz="2000" b="1" spc="-10" dirty="0">
                <a:solidFill>
                  <a:srgbClr val="3B3B41"/>
                </a:solidFill>
                <a:latin typeface="Segoe UI"/>
                <a:cs typeface="Segoe UI"/>
              </a:rPr>
              <a:t>your </a:t>
            </a:r>
            <a:r>
              <a:rPr sz="2000" b="1" spc="-5" dirty="0">
                <a:solidFill>
                  <a:srgbClr val="3B3B41"/>
                </a:solidFill>
                <a:latin typeface="Segoe UI"/>
                <a:cs typeface="Segoe UI"/>
              </a:rPr>
              <a:t>on-premises </a:t>
            </a:r>
            <a:r>
              <a:rPr sz="2000" b="1" dirty="0">
                <a:solidFill>
                  <a:srgbClr val="3B3B41"/>
                </a:solidFill>
                <a:latin typeface="Segoe UI"/>
                <a:cs typeface="Segoe UI"/>
              </a:rPr>
              <a:t>machines on </a:t>
            </a:r>
            <a:r>
              <a:rPr sz="2000" b="1" spc="-5" dirty="0">
                <a:solidFill>
                  <a:srgbClr val="3B3B41"/>
                </a:solidFill>
                <a:latin typeface="Segoe UI"/>
                <a:cs typeface="Segoe UI"/>
              </a:rPr>
              <a:t>Azure</a:t>
            </a:r>
            <a:r>
              <a:rPr sz="2000" b="1" spc="45" dirty="0">
                <a:solidFill>
                  <a:srgbClr val="3B3B41"/>
                </a:solidFill>
                <a:latin typeface="Segoe UI"/>
                <a:cs typeface="Segoe UI"/>
              </a:rPr>
              <a:t> </a:t>
            </a:r>
            <a:r>
              <a:rPr sz="2000" b="1" dirty="0">
                <a:solidFill>
                  <a:srgbClr val="3B3B41"/>
                </a:solidFill>
                <a:latin typeface="Segoe UI"/>
                <a:cs typeface="Segoe UI"/>
              </a:rPr>
              <a:t>VMs</a:t>
            </a:r>
            <a:endParaRPr sz="2000">
              <a:latin typeface="Segoe UI"/>
              <a:cs typeface="Segoe UI"/>
            </a:endParaRPr>
          </a:p>
          <a:p>
            <a:pPr marL="12700" marR="6917690">
              <a:lnSpc>
                <a:spcPct val="100000"/>
              </a:lnSpc>
            </a:pPr>
            <a:r>
              <a:rPr sz="2400" b="1" spc="-50" dirty="0">
                <a:solidFill>
                  <a:srgbClr val="3B3B41"/>
                </a:solidFill>
                <a:latin typeface="Segoe UI Semibold"/>
                <a:cs typeface="Segoe UI Semibold"/>
              </a:rPr>
              <a:t>Follows </a:t>
            </a:r>
            <a:r>
              <a:rPr sz="2400" b="1" spc="-40" dirty="0">
                <a:solidFill>
                  <a:srgbClr val="3B3B41"/>
                </a:solidFill>
                <a:latin typeface="Segoe UI Semibold"/>
                <a:cs typeface="Segoe UI Semibold"/>
              </a:rPr>
              <a:t>two</a:t>
            </a:r>
            <a:r>
              <a:rPr sz="2400" b="1" spc="-185" dirty="0">
                <a:solidFill>
                  <a:srgbClr val="3B3B41"/>
                </a:solidFill>
                <a:latin typeface="Segoe UI Semibold"/>
                <a:cs typeface="Segoe UI Semibold"/>
              </a:rPr>
              <a:t> </a:t>
            </a:r>
            <a:r>
              <a:rPr sz="2400" b="1" spc="-50" dirty="0">
                <a:solidFill>
                  <a:srgbClr val="3B3B41"/>
                </a:solidFill>
                <a:latin typeface="Segoe UI Semibold"/>
                <a:cs typeface="Segoe UI Semibold"/>
              </a:rPr>
              <a:t>steps:  </a:t>
            </a:r>
            <a:r>
              <a:rPr sz="2000" b="1" spc="-5" dirty="0">
                <a:solidFill>
                  <a:srgbClr val="3B3B41"/>
                </a:solidFill>
                <a:latin typeface="Segoe UI"/>
                <a:cs typeface="Segoe UI"/>
              </a:rPr>
              <a:t>Discover </a:t>
            </a:r>
            <a:r>
              <a:rPr sz="2000" b="1" dirty="0">
                <a:solidFill>
                  <a:srgbClr val="3B3B41"/>
                </a:solidFill>
                <a:latin typeface="Segoe UI"/>
                <a:cs typeface="Segoe UI"/>
              </a:rPr>
              <a:t>machines  </a:t>
            </a:r>
            <a:r>
              <a:rPr sz="2000" b="1" spc="-5" dirty="0">
                <a:solidFill>
                  <a:srgbClr val="3B3B41"/>
                </a:solidFill>
                <a:latin typeface="Segoe UI"/>
                <a:cs typeface="Segoe UI"/>
              </a:rPr>
              <a:t>Create</a:t>
            </a:r>
            <a:r>
              <a:rPr sz="2000" b="1" spc="-20" dirty="0">
                <a:solidFill>
                  <a:srgbClr val="3B3B41"/>
                </a:solidFill>
                <a:latin typeface="Segoe UI"/>
                <a:cs typeface="Segoe UI"/>
              </a:rPr>
              <a:t> </a:t>
            </a:r>
            <a:r>
              <a:rPr sz="2000" b="1" spc="-5" dirty="0">
                <a:solidFill>
                  <a:srgbClr val="3B3B41"/>
                </a:solidFill>
                <a:latin typeface="Segoe UI"/>
                <a:cs typeface="Segoe UI"/>
              </a:rPr>
              <a:t>Assessments</a:t>
            </a:r>
            <a:endParaRPr sz="2000">
              <a:latin typeface="Segoe UI"/>
              <a:cs typeface="Segoe UI"/>
            </a:endParaRPr>
          </a:p>
        </p:txBody>
      </p:sp>
      <p:sp>
        <p:nvSpPr>
          <p:cNvPr id="4" name="object 4"/>
          <p:cNvSpPr/>
          <p:nvPr/>
        </p:nvSpPr>
        <p:spPr>
          <a:xfrm>
            <a:off x="3862954" y="3465052"/>
            <a:ext cx="8296663" cy="207980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3007360" cy="709930"/>
          </a:xfrm>
          <a:prstGeom prst="rect">
            <a:avLst/>
          </a:prstGeom>
        </p:spPr>
        <p:txBody>
          <a:bodyPr vert="horz" wrap="square" lIns="0" tIns="17145" rIns="0" bIns="0" rtlCol="0">
            <a:spAutoFit/>
          </a:bodyPr>
          <a:lstStyle/>
          <a:p>
            <a:pPr marL="12700">
              <a:lnSpc>
                <a:spcPct val="100000"/>
              </a:lnSpc>
              <a:spcBef>
                <a:spcPts val="135"/>
              </a:spcBef>
            </a:pPr>
            <a:r>
              <a:rPr sz="4450" spc="10" dirty="0">
                <a:solidFill>
                  <a:srgbClr val="0071C5"/>
                </a:solidFill>
              </a:rPr>
              <a:t>Built-in</a:t>
            </a:r>
            <a:r>
              <a:rPr sz="4450" spc="-80" dirty="0">
                <a:solidFill>
                  <a:srgbClr val="0071C5"/>
                </a:solidFill>
              </a:rPr>
              <a:t> </a:t>
            </a:r>
            <a:r>
              <a:rPr sz="4450" spc="-5" dirty="0">
                <a:solidFill>
                  <a:srgbClr val="0071C5"/>
                </a:solidFill>
              </a:rPr>
              <a:t>Roles</a:t>
            </a:r>
            <a:endParaRPr sz="4450"/>
          </a:p>
        </p:txBody>
      </p:sp>
      <p:sp>
        <p:nvSpPr>
          <p:cNvPr id="3" name="object 3"/>
          <p:cNvSpPr txBox="1"/>
          <p:nvPr/>
        </p:nvSpPr>
        <p:spPr>
          <a:xfrm>
            <a:off x="608482" y="1358544"/>
            <a:ext cx="6783070" cy="3670300"/>
          </a:xfrm>
          <a:prstGeom prst="rect">
            <a:avLst/>
          </a:prstGeom>
        </p:spPr>
        <p:txBody>
          <a:bodyPr vert="horz" wrap="square" lIns="0" tIns="97790" rIns="0" bIns="0" rtlCol="0">
            <a:spAutoFit/>
          </a:bodyPr>
          <a:lstStyle/>
          <a:p>
            <a:pPr marL="245745" indent="-233045">
              <a:lnSpc>
                <a:spcPct val="100000"/>
              </a:lnSpc>
              <a:spcBef>
                <a:spcPts val="770"/>
              </a:spcBef>
              <a:buFont typeface="Arial"/>
              <a:buChar char="•"/>
              <a:tabLst>
                <a:tab pos="246379" algn="l"/>
              </a:tabLst>
            </a:pPr>
            <a:r>
              <a:rPr sz="2850" spc="-10" dirty="0">
                <a:latin typeface="Calibri"/>
                <a:cs typeface="Calibri"/>
              </a:rPr>
              <a:t>Azure </a:t>
            </a:r>
            <a:r>
              <a:rPr sz="2850" dirty="0">
                <a:latin typeface="Calibri"/>
                <a:cs typeface="Calibri"/>
              </a:rPr>
              <a:t>AD </a:t>
            </a:r>
            <a:r>
              <a:rPr sz="2850" spc="-5" dirty="0">
                <a:latin typeface="Calibri"/>
                <a:cs typeface="Calibri"/>
              </a:rPr>
              <a:t>has </a:t>
            </a:r>
            <a:r>
              <a:rPr sz="2850" spc="-10" dirty="0">
                <a:latin typeface="Calibri"/>
                <a:cs typeface="Calibri"/>
              </a:rPr>
              <a:t>many</a:t>
            </a:r>
            <a:r>
              <a:rPr sz="2850" spc="-10" dirty="0">
                <a:solidFill>
                  <a:srgbClr val="0462C1"/>
                </a:solidFill>
                <a:latin typeface="Calibri"/>
                <a:cs typeface="Calibri"/>
              </a:rPr>
              <a:t> </a:t>
            </a:r>
            <a:r>
              <a:rPr sz="2850" u="heavy" dirty="0">
                <a:solidFill>
                  <a:srgbClr val="0462C1"/>
                </a:solidFill>
                <a:uFill>
                  <a:solidFill>
                    <a:srgbClr val="0462C1"/>
                  </a:solidFill>
                </a:uFill>
                <a:latin typeface="Calibri"/>
                <a:cs typeface="Calibri"/>
                <a:hlinkClick r:id="rId2"/>
              </a:rPr>
              <a:t>built-in</a:t>
            </a:r>
            <a:r>
              <a:rPr sz="2850" u="heavy" spc="-10" dirty="0">
                <a:solidFill>
                  <a:srgbClr val="0462C1"/>
                </a:solidFill>
                <a:uFill>
                  <a:solidFill>
                    <a:srgbClr val="0462C1"/>
                  </a:solidFill>
                </a:uFill>
                <a:latin typeface="Calibri"/>
                <a:cs typeface="Calibri"/>
                <a:hlinkClick r:id="rId2"/>
              </a:rPr>
              <a:t> roles</a:t>
            </a:r>
            <a:endParaRPr sz="2850">
              <a:latin typeface="Calibri"/>
              <a:cs typeface="Calibri"/>
            </a:endParaRPr>
          </a:p>
          <a:p>
            <a:pPr marL="245745" marR="682625" indent="-233045">
              <a:lnSpc>
                <a:spcPct val="90200"/>
              </a:lnSpc>
              <a:spcBef>
                <a:spcPts val="1005"/>
              </a:spcBef>
              <a:buFont typeface="Arial"/>
              <a:buChar char="•"/>
              <a:tabLst>
                <a:tab pos="246379" algn="l"/>
              </a:tabLst>
            </a:pPr>
            <a:r>
              <a:rPr sz="2850" spc="-5" dirty="0">
                <a:latin typeface="Calibri"/>
                <a:cs typeface="Calibri"/>
              </a:rPr>
              <a:t>Owner has </a:t>
            </a:r>
            <a:r>
              <a:rPr sz="2850" dirty="0">
                <a:latin typeface="Calibri"/>
                <a:cs typeface="Calibri"/>
              </a:rPr>
              <a:t>full access </a:t>
            </a:r>
            <a:r>
              <a:rPr sz="2850" spc="-5" dirty="0">
                <a:latin typeface="Calibri"/>
                <a:cs typeface="Calibri"/>
              </a:rPr>
              <a:t>to </a:t>
            </a:r>
            <a:r>
              <a:rPr sz="2850" dirty="0">
                <a:latin typeface="Calibri"/>
                <a:cs typeface="Calibri"/>
              </a:rPr>
              <a:t>all </a:t>
            </a:r>
            <a:r>
              <a:rPr sz="2850" spc="-5" dirty="0">
                <a:latin typeface="Calibri"/>
                <a:cs typeface="Calibri"/>
              </a:rPr>
              <a:t>resources  </a:t>
            </a:r>
            <a:r>
              <a:rPr sz="2850" dirty="0">
                <a:latin typeface="Calibri"/>
                <a:cs typeface="Calibri"/>
              </a:rPr>
              <a:t>including the </a:t>
            </a:r>
            <a:r>
              <a:rPr sz="2850" spc="-5" dirty="0">
                <a:latin typeface="Calibri"/>
                <a:cs typeface="Calibri"/>
              </a:rPr>
              <a:t>right </a:t>
            </a:r>
            <a:r>
              <a:rPr sz="2850" spc="-10" dirty="0">
                <a:latin typeface="Calibri"/>
                <a:cs typeface="Calibri"/>
              </a:rPr>
              <a:t>to </a:t>
            </a:r>
            <a:r>
              <a:rPr sz="2850" spc="-15" dirty="0">
                <a:latin typeface="Calibri"/>
                <a:cs typeface="Calibri"/>
              </a:rPr>
              <a:t>delegate </a:t>
            </a:r>
            <a:r>
              <a:rPr sz="2850" dirty="0">
                <a:latin typeface="Calibri"/>
                <a:cs typeface="Calibri"/>
              </a:rPr>
              <a:t>access </a:t>
            </a:r>
            <a:r>
              <a:rPr sz="2850" spc="-10" dirty="0">
                <a:latin typeface="Calibri"/>
                <a:cs typeface="Calibri"/>
              </a:rPr>
              <a:t>to  others.</a:t>
            </a:r>
            <a:endParaRPr sz="2850">
              <a:latin typeface="Calibri"/>
              <a:cs typeface="Calibri"/>
            </a:endParaRPr>
          </a:p>
          <a:p>
            <a:pPr marL="245745" marR="5080" indent="-233045">
              <a:lnSpc>
                <a:spcPts val="3080"/>
              </a:lnSpc>
              <a:spcBef>
                <a:spcPts val="1045"/>
              </a:spcBef>
              <a:buFont typeface="Arial"/>
              <a:buChar char="•"/>
              <a:tabLst>
                <a:tab pos="246379" algn="l"/>
              </a:tabLst>
            </a:pPr>
            <a:r>
              <a:rPr sz="2850" spc="-5" dirty="0">
                <a:latin typeface="Calibri"/>
                <a:cs typeface="Calibri"/>
              </a:rPr>
              <a:t>Contributor can </a:t>
            </a:r>
            <a:r>
              <a:rPr sz="2850" spc="-15" dirty="0">
                <a:latin typeface="Calibri"/>
                <a:cs typeface="Calibri"/>
              </a:rPr>
              <a:t>create </a:t>
            </a:r>
            <a:r>
              <a:rPr sz="2850" dirty="0">
                <a:latin typeface="Calibri"/>
                <a:cs typeface="Calibri"/>
              </a:rPr>
              <a:t>and </a:t>
            </a:r>
            <a:r>
              <a:rPr sz="2850" spc="-5" dirty="0">
                <a:latin typeface="Calibri"/>
                <a:cs typeface="Calibri"/>
              </a:rPr>
              <a:t>manage </a:t>
            </a:r>
            <a:r>
              <a:rPr sz="2850" dirty="0">
                <a:latin typeface="Calibri"/>
                <a:cs typeface="Calibri"/>
              </a:rPr>
              <a:t>all types  of </a:t>
            </a:r>
            <a:r>
              <a:rPr sz="2850" spc="-10" dirty="0">
                <a:latin typeface="Calibri"/>
                <a:cs typeface="Calibri"/>
              </a:rPr>
              <a:t>Azure resources </a:t>
            </a:r>
            <a:r>
              <a:rPr sz="2850" spc="-5" dirty="0">
                <a:latin typeface="Calibri"/>
                <a:cs typeface="Calibri"/>
              </a:rPr>
              <a:t>but can’t </a:t>
            </a:r>
            <a:r>
              <a:rPr sz="2850" spc="-20" dirty="0">
                <a:latin typeface="Calibri"/>
                <a:cs typeface="Calibri"/>
              </a:rPr>
              <a:t>grant </a:t>
            </a:r>
            <a:r>
              <a:rPr sz="2850" dirty="0">
                <a:latin typeface="Calibri"/>
                <a:cs typeface="Calibri"/>
              </a:rPr>
              <a:t>access </a:t>
            </a:r>
            <a:r>
              <a:rPr sz="2850" spc="-10" dirty="0">
                <a:latin typeface="Calibri"/>
                <a:cs typeface="Calibri"/>
              </a:rPr>
              <a:t>to  others</a:t>
            </a:r>
            <a:endParaRPr sz="2850">
              <a:latin typeface="Calibri"/>
              <a:cs typeface="Calibri"/>
            </a:endParaRPr>
          </a:p>
          <a:p>
            <a:pPr marL="245745" indent="-233045">
              <a:lnSpc>
                <a:spcPct val="100000"/>
              </a:lnSpc>
              <a:spcBef>
                <a:spcPts val="640"/>
              </a:spcBef>
              <a:buFont typeface="Arial"/>
              <a:buChar char="•"/>
              <a:tabLst>
                <a:tab pos="246379" algn="l"/>
              </a:tabLst>
            </a:pPr>
            <a:r>
              <a:rPr sz="2850" spc="-10" dirty="0">
                <a:latin typeface="Calibri"/>
                <a:cs typeface="Calibri"/>
              </a:rPr>
              <a:t>Reader </a:t>
            </a:r>
            <a:r>
              <a:rPr sz="2850" spc="-5" dirty="0">
                <a:latin typeface="Calibri"/>
                <a:cs typeface="Calibri"/>
              </a:rPr>
              <a:t>can </a:t>
            </a:r>
            <a:r>
              <a:rPr sz="2850" dirty="0">
                <a:latin typeface="Calibri"/>
                <a:cs typeface="Calibri"/>
              </a:rPr>
              <a:t>view </a:t>
            </a:r>
            <a:r>
              <a:rPr sz="2850" spc="-10" dirty="0">
                <a:latin typeface="Calibri"/>
                <a:cs typeface="Calibri"/>
              </a:rPr>
              <a:t>existing Azure</a:t>
            </a:r>
            <a:r>
              <a:rPr sz="2850" spc="20" dirty="0">
                <a:latin typeface="Calibri"/>
                <a:cs typeface="Calibri"/>
              </a:rPr>
              <a:t> </a:t>
            </a:r>
            <a:r>
              <a:rPr sz="2850" spc="-5" dirty="0">
                <a:latin typeface="Calibri"/>
                <a:cs typeface="Calibri"/>
              </a:rPr>
              <a:t>resources</a:t>
            </a:r>
            <a:endParaRPr sz="2850">
              <a:latin typeface="Calibri"/>
              <a:cs typeface="Calibri"/>
            </a:endParaRPr>
          </a:p>
        </p:txBody>
      </p:sp>
      <p:sp>
        <p:nvSpPr>
          <p:cNvPr id="4" name="object 4"/>
          <p:cNvSpPr/>
          <p:nvPr/>
        </p:nvSpPr>
        <p:spPr>
          <a:xfrm>
            <a:off x="7487411" y="1728605"/>
            <a:ext cx="4354067" cy="376045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482840" y="1665731"/>
            <a:ext cx="4363720" cy="3886200"/>
          </a:xfrm>
          <a:custGeom>
            <a:avLst/>
            <a:gdLst/>
            <a:ahLst/>
            <a:cxnLst/>
            <a:rect l="l" t="t" r="r" b="b"/>
            <a:pathLst>
              <a:path w="4363720" h="3886200">
                <a:moveTo>
                  <a:pt x="0" y="3886200"/>
                </a:moveTo>
                <a:lnTo>
                  <a:pt x="4363211" y="3886200"/>
                </a:lnTo>
                <a:lnTo>
                  <a:pt x="4363211" y="0"/>
                </a:lnTo>
                <a:lnTo>
                  <a:pt x="0" y="0"/>
                </a:lnTo>
                <a:lnTo>
                  <a:pt x="0" y="3886200"/>
                </a:lnTo>
                <a:close/>
              </a:path>
            </a:pathLst>
          </a:custGeom>
          <a:ln w="9144">
            <a:solidFill>
              <a:srgbClr val="000000"/>
            </a:solidFill>
          </a:ln>
        </p:spPr>
        <p:txBody>
          <a:bodyPr wrap="square" lIns="0" tIns="0" rIns="0" bIns="0" rtlCol="0"/>
          <a:lstStyle/>
          <a:p>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3615690" cy="709930"/>
          </a:xfrm>
          <a:prstGeom prst="rect">
            <a:avLst/>
          </a:prstGeom>
        </p:spPr>
        <p:txBody>
          <a:bodyPr vert="horz" wrap="square" lIns="0" tIns="17145" rIns="0" bIns="0" rtlCol="0">
            <a:spAutoFit/>
          </a:bodyPr>
          <a:lstStyle/>
          <a:p>
            <a:pPr marL="12700">
              <a:lnSpc>
                <a:spcPct val="100000"/>
              </a:lnSpc>
              <a:spcBef>
                <a:spcPts val="135"/>
              </a:spcBef>
            </a:pPr>
            <a:r>
              <a:rPr sz="4450" spc="-15" dirty="0">
                <a:solidFill>
                  <a:srgbClr val="0071C5"/>
                </a:solidFill>
              </a:rPr>
              <a:t>Role</a:t>
            </a:r>
            <a:r>
              <a:rPr sz="4450" spc="-75" dirty="0">
                <a:solidFill>
                  <a:srgbClr val="0071C5"/>
                </a:solidFill>
              </a:rPr>
              <a:t> </a:t>
            </a:r>
            <a:r>
              <a:rPr sz="4450" spc="10" dirty="0">
                <a:solidFill>
                  <a:srgbClr val="0071C5"/>
                </a:solidFill>
              </a:rPr>
              <a:t>Definitions</a:t>
            </a:r>
            <a:endParaRPr sz="4450"/>
          </a:p>
        </p:txBody>
      </p:sp>
      <p:sp>
        <p:nvSpPr>
          <p:cNvPr id="3" name="object 3"/>
          <p:cNvSpPr txBox="1"/>
          <p:nvPr/>
        </p:nvSpPr>
        <p:spPr>
          <a:xfrm>
            <a:off x="608482" y="1358544"/>
            <a:ext cx="10235565" cy="4735830"/>
          </a:xfrm>
          <a:prstGeom prst="rect">
            <a:avLst/>
          </a:prstGeom>
        </p:spPr>
        <p:txBody>
          <a:bodyPr vert="horz" wrap="square" lIns="0" tIns="97790" rIns="0" bIns="0" rtlCol="0">
            <a:spAutoFit/>
          </a:bodyPr>
          <a:lstStyle/>
          <a:p>
            <a:pPr marL="245745" indent="-233045">
              <a:lnSpc>
                <a:spcPct val="100000"/>
              </a:lnSpc>
              <a:spcBef>
                <a:spcPts val="770"/>
              </a:spcBef>
              <a:buFont typeface="Arial"/>
              <a:buChar char="•"/>
              <a:tabLst>
                <a:tab pos="246379" algn="l"/>
              </a:tabLst>
            </a:pPr>
            <a:r>
              <a:rPr sz="2850" spc="-10" dirty="0">
                <a:latin typeface="Calibri"/>
                <a:cs typeface="Calibri"/>
              </a:rPr>
              <a:t>Each role </a:t>
            </a:r>
            <a:r>
              <a:rPr sz="2850" spc="-5" dirty="0">
                <a:latin typeface="Calibri"/>
                <a:cs typeface="Calibri"/>
              </a:rPr>
              <a:t>has </a:t>
            </a:r>
            <a:r>
              <a:rPr sz="2850" dirty="0">
                <a:latin typeface="Calibri"/>
                <a:cs typeface="Calibri"/>
              </a:rPr>
              <a:t>a </a:t>
            </a:r>
            <a:r>
              <a:rPr sz="2850" spc="-10" dirty="0">
                <a:latin typeface="Calibri"/>
                <a:cs typeface="Calibri"/>
              </a:rPr>
              <a:t>role </a:t>
            </a:r>
            <a:r>
              <a:rPr sz="2850" spc="-5" dirty="0">
                <a:latin typeface="Calibri"/>
                <a:cs typeface="Calibri"/>
              </a:rPr>
              <a:t>definition defined </a:t>
            </a:r>
            <a:r>
              <a:rPr sz="2850" dirty="0">
                <a:latin typeface="Calibri"/>
                <a:cs typeface="Calibri"/>
              </a:rPr>
              <a:t>in a JSON</a:t>
            </a:r>
            <a:r>
              <a:rPr sz="2850" spc="-5" dirty="0">
                <a:latin typeface="Calibri"/>
                <a:cs typeface="Calibri"/>
              </a:rPr>
              <a:t> file</a:t>
            </a:r>
            <a:endParaRPr sz="2850">
              <a:latin typeface="Calibri"/>
              <a:cs typeface="Calibri"/>
            </a:endParaRPr>
          </a:p>
          <a:p>
            <a:pPr marL="245745" indent="-233045">
              <a:lnSpc>
                <a:spcPct val="100000"/>
              </a:lnSpc>
              <a:spcBef>
                <a:spcPts val="670"/>
              </a:spcBef>
              <a:buFont typeface="Arial"/>
              <a:buChar char="•"/>
              <a:tabLst>
                <a:tab pos="246379" algn="l"/>
              </a:tabLst>
            </a:pPr>
            <a:r>
              <a:rPr sz="2850" spc="-5" dirty="0">
                <a:latin typeface="Calibri"/>
                <a:cs typeface="Calibri"/>
              </a:rPr>
              <a:t>The </a:t>
            </a:r>
            <a:r>
              <a:rPr sz="2850" b="1" dirty="0">
                <a:latin typeface="Calibri"/>
                <a:cs typeface="Calibri"/>
              </a:rPr>
              <a:t>Actions </a:t>
            </a:r>
            <a:r>
              <a:rPr sz="2850" dirty="0">
                <a:latin typeface="Calibri"/>
                <a:cs typeface="Calibri"/>
              </a:rPr>
              <a:t>and </a:t>
            </a:r>
            <a:r>
              <a:rPr sz="2850" b="1" dirty="0">
                <a:latin typeface="Calibri"/>
                <a:cs typeface="Calibri"/>
              </a:rPr>
              <a:t>NotActions </a:t>
            </a:r>
            <a:r>
              <a:rPr sz="2850" spc="-10" dirty="0">
                <a:latin typeface="Calibri"/>
                <a:cs typeface="Calibri"/>
              </a:rPr>
              <a:t>properties </a:t>
            </a:r>
            <a:r>
              <a:rPr sz="2850" dirty="0">
                <a:latin typeface="Calibri"/>
                <a:cs typeface="Calibri"/>
              </a:rPr>
              <a:t>allow or </a:t>
            </a:r>
            <a:r>
              <a:rPr sz="2850" spc="-15" dirty="0">
                <a:latin typeface="Calibri"/>
                <a:cs typeface="Calibri"/>
              </a:rPr>
              <a:t>deny </a:t>
            </a:r>
            <a:r>
              <a:rPr sz="2850" dirty="0">
                <a:latin typeface="Calibri"/>
                <a:cs typeface="Calibri"/>
              </a:rPr>
              <a:t>actions</a:t>
            </a:r>
            <a:endParaRPr sz="2850">
              <a:latin typeface="Calibri"/>
              <a:cs typeface="Calibri"/>
            </a:endParaRPr>
          </a:p>
          <a:p>
            <a:pPr marL="245745" marR="5080" indent="-233045">
              <a:lnSpc>
                <a:spcPts val="3090"/>
              </a:lnSpc>
              <a:spcBef>
                <a:spcPts val="1040"/>
              </a:spcBef>
              <a:buFont typeface="Arial"/>
              <a:buChar char="•"/>
              <a:tabLst>
                <a:tab pos="246379" algn="l"/>
              </a:tabLst>
            </a:pPr>
            <a:r>
              <a:rPr sz="2850" dirty="0">
                <a:latin typeface="Calibri"/>
                <a:cs typeface="Calibri"/>
              </a:rPr>
              <a:t>The </a:t>
            </a:r>
            <a:r>
              <a:rPr sz="2850" b="1" spc="-5" dirty="0">
                <a:latin typeface="Calibri"/>
                <a:cs typeface="Calibri"/>
              </a:rPr>
              <a:t>AssignableScopes </a:t>
            </a:r>
            <a:r>
              <a:rPr sz="2850" spc="-10" dirty="0">
                <a:latin typeface="Calibri"/>
                <a:cs typeface="Calibri"/>
              </a:rPr>
              <a:t>property </a:t>
            </a:r>
            <a:r>
              <a:rPr sz="2850" spc="-5" dirty="0">
                <a:latin typeface="Calibri"/>
                <a:cs typeface="Calibri"/>
              </a:rPr>
              <a:t>specifies </a:t>
            </a:r>
            <a:r>
              <a:rPr sz="2850" dirty="0">
                <a:latin typeface="Calibri"/>
                <a:cs typeface="Calibri"/>
              </a:rPr>
              <a:t>the </a:t>
            </a:r>
            <a:r>
              <a:rPr sz="2850" spc="-20" dirty="0">
                <a:latin typeface="Calibri"/>
                <a:cs typeface="Calibri"/>
              </a:rPr>
              <a:t>affected </a:t>
            </a:r>
            <a:r>
              <a:rPr sz="2850" spc="-5" dirty="0">
                <a:latin typeface="Calibri"/>
                <a:cs typeface="Calibri"/>
              </a:rPr>
              <a:t>subscriptions,  </a:t>
            </a:r>
            <a:r>
              <a:rPr sz="2850" spc="-10" dirty="0">
                <a:latin typeface="Calibri"/>
                <a:cs typeface="Calibri"/>
              </a:rPr>
              <a:t>resource groups, </a:t>
            </a:r>
            <a:r>
              <a:rPr sz="2850" dirty="0">
                <a:latin typeface="Calibri"/>
                <a:cs typeface="Calibri"/>
              </a:rPr>
              <a:t>or</a:t>
            </a:r>
            <a:r>
              <a:rPr sz="2850" spc="10" dirty="0">
                <a:latin typeface="Calibri"/>
                <a:cs typeface="Calibri"/>
              </a:rPr>
              <a:t> </a:t>
            </a:r>
            <a:r>
              <a:rPr sz="2850" spc="-10" dirty="0">
                <a:latin typeface="Calibri"/>
                <a:cs typeface="Calibri"/>
              </a:rPr>
              <a:t>resources</a:t>
            </a:r>
            <a:endParaRPr sz="2850">
              <a:latin typeface="Calibri"/>
              <a:cs typeface="Calibri"/>
            </a:endParaRPr>
          </a:p>
          <a:p>
            <a:pPr>
              <a:lnSpc>
                <a:spcPct val="100000"/>
              </a:lnSpc>
              <a:spcBef>
                <a:spcPts val="5"/>
              </a:spcBef>
            </a:pPr>
            <a:endParaRPr sz="2500">
              <a:latin typeface="Times New Roman"/>
              <a:cs typeface="Times New Roman"/>
            </a:endParaRPr>
          </a:p>
          <a:p>
            <a:pPr marL="449580">
              <a:lnSpc>
                <a:spcPts val="2795"/>
              </a:lnSpc>
            </a:pPr>
            <a:r>
              <a:rPr sz="2450" spc="-5" dirty="0">
                <a:solidFill>
                  <a:srgbClr val="3B3B3B"/>
                </a:solidFill>
                <a:latin typeface="Calibri"/>
                <a:cs typeface="Calibri"/>
              </a:rPr>
              <a:t>Name:</a:t>
            </a:r>
            <a:r>
              <a:rPr sz="2450" spc="-40" dirty="0">
                <a:solidFill>
                  <a:srgbClr val="3B3B3B"/>
                </a:solidFill>
                <a:latin typeface="Calibri"/>
                <a:cs typeface="Calibri"/>
              </a:rPr>
              <a:t> </a:t>
            </a:r>
            <a:r>
              <a:rPr sz="2450" spc="-10" dirty="0">
                <a:solidFill>
                  <a:srgbClr val="3B3B3B"/>
                </a:solidFill>
                <a:latin typeface="Calibri"/>
                <a:cs typeface="Calibri"/>
              </a:rPr>
              <a:t>Owner</a:t>
            </a:r>
            <a:endParaRPr sz="2450">
              <a:latin typeface="Calibri"/>
              <a:cs typeface="Calibri"/>
            </a:endParaRPr>
          </a:p>
          <a:p>
            <a:pPr marL="449580" marR="4485640">
              <a:lnSpc>
                <a:spcPts val="2640"/>
              </a:lnSpc>
              <a:spcBef>
                <a:spcPts val="195"/>
              </a:spcBef>
            </a:pPr>
            <a:r>
              <a:rPr sz="2450" dirty="0">
                <a:solidFill>
                  <a:srgbClr val="3B3B3B"/>
                </a:solidFill>
                <a:latin typeface="Calibri"/>
                <a:cs typeface="Calibri"/>
              </a:rPr>
              <a:t>ID: </a:t>
            </a:r>
            <a:r>
              <a:rPr sz="2450" spc="-10" dirty="0">
                <a:solidFill>
                  <a:srgbClr val="3B3B3B"/>
                </a:solidFill>
                <a:latin typeface="Calibri"/>
                <a:cs typeface="Calibri"/>
              </a:rPr>
              <a:t>8e3af657-a8ff-443c-a75c-2fe8c4bcb65  IsCustom:</a:t>
            </a:r>
            <a:r>
              <a:rPr sz="2450" spc="-25" dirty="0">
                <a:solidFill>
                  <a:srgbClr val="3B3B3B"/>
                </a:solidFill>
                <a:latin typeface="Calibri"/>
                <a:cs typeface="Calibri"/>
              </a:rPr>
              <a:t> </a:t>
            </a:r>
            <a:r>
              <a:rPr sz="2450" spc="-15" dirty="0">
                <a:solidFill>
                  <a:srgbClr val="3B3B3B"/>
                </a:solidFill>
                <a:latin typeface="Calibri"/>
                <a:cs typeface="Calibri"/>
              </a:rPr>
              <a:t>False</a:t>
            </a:r>
            <a:endParaRPr sz="2450">
              <a:latin typeface="Calibri"/>
              <a:cs typeface="Calibri"/>
            </a:endParaRPr>
          </a:p>
          <a:p>
            <a:pPr marL="449580">
              <a:lnSpc>
                <a:spcPts val="2460"/>
              </a:lnSpc>
            </a:pPr>
            <a:r>
              <a:rPr sz="2450" spc="-5" dirty="0">
                <a:solidFill>
                  <a:srgbClr val="3B3B3B"/>
                </a:solidFill>
                <a:latin typeface="Calibri"/>
                <a:cs typeface="Calibri"/>
              </a:rPr>
              <a:t>Description: </a:t>
            </a:r>
            <a:r>
              <a:rPr sz="2450" spc="-10" dirty="0">
                <a:solidFill>
                  <a:srgbClr val="3B3B3B"/>
                </a:solidFill>
                <a:latin typeface="Calibri"/>
                <a:cs typeface="Calibri"/>
              </a:rPr>
              <a:t>Manage </a:t>
            </a:r>
            <a:r>
              <a:rPr sz="2450" spc="-5" dirty="0">
                <a:solidFill>
                  <a:srgbClr val="3B3B3B"/>
                </a:solidFill>
                <a:latin typeface="Calibri"/>
                <a:cs typeface="Calibri"/>
              </a:rPr>
              <a:t>everything, including access </a:t>
            </a:r>
            <a:r>
              <a:rPr sz="2450" spc="-15" dirty="0">
                <a:solidFill>
                  <a:srgbClr val="3B3B3B"/>
                </a:solidFill>
                <a:latin typeface="Calibri"/>
                <a:cs typeface="Calibri"/>
              </a:rPr>
              <a:t>to</a:t>
            </a:r>
            <a:r>
              <a:rPr sz="2450" spc="-5" dirty="0">
                <a:solidFill>
                  <a:srgbClr val="3B3B3B"/>
                </a:solidFill>
                <a:latin typeface="Calibri"/>
                <a:cs typeface="Calibri"/>
              </a:rPr>
              <a:t> </a:t>
            </a:r>
            <a:r>
              <a:rPr sz="2450" spc="-10" dirty="0">
                <a:solidFill>
                  <a:srgbClr val="3B3B3B"/>
                </a:solidFill>
                <a:latin typeface="Calibri"/>
                <a:cs typeface="Calibri"/>
              </a:rPr>
              <a:t>resources</a:t>
            </a:r>
            <a:endParaRPr sz="2450">
              <a:latin typeface="Calibri"/>
              <a:cs typeface="Calibri"/>
            </a:endParaRPr>
          </a:p>
          <a:p>
            <a:pPr marL="449580" marR="7089775">
              <a:lnSpc>
                <a:spcPts val="2640"/>
              </a:lnSpc>
              <a:spcBef>
                <a:spcPts val="195"/>
              </a:spcBef>
            </a:pPr>
            <a:r>
              <a:rPr sz="2450" spc="-5" dirty="0">
                <a:solidFill>
                  <a:srgbClr val="3B3B3B"/>
                </a:solidFill>
                <a:latin typeface="Calibri"/>
                <a:cs typeface="Calibri"/>
              </a:rPr>
              <a:t>Actions: </a:t>
            </a:r>
            <a:r>
              <a:rPr sz="2450" spc="-10" dirty="0">
                <a:solidFill>
                  <a:srgbClr val="3B3B3B"/>
                </a:solidFill>
                <a:latin typeface="Calibri"/>
                <a:cs typeface="Calibri"/>
              </a:rPr>
              <a:t>{*}  </a:t>
            </a:r>
            <a:r>
              <a:rPr sz="2450" spc="-5" dirty="0">
                <a:solidFill>
                  <a:srgbClr val="3B3B3B"/>
                </a:solidFill>
                <a:latin typeface="Calibri"/>
                <a:cs typeface="Calibri"/>
              </a:rPr>
              <a:t>NotActions: </a:t>
            </a:r>
            <a:r>
              <a:rPr sz="2450" spc="-10" dirty="0">
                <a:solidFill>
                  <a:srgbClr val="3B3B3B"/>
                </a:solidFill>
                <a:latin typeface="Calibri"/>
                <a:cs typeface="Calibri"/>
              </a:rPr>
              <a:t>{}  </a:t>
            </a:r>
            <a:r>
              <a:rPr sz="2450" spc="-5" dirty="0">
                <a:solidFill>
                  <a:srgbClr val="3B3B3B"/>
                </a:solidFill>
                <a:latin typeface="Calibri"/>
                <a:cs typeface="Calibri"/>
              </a:rPr>
              <a:t>AssignableScopes:</a:t>
            </a:r>
            <a:r>
              <a:rPr sz="2450" spc="-75" dirty="0">
                <a:solidFill>
                  <a:srgbClr val="3B3B3B"/>
                </a:solidFill>
                <a:latin typeface="Calibri"/>
                <a:cs typeface="Calibri"/>
              </a:rPr>
              <a:t> </a:t>
            </a:r>
            <a:r>
              <a:rPr sz="2450" spc="-5" dirty="0">
                <a:solidFill>
                  <a:srgbClr val="3B3B3B"/>
                </a:solidFill>
                <a:latin typeface="Calibri"/>
                <a:cs typeface="Calibri"/>
              </a:rPr>
              <a:t>{/}</a:t>
            </a:r>
            <a:endParaRPr sz="2450">
              <a:latin typeface="Calibri"/>
              <a:cs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8823325" cy="709930"/>
          </a:xfrm>
          <a:prstGeom prst="rect">
            <a:avLst/>
          </a:prstGeom>
        </p:spPr>
        <p:txBody>
          <a:bodyPr vert="horz" wrap="square" lIns="0" tIns="17145" rIns="0" bIns="0" rtlCol="0">
            <a:spAutoFit/>
          </a:bodyPr>
          <a:lstStyle/>
          <a:p>
            <a:pPr marL="12700">
              <a:lnSpc>
                <a:spcPct val="100000"/>
              </a:lnSpc>
              <a:spcBef>
                <a:spcPts val="135"/>
              </a:spcBef>
            </a:pPr>
            <a:r>
              <a:rPr sz="4450" spc="-15" dirty="0">
                <a:solidFill>
                  <a:srgbClr val="0071C5"/>
                </a:solidFill>
              </a:rPr>
              <a:t>Role </a:t>
            </a:r>
            <a:r>
              <a:rPr sz="4450" spc="5" dirty="0">
                <a:solidFill>
                  <a:srgbClr val="0071C5"/>
                </a:solidFill>
              </a:rPr>
              <a:t>Assignments </a:t>
            </a:r>
            <a:r>
              <a:rPr sz="4450" spc="-5" dirty="0">
                <a:solidFill>
                  <a:srgbClr val="0071C5"/>
                </a:solidFill>
              </a:rPr>
              <a:t>(PowerShell </a:t>
            </a:r>
            <a:r>
              <a:rPr sz="4450" spc="15" dirty="0">
                <a:solidFill>
                  <a:srgbClr val="0071C5"/>
                </a:solidFill>
              </a:rPr>
              <a:t>and</a:t>
            </a:r>
            <a:r>
              <a:rPr sz="4450" spc="20" dirty="0">
                <a:solidFill>
                  <a:srgbClr val="0071C5"/>
                </a:solidFill>
              </a:rPr>
              <a:t> </a:t>
            </a:r>
            <a:r>
              <a:rPr sz="4450" spc="5" dirty="0">
                <a:solidFill>
                  <a:srgbClr val="0071C5"/>
                </a:solidFill>
              </a:rPr>
              <a:t>CLI)</a:t>
            </a:r>
            <a:endParaRPr sz="4450"/>
          </a:p>
        </p:txBody>
      </p:sp>
      <p:sp>
        <p:nvSpPr>
          <p:cNvPr id="3" name="object 3"/>
          <p:cNvSpPr txBox="1"/>
          <p:nvPr/>
        </p:nvSpPr>
        <p:spPr>
          <a:xfrm>
            <a:off x="608482" y="1407921"/>
            <a:ext cx="11180445" cy="4309745"/>
          </a:xfrm>
          <a:prstGeom prst="rect">
            <a:avLst/>
          </a:prstGeom>
        </p:spPr>
        <p:txBody>
          <a:bodyPr vert="horz" wrap="square" lIns="0" tIns="13335" rIns="0" bIns="0" rtlCol="0">
            <a:spAutoFit/>
          </a:bodyPr>
          <a:lstStyle/>
          <a:p>
            <a:pPr marL="245745" indent="-233045">
              <a:lnSpc>
                <a:spcPts val="3385"/>
              </a:lnSpc>
              <a:spcBef>
                <a:spcPts val="105"/>
              </a:spcBef>
              <a:buFont typeface="Arial"/>
              <a:buChar char="•"/>
              <a:tabLst>
                <a:tab pos="246379" algn="l"/>
              </a:tabLst>
            </a:pPr>
            <a:r>
              <a:rPr sz="2850" spc="-15" dirty="0">
                <a:latin typeface="Calibri"/>
                <a:cs typeface="Calibri"/>
              </a:rPr>
              <a:t>For </a:t>
            </a:r>
            <a:r>
              <a:rPr sz="2850" spc="-10" dirty="0">
                <a:latin typeface="Calibri"/>
                <a:cs typeface="Calibri"/>
              </a:rPr>
              <a:t>large numbers </a:t>
            </a:r>
            <a:r>
              <a:rPr sz="2850" dirty="0">
                <a:latin typeface="Calibri"/>
                <a:cs typeface="Calibri"/>
              </a:rPr>
              <a:t>of </a:t>
            </a:r>
            <a:r>
              <a:rPr sz="2850" spc="-15" dirty="0">
                <a:latin typeface="Calibri"/>
                <a:cs typeface="Calibri"/>
              </a:rPr>
              <a:t>role </a:t>
            </a:r>
            <a:r>
              <a:rPr sz="2850" spc="-5" dirty="0">
                <a:latin typeface="Calibri"/>
                <a:cs typeface="Calibri"/>
              </a:rPr>
              <a:t>assignments, use </a:t>
            </a:r>
            <a:r>
              <a:rPr sz="2850" spc="-10" dirty="0">
                <a:latin typeface="Calibri"/>
                <a:cs typeface="Calibri"/>
              </a:rPr>
              <a:t>PowerShell </a:t>
            </a:r>
            <a:r>
              <a:rPr sz="2850" dirty="0">
                <a:latin typeface="Calibri"/>
                <a:cs typeface="Calibri"/>
              </a:rPr>
              <a:t>or the</a:t>
            </a:r>
            <a:r>
              <a:rPr sz="2850" spc="70" dirty="0">
                <a:latin typeface="Calibri"/>
                <a:cs typeface="Calibri"/>
              </a:rPr>
              <a:t> </a:t>
            </a:r>
            <a:r>
              <a:rPr sz="2850" spc="-5" dirty="0">
                <a:latin typeface="Calibri"/>
                <a:cs typeface="Calibri"/>
              </a:rPr>
              <a:t>CLI</a:t>
            </a:r>
            <a:endParaRPr sz="2850">
              <a:latin typeface="Calibri"/>
              <a:cs typeface="Calibri"/>
            </a:endParaRPr>
          </a:p>
          <a:p>
            <a:pPr marL="245745">
              <a:lnSpc>
                <a:spcPts val="2865"/>
              </a:lnSpc>
            </a:pPr>
            <a:r>
              <a:rPr sz="2450" spc="-15" dirty="0">
                <a:latin typeface="Calibri"/>
                <a:cs typeface="Calibri"/>
              </a:rPr>
              <a:t>#Role </a:t>
            </a:r>
            <a:r>
              <a:rPr sz="2450" spc="-5" dirty="0">
                <a:latin typeface="Calibri"/>
                <a:cs typeface="Calibri"/>
              </a:rPr>
              <a:t>assignment</a:t>
            </a:r>
            <a:r>
              <a:rPr sz="2450" spc="-25" dirty="0">
                <a:latin typeface="Calibri"/>
                <a:cs typeface="Calibri"/>
              </a:rPr>
              <a:t> </a:t>
            </a:r>
            <a:r>
              <a:rPr sz="2450" spc="-10" dirty="0">
                <a:latin typeface="Calibri"/>
                <a:cs typeface="Calibri"/>
              </a:rPr>
              <a:t>properties</a:t>
            </a:r>
            <a:endParaRPr sz="2450">
              <a:latin typeface="Calibri"/>
              <a:cs typeface="Calibri"/>
            </a:endParaRPr>
          </a:p>
          <a:p>
            <a:pPr marL="245745">
              <a:lnSpc>
                <a:spcPts val="2850"/>
              </a:lnSpc>
            </a:pPr>
            <a:r>
              <a:rPr sz="2450" spc="-10" dirty="0">
                <a:latin typeface="Calibri"/>
                <a:cs typeface="Calibri"/>
              </a:rPr>
              <a:t>$roleName </a:t>
            </a:r>
            <a:r>
              <a:rPr sz="2450" spc="-5" dirty="0">
                <a:latin typeface="Calibri"/>
                <a:cs typeface="Calibri"/>
              </a:rPr>
              <a:t>=</a:t>
            </a:r>
            <a:r>
              <a:rPr sz="2450" spc="-50" dirty="0">
                <a:latin typeface="Calibri"/>
                <a:cs typeface="Calibri"/>
              </a:rPr>
              <a:t> </a:t>
            </a:r>
            <a:r>
              <a:rPr sz="2450" dirty="0">
                <a:latin typeface="Calibri"/>
                <a:cs typeface="Calibri"/>
              </a:rPr>
              <a:t>“Contributor”</a:t>
            </a:r>
            <a:endParaRPr sz="2450">
              <a:latin typeface="Calibri"/>
              <a:cs typeface="Calibri"/>
            </a:endParaRPr>
          </a:p>
          <a:p>
            <a:pPr marL="245745">
              <a:lnSpc>
                <a:spcPts val="2850"/>
              </a:lnSpc>
            </a:pPr>
            <a:r>
              <a:rPr sz="2450" dirty="0">
                <a:latin typeface="Calibri"/>
                <a:cs typeface="Calibri"/>
              </a:rPr>
              <a:t>$assigneeName =</a:t>
            </a:r>
            <a:r>
              <a:rPr sz="2450" spc="-100" dirty="0">
                <a:latin typeface="Calibri"/>
                <a:cs typeface="Calibri"/>
              </a:rPr>
              <a:t> </a:t>
            </a:r>
            <a:r>
              <a:rPr sz="2450" u="heavy" spc="-10" dirty="0">
                <a:uFill>
                  <a:solidFill>
                    <a:srgbClr val="000000"/>
                  </a:solidFill>
                </a:uFill>
                <a:latin typeface="Calibri"/>
                <a:cs typeface="Calibri"/>
                <a:hlinkClick r:id="rId2"/>
              </a:rPr>
              <a:t>josh@microsoft.com</a:t>
            </a:r>
            <a:endParaRPr sz="2450">
              <a:latin typeface="Calibri"/>
              <a:cs typeface="Calibri"/>
            </a:endParaRPr>
          </a:p>
          <a:p>
            <a:pPr marL="245745">
              <a:lnSpc>
                <a:spcPts val="2900"/>
              </a:lnSpc>
            </a:pPr>
            <a:r>
              <a:rPr sz="2450" spc="-10" dirty="0">
                <a:latin typeface="Calibri"/>
                <a:cs typeface="Calibri"/>
              </a:rPr>
              <a:t>$resourceGroupName </a:t>
            </a:r>
            <a:r>
              <a:rPr sz="2450" spc="-5" dirty="0">
                <a:latin typeface="Calibri"/>
                <a:cs typeface="Calibri"/>
              </a:rPr>
              <a:t>=</a:t>
            </a:r>
            <a:r>
              <a:rPr sz="2450" spc="-95" dirty="0">
                <a:latin typeface="Calibri"/>
                <a:cs typeface="Calibri"/>
              </a:rPr>
              <a:t> </a:t>
            </a:r>
            <a:r>
              <a:rPr sz="2450" spc="-20" dirty="0">
                <a:latin typeface="Calibri"/>
                <a:cs typeface="Calibri"/>
              </a:rPr>
              <a:t>“contosoblue”</a:t>
            </a:r>
            <a:endParaRPr sz="2450">
              <a:latin typeface="Calibri"/>
              <a:cs typeface="Calibri"/>
            </a:endParaRPr>
          </a:p>
          <a:p>
            <a:pPr marL="245745" indent="-233045">
              <a:lnSpc>
                <a:spcPct val="100000"/>
              </a:lnSpc>
              <a:spcBef>
                <a:spcPts val="295"/>
              </a:spcBef>
              <a:buFont typeface="Arial"/>
              <a:buChar char="•"/>
              <a:tabLst>
                <a:tab pos="246379" algn="l"/>
              </a:tabLst>
            </a:pPr>
            <a:r>
              <a:rPr sz="2850" spc="-10" dirty="0">
                <a:latin typeface="Calibri"/>
                <a:cs typeface="Calibri"/>
              </a:rPr>
              <a:t>Azure</a:t>
            </a:r>
            <a:r>
              <a:rPr sz="2850" spc="-5" dirty="0">
                <a:latin typeface="Calibri"/>
                <a:cs typeface="Calibri"/>
              </a:rPr>
              <a:t> </a:t>
            </a:r>
            <a:r>
              <a:rPr sz="2850" spc="-15" dirty="0">
                <a:latin typeface="Calibri"/>
                <a:cs typeface="Calibri"/>
              </a:rPr>
              <a:t>PowerShell</a:t>
            </a:r>
            <a:endParaRPr sz="2850">
              <a:latin typeface="Calibri"/>
              <a:cs typeface="Calibri"/>
            </a:endParaRPr>
          </a:p>
          <a:p>
            <a:pPr marL="245745">
              <a:lnSpc>
                <a:spcPts val="2645"/>
              </a:lnSpc>
              <a:spcBef>
                <a:spcPts val="425"/>
              </a:spcBef>
            </a:pPr>
            <a:r>
              <a:rPr sz="2450" spc="-10" dirty="0">
                <a:latin typeface="Calibri"/>
                <a:cs typeface="Calibri"/>
              </a:rPr>
              <a:t>New-AzureRmRoleAssignment -RoleDefinitionName $roleName</a:t>
            </a:r>
            <a:r>
              <a:rPr sz="2450" spc="-85" dirty="0">
                <a:latin typeface="Calibri"/>
                <a:cs typeface="Calibri"/>
              </a:rPr>
              <a:t> </a:t>
            </a:r>
            <a:r>
              <a:rPr sz="2450" spc="-10" dirty="0">
                <a:latin typeface="Calibri"/>
                <a:cs typeface="Calibri"/>
              </a:rPr>
              <a:t>-SignInName</a:t>
            </a:r>
            <a:endParaRPr sz="2450">
              <a:latin typeface="Calibri"/>
              <a:cs typeface="Calibri"/>
            </a:endParaRPr>
          </a:p>
          <a:p>
            <a:pPr marL="245745">
              <a:lnSpc>
                <a:spcPts val="2645"/>
              </a:lnSpc>
            </a:pPr>
            <a:r>
              <a:rPr sz="2450" dirty="0">
                <a:latin typeface="Calibri"/>
                <a:cs typeface="Calibri"/>
              </a:rPr>
              <a:t>$assigneeName </a:t>
            </a:r>
            <a:r>
              <a:rPr sz="2450" spc="-10" dirty="0">
                <a:latin typeface="Calibri"/>
                <a:cs typeface="Calibri"/>
              </a:rPr>
              <a:t>-ResourceGroupName</a:t>
            </a:r>
            <a:r>
              <a:rPr sz="2450" spc="-100" dirty="0">
                <a:latin typeface="Calibri"/>
                <a:cs typeface="Calibri"/>
              </a:rPr>
              <a:t> </a:t>
            </a:r>
            <a:r>
              <a:rPr sz="2450" spc="-10" dirty="0">
                <a:latin typeface="Calibri"/>
                <a:cs typeface="Calibri"/>
              </a:rPr>
              <a:t>$resourceGroupName</a:t>
            </a:r>
            <a:endParaRPr sz="2450">
              <a:latin typeface="Calibri"/>
              <a:cs typeface="Calibri"/>
            </a:endParaRPr>
          </a:p>
          <a:p>
            <a:pPr marL="245745" indent="-233045">
              <a:lnSpc>
                <a:spcPct val="100000"/>
              </a:lnSpc>
              <a:spcBef>
                <a:spcPts val="310"/>
              </a:spcBef>
              <a:buFont typeface="Arial"/>
              <a:buChar char="•"/>
              <a:tabLst>
                <a:tab pos="246379" algn="l"/>
              </a:tabLst>
            </a:pPr>
            <a:r>
              <a:rPr sz="2850" spc="-5" dirty="0">
                <a:latin typeface="Calibri"/>
                <a:cs typeface="Calibri"/>
              </a:rPr>
              <a:t>CLI</a:t>
            </a:r>
            <a:endParaRPr sz="2850">
              <a:latin typeface="Calibri"/>
              <a:cs typeface="Calibri"/>
            </a:endParaRPr>
          </a:p>
          <a:p>
            <a:pPr marL="245745">
              <a:lnSpc>
                <a:spcPts val="2645"/>
              </a:lnSpc>
              <a:spcBef>
                <a:spcPts val="425"/>
              </a:spcBef>
            </a:pPr>
            <a:r>
              <a:rPr sz="2450" spc="-5" dirty="0">
                <a:latin typeface="Calibri"/>
                <a:cs typeface="Calibri"/>
              </a:rPr>
              <a:t>az </a:t>
            </a:r>
            <a:r>
              <a:rPr sz="2450" spc="-15" dirty="0">
                <a:latin typeface="Calibri"/>
                <a:cs typeface="Calibri"/>
              </a:rPr>
              <a:t>role </a:t>
            </a:r>
            <a:r>
              <a:rPr sz="2450" spc="-5" dirty="0">
                <a:latin typeface="Calibri"/>
                <a:cs typeface="Calibri"/>
              </a:rPr>
              <a:t>assignment </a:t>
            </a:r>
            <a:r>
              <a:rPr sz="2450" spc="-20" dirty="0">
                <a:latin typeface="Calibri"/>
                <a:cs typeface="Calibri"/>
              </a:rPr>
              <a:t>create </a:t>
            </a:r>
            <a:r>
              <a:rPr sz="2450" spc="-15" dirty="0">
                <a:latin typeface="Calibri"/>
                <a:cs typeface="Calibri"/>
              </a:rPr>
              <a:t>–role </a:t>
            </a:r>
            <a:r>
              <a:rPr sz="2450" spc="-10" dirty="0">
                <a:latin typeface="Calibri"/>
                <a:cs typeface="Calibri"/>
              </a:rPr>
              <a:t>$roleName </a:t>
            </a:r>
            <a:r>
              <a:rPr sz="2450" spc="-5" dirty="0">
                <a:latin typeface="Calibri"/>
                <a:cs typeface="Calibri"/>
              </a:rPr>
              <a:t>–assignee $assigneeName</a:t>
            </a:r>
            <a:r>
              <a:rPr sz="2450" spc="90" dirty="0">
                <a:latin typeface="Calibri"/>
                <a:cs typeface="Calibri"/>
              </a:rPr>
              <a:t> </a:t>
            </a:r>
            <a:r>
              <a:rPr sz="2450" spc="-15" dirty="0">
                <a:latin typeface="Calibri"/>
                <a:cs typeface="Calibri"/>
              </a:rPr>
              <a:t>–resource-group</a:t>
            </a:r>
            <a:endParaRPr sz="2450">
              <a:latin typeface="Calibri"/>
              <a:cs typeface="Calibri"/>
            </a:endParaRPr>
          </a:p>
          <a:p>
            <a:pPr marL="245745">
              <a:lnSpc>
                <a:spcPts val="2645"/>
              </a:lnSpc>
            </a:pPr>
            <a:r>
              <a:rPr sz="2450" spc="-10" dirty="0">
                <a:latin typeface="Calibri"/>
                <a:cs typeface="Calibri"/>
              </a:rPr>
              <a:t>$resourceGroupName</a:t>
            </a:r>
            <a:endParaRPr sz="2450">
              <a:latin typeface="Calibri"/>
              <a:cs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3B3B41"/>
          </a:solidFill>
        </p:spPr>
        <p:txBody>
          <a:bodyPr wrap="square" lIns="0" tIns="0" rIns="0" bIns="0" rtlCol="0"/>
          <a:lstStyle/>
          <a:p>
            <a:endParaRPr/>
          </a:p>
        </p:txBody>
      </p:sp>
      <p:sp>
        <p:nvSpPr>
          <p:cNvPr id="3" name="object 3"/>
          <p:cNvSpPr/>
          <p:nvPr/>
        </p:nvSpPr>
        <p:spPr>
          <a:xfrm>
            <a:off x="1387024" y="521867"/>
            <a:ext cx="415648" cy="11779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92758" y="513307"/>
            <a:ext cx="658495" cy="126364"/>
          </a:xfrm>
          <a:custGeom>
            <a:avLst/>
            <a:gdLst/>
            <a:ahLst/>
            <a:cxnLst/>
            <a:rect l="l" t="t" r="r" b="b"/>
            <a:pathLst>
              <a:path w="658494" h="126365">
                <a:moveTo>
                  <a:pt x="29074" y="8559"/>
                </a:moveTo>
                <a:lnTo>
                  <a:pt x="0" y="8559"/>
                </a:lnTo>
                <a:lnTo>
                  <a:pt x="0" y="124336"/>
                </a:lnTo>
                <a:lnTo>
                  <a:pt x="18709" y="124336"/>
                </a:lnTo>
                <a:lnTo>
                  <a:pt x="18709" y="33476"/>
                </a:lnTo>
                <a:lnTo>
                  <a:pt x="38764" y="33476"/>
                </a:lnTo>
                <a:lnTo>
                  <a:pt x="29074" y="8559"/>
                </a:lnTo>
                <a:close/>
              </a:path>
              <a:path w="658494" h="126365">
                <a:moveTo>
                  <a:pt x="38764" y="33476"/>
                </a:moveTo>
                <a:lnTo>
                  <a:pt x="18963" y="33476"/>
                </a:lnTo>
                <a:lnTo>
                  <a:pt x="55876" y="124336"/>
                </a:lnTo>
                <a:lnTo>
                  <a:pt x="69276" y="124336"/>
                </a:lnTo>
                <a:lnTo>
                  <a:pt x="81194" y="94384"/>
                </a:lnTo>
                <a:lnTo>
                  <a:pt x="62449" y="94384"/>
                </a:lnTo>
                <a:lnTo>
                  <a:pt x="38764" y="33476"/>
                </a:lnTo>
                <a:close/>
              </a:path>
              <a:path w="658494" h="126365">
                <a:moveTo>
                  <a:pt x="126162" y="33476"/>
                </a:moveTo>
                <a:lnTo>
                  <a:pt x="105936" y="33476"/>
                </a:lnTo>
                <a:lnTo>
                  <a:pt x="105936" y="124336"/>
                </a:lnTo>
                <a:lnTo>
                  <a:pt x="126162" y="124336"/>
                </a:lnTo>
                <a:lnTo>
                  <a:pt x="126162" y="33476"/>
                </a:lnTo>
                <a:close/>
              </a:path>
              <a:path w="658494" h="126365">
                <a:moveTo>
                  <a:pt x="126162" y="8559"/>
                </a:moveTo>
                <a:lnTo>
                  <a:pt x="98350" y="8559"/>
                </a:lnTo>
                <a:lnTo>
                  <a:pt x="62956" y="94384"/>
                </a:lnTo>
                <a:lnTo>
                  <a:pt x="81194" y="94384"/>
                </a:lnTo>
                <a:lnTo>
                  <a:pt x="105430" y="33476"/>
                </a:lnTo>
                <a:lnTo>
                  <a:pt x="126162" y="33476"/>
                </a:lnTo>
                <a:lnTo>
                  <a:pt x="126162" y="8559"/>
                </a:lnTo>
                <a:close/>
              </a:path>
              <a:path w="658494" h="126365">
                <a:moveTo>
                  <a:pt x="158525" y="5790"/>
                </a:moveTo>
                <a:lnTo>
                  <a:pt x="151698" y="5790"/>
                </a:lnTo>
                <a:lnTo>
                  <a:pt x="148917" y="7047"/>
                </a:lnTo>
                <a:lnTo>
                  <a:pt x="144112" y="11325"/>
                </a:lnTo>
                <a:lnTo>
                  <a:pt x="143100" y="14094"/>
                </a:lnTo>
                <a:lnTo>
                  <a:pt x="143100" y="20386"/>
                </a:lnTo>
                <a:lnTo>
                  <a:pt x="144112" y="23155"/>
                </a:lnTo>
                <a:lnTo>
                  <a:pt x="146388" y="25168"/>
                </a:lnTo>
                <a:lnTo>
                  <a:pt x="148663" y="27434"/>
                </a:lnTo>
                <a:lnTo>
                  <a:pt x="151698" y="28442"/>
                </a:lnTo>
                <a:lnTo>
                  <a:pt x="158271" y="28442"/>
                </a:lnTo>
                <a:lnTo>
                  <a:pt x="161050" y="27434"/>
                </a:lnTo>
                <a:lnTo>
                  <a:pt x="165854" y="23155"/>
                </a:lnTo>
                <a:lnTo>
                  <a:pt x="166867" y="20386"/>
                </a:lnTo>
                <a:lnTo>
                  <a:pt x="166867" y="14094"/>
                </a:lnTo>
                <a:lnTo>
                  <a:pt x="165854" y="11577"/>
                </a:lnTo>
                <a:lnTo>
                  <a:pt x="161304" y="7047"/>
                </a:lnTo>
                <a:lnTo>
                  <a:pt x="158525" y="5790"/>
                </a:lnTo>
                <a:close/>
              </a:path>
              <a:path w="658494" h="126365">
                <a:moveTo>
                  <a:pt x="164592" y="41277"/>
                </a:moveTo>
                <a:lnTo>
                  <a:pt x="145122" y="41277"/>
                </a:lnTo>
                <a:lnTo>
                  <a:pt x="145122" y="124336"/>
                </a:lnTo>
                <a:lnTo>
                  <a:pt x="164592" y="124336"/>
                </a:lnTo>
                <a:lnTo>
                  <a:pt x="164592" y="41277"/>
                </a:lnTo>
                <a:close/>
              </a:path>
              <a:path w="658494" h="126365">
                <a:moveTo>
                  <a:pt x="227292" y="39264"/>
                </a:moveTo>
                <a:lnTo>
                  <a:pt x="190128" y="52099"/>
                </a:lnTo>
                <a:lnTo>
                  <a:pt x="178497" y="85323"/>
                </a:lnTo>
                <a:lnTo>
                  <a:pt x="179208" y="93853"/>
                </a:lnTo>
                <a:lnTo>
                  <a:pt x="203211" y="123485"/>
                </a:lnTo>
                <a:lnTo>
                  <a:pt x="224763" y="126349"/>
                </a:lnTo>
                <a:lnTo>
                  <a:pt x="229064" y="126097"/>
                </a:lnTo>
                <a:lnTo>
                  <a:pt x="237153" y="124084"/>
                </a:lnTo>
                <a:lnTo>
                  <a:pt x="240691" y="122824"/>
                </a:lnTo>
                <a:lnTo>
                  <a:pt x="243726" y="121063"/>
                </a:lnTo>
                <a:lnTo>
                  <a:pt x="243726" y="110241"/>
                </a:lnTo>
                <a:lnTo>
                  <a:pt x="216421" y="110241"/>
                </a:lnTo>
                <a:lnTo>
                  <a:pt x="210354" y="107975"/>
                </a:lnTo>
                <a:lnTo>
                  <a:pt x="201252" y="98411"/>
                </a:lnTo>
                <a:lnTo>
                  <a:pt x="198723" y="91867"/>
                </a:lnTo>
                <a:lnTo>
                  <a:pt x="198723" y="75003"/>
                </a:lnTo>
                <a:lnTo>
                  <a:pt x="201252" y="68207"/>
                </a:lnTo>
                <a:lnTo>
                  <a:pt x="210860" y="58141"/>
                </a:lnTo>
                <a:lnTo>
                  <a:pt x="216927" y="55624"/>
                </a:lnTo>
                <a:lnTo>
                  <a:pt x="243726" y="55624"/>
                </a:lnTo>
                <a:lnTo>
                  <a:pt x="243726" y="43794"/>
                </a:lnTo>
                <a:lnTo>
                  <a:pt x="241451" y="42537"/>
                </a:lnTo>
                <a:lnTo>
                  <a:pt x="238669" y="41529"/>
                </a:lnTo>
                <a:lnTo>
                  <a:pt x="234877" y="40524"/>
                </a:lnTo>
                <a:lnTo>
                  <a:pt x="231086" y="39768"/>
                </a:lnTo>
                <a:lnTo>
                  <a:pt x="227292" y="39264"/>
                </a:lnTo>
                <a:close/>
              </a:path>
              <a:path w="658494" h="126365">
                <a:moveTo>
                  <a:pt x="243726" y="102941"/>
                </a:moveTo>
                <a:lnTo>
                  <a:pt x="237659" y="106967"/>
                </a:lnTo>
                <a:lnTo>
                  <a:pt x="230580" y="109485"/>
                </a:lnTo>
                <a:lnTo>
                  <a:pt x="227292" y="110241"/>
                </a:lnTo>
                <a:lnTo>
                  <a:pt x="243726" y="110241"/>
                </a:lnTo>
                <a:lnTo>
                  <a:pt x="243726" y="102941"/>
                </a:lnTo>
                <a:close/>
              </a:path>
              <a:path w="658494" h="126365">
                <a:moveTo>
                  <a:pt x="243726" y="55624"/>
                </a:moveTo>
                <a:lnTo>
                  <a:pt x="228051" y="55624"/>
                </a:lnTo>
                <a:lnTo>
                  <a:pt x="231339" y="56380"/>
                </a:lnTo>
                <a:lnTo>
                  <a:pt x="234371" y="57637"/>
                </a:lnTo>
                <a:lnTo>
                  <a:pt x="237659" y="58645"/>
                </a:lnTo>
                <a:lnTo>
                  <a:pt x="240691" y="60406"/>
                </a:lnTo>
                <a:lnTo>
                  <a:pt x="243726" y="62672"/>
                </a:lnTo>
                <a:lnTo>
                  <a:pt x="243726" y="55624"/>
                </a:lnTo>
                <a:close/>
              </a:path>
              <a:path w="658494" h="126365">
                <a:moveTo>
                  <a:pt x="278111" y="41277"/>
                </a:moveTo>
                <a:lnTo>
                  <a:pt x="258645" y="41277"/>
                </a:lnTo>
                <a:lnTo>
                  <a:pt x="258645" y="124336"/>
                </a:lnTo>
                <a:lnTo>
                  <a:pt x="278111" y="124336"/>
                </a:lnTo>
                <a:lnTo>
                  <a:pt x="278111" y="73998"/>
                </a:lnTo>
                <a:lnTo>
                  <a:pt x="279880" y="67955"/>
                </a:lnTo>
                <a:lnTo>
                  <a:pt x="283168" y="63677"/>
                </a:lnTo>
                <a:lnTo>
                  <a:pt x="286453" y="59650"/>
                </a:lnTo>
                <a:lnTo>
                  <a:pt x="290501" y="57637"/>
                </a:lnTo>
                <a:lnTo>
                  <a:pt x="307186" y="57637"/>
                </a:lnTo>
                <a:lnTo>
                  <a:pt x="307186" y="54364"/>
                </a:lnTo>
                <a:lnTo>
                  <a:pt x="278111" y="54364"/>
                </a:lnTo>
                <a:lnTo>
                  <a:pt x="278111" y="41277"/>
                </a:lnTo>
                <a:close/>
              </a:path>
              <a:path w="658494" h="126365">
                <a:moveTo>
                  <a:pt x="307186" y="57637"/>
                </a:moveTo>
                <a:lnTo>
                  <a:pt x="298337" y="57637"/>
                </a:lnTo>
                <a:lnTo>
                  <a:pt x="300612" y="58141"/>
                </a:lnTo>
                <a:lnTo>
                  <a:pt x="302635" y="58645"/>
                </a:lnTo>
                <a:lnTo>
                  <a:pt x="304657" y="59398"/>
                </a:lnTo>
                <a:lnTo>
                  <a:pt x="306176" y="60154"/>
                </a:lnTo>
                <a:lnTo>
                  <a:pt x="307186" y="60910"/>
                </a:lnTo>
                <a:lnTo>
                  <a:pt x="307186" y="57637"/>
                </a:lnTo>
                <a:close/>
              </a:path>
              <a:path w="658494" h="126365">
                <a:moveTo>
                  <a:pt x="302635" y="40020"/>
                </a:moveTo>
                <a:lnTo>
                  <a:pt x="294546" y="40020"/>
                </a:lnTo>
                <a:lnTo>
                  <a:pt x="290248" y="41277"/>
                </a:lnTo>
                <a:lnTo>
                  <a:pt x="286707" y="43794"/>
                </a:lnTo>
                <a:lnTo>
                  <a:pt x="282915" y="46311"/>
                </a:lnTo>
                <a:lnTo>
                  <a:pt x="280387" y="49834"/>
                </a:lnTo>
                <a:lnTo>
                  <a:pt x="278617" y="54364"/>
                </a:lnTo>
                <a:lnTo>
                  <a:pt x="307186" y="54364"/>
                </a:lnTo>
                <a:lnTo>
                  <a:pt x="307186" y="41025"/>
                </a:lnTo>
                <a:lnTo>
                  <a:pt x="305163" y="40524"/>
                </a:lnTo>
                <a:lnTo>
                  <a:pt x="302635" y="40020"/>
                </a:lnTo>
                <a:close/>
              </a:path>
              <a:path w="658494" h="126365">
                <a:moveTo>
                  <a:pt x="352442" y="39264"/>
                </a:moveTo>
                <a:lnTo>
                  <a:pt x="314704" y="57908"/>
                </a:lnTo>
                <a:lnTo>
                  <a:pt x="308198" y="84063"/>
                </a:lnTo>
                <a:lnTo>
                  <a:pt x="308909" y="93361"/>
                </a:lnTo>
                <a:lnTo>
                  <a:pt x="333006" y="123517"/>
                </a:lnTo>
                <a:lnTo>
                  <a:pt x="350419" y="126349"/>
                </a:lnTo>
                <a:lnTo>
                  <a:pt x="359948" y="125633"/>
                </a:lnTo>
                <a:lnTo>
                  <a:pt x="368434" y="123454"/>
                </a:lnTo>
                <a:lnTo>
                  <a:pt x="375877" y="119765"/>
                </a:lnTo>
                <a:lnTo>
                  <a:pt x="382276" y="114519"/>
                </a:lnTo>
                <a:lnTo>
                  <a:pt x="385638" y="110241"/>
                </a:lnTo>
                <a:lnTo>
                  <a:pt x="344099" y="110241"/>
                </a:lnTo>
                <a:lnTo>
                  <a:pt x="338536" y="107975"/>
                </a:lnTo>
                <a:lnTo>
                  <a:pt x="334491" y="103445"/>
                </a:lnTo>
                <a:lnTo>
                  <a:pt x="330700" y="98663"/>
                </a:lnTo>
                <a:lnTo>
                  <a:pt x="328677" y="92119"/>
                </a:lnTo>
                <a:lnTo>
                  <a:pt x="328754" y="74244"/>
                </a:lnTo>
                <a:lnTo>
                  <a:pt x="330700" y="67706"/>
                </a:lnTo>
                <a:lnTo>
                  <a:pt x="334744" y="62924"/>
                </a:lnTo>
                <a:lnTo>
                  <a:pt x="338536" y="58141"/>
                </a:lnTo>
                <a:lnTo>
                  <a:pt x="344099" y="55876"/>
                </a:lnTo>
                <a:lnTo>
                  <a:pt x="386718" y="55876"/>
                </a:lnTo>
                <a:lnTo>
                  <a:pt x="383035" y="51094"/>
                </a:lnTo>
                <a:lnTo>
                  <a:pt x="376975" y="45953"/>
                </a:lnTo>
                <a:lnTo>
                  <a:pt x="369825" y="42252"/>
                </a:lnTo>
                <a:lnTo>
                  <a:pt x="361631" y="40015"/>
                </a:lnTo>
                <a:lnTo>
                  <a:pt x="352442" y="39264"/>
                </a:lnTo>
                <a:close/>
              </a:path>
              <a:path w="658494" h="126365">
                <a:moveTo>
                  <a:pt x="386718" y="55876"/>
                </a:moveTo>
                <a:lnTo>
                  <a:pt x="358511" y="55876"/>
                </a:lnTo>
                <a:lnTo>
                  <a:pt x="363819" y="58141"/>
                </a:lnTo>
                <a:lnTo>
                  <a:pt x="367613" y="62672"/>
                </a:lnTo>
                <a:lnTo>
                  <a:pt x="371658" y="67202"/>
                </a:lnTo>
                <a:lnTo>
                  <a:pt x="373427" y="73998"/>
                </a:lnTo>
                <a:lnTo>
                  <a:pt x="373361" y="92119"/>
                </a:lnTo>
                <a:lnTo>
                  <a:pt x="371658" y="98663"/>
                </a:lnTo>
                <a:lnTo>
                  <a:pt x="367866" y="103445"/>
                </a:lnTo>
                <a:lnTo>
                  <a:pt x="364072" y="107975"/>
                </a:lnTo>
                <a:lnTo>
                  <a:pt x="358764" y="110241"/>
                </a:lnTo>
                <a:lnTo>
                  <a:pt x="385638" y="110241"/>
                </a:lnTo>
                <a:lnTo>
                  <a:pt x="387411" y="107975"/>
                </a:lnTo>
                <a:lnTo>
                  <a:pt x="391030" y="100487"/>
                </a:lnTo>
                <a:lnTo>
                  <a:pt x="393196" y="91867"/>
                </a:lnTo>
                <a:lnTo>
                  <a:pt x="393906" y="82302"/>
                </a:lnTo>
                <a:lnTo>
                  <a:pt x="393239" y="72967"/>
                </a:lnTo>
                <a:lnTo>
                  <a:pt x="391220" y="64622"/>
                </a:lnTo>
                <a:lnTo>
                  <a:pt x="387827" y="57315"/>
                </a:lnTo>
                <a:lnTo>
                  <a:pt x="386718" y="55876"/>
                </a:lnTo>
                <a:close/>
              </a:path>
              <a:path w="658494" h="126365">
                <a:moveTo>
                  <a:pt x="403261" y="102689"/>
                </a:moveTo>
                <a:lnTo>
                  <a:pt x="403261" y="122071"/>
                </a:lnTo>
                <a:lnTo>
                  <a:pt x="406296" y="123328"/>
                </a:lnTo>
                <a:lnTo>
                  <a:pt x="409834" y="124336"/>
                </a:lnTo>
                <a:lnTo>
                  <a:pt x="414132" y="125089"/>
                </a:lnTo>
                <a:lnTo>
                  <a:pt x="418177" y="126097"/>
                </a:lnTo>
                <a:lnTo>
                  <a:pt x="421971" y="126349"/>
                </a:lnTo>
                <a:lnTo>
                  <a:pt x="425509" y="126349"/>
                </a:lnTo>
                <a:lnTo>
                  <a:pt x="432862" y="125920"/>
                </a:lnTo>
                <a:lnTo>
                  <a:pt x="457922" y="110745"/>
                </a:lnTo>
                <a:lnTo>
                  <a:pt x="422727" y="110745"/>
                </a:lnTo>
                <a:lnTo>
                  <a:pt x="418936" y="110241"/>
                </a:lnTo>
                <a:lnTo>
                  <a:pt x="410847" y="107219"/>
                </a:lnTo>
                <a:lnTo>
                  <a:pt x="406799" y="105206"/>
                </a:lnTo>
                <a:lnTo>
                  <a:pt x="403261" y="102689"/>
                </a:lnTo>
                <a:close/>
              </a:path>
              <a:path w="658494" h="126365">
                <a:moveTo>
                  <a:pt x="438405" y="39264"/>
                </a:moveTo>
                <a:lnTo>
                  <a:pt x="426015" y="39264"/>
                </a:lnTo>
                <a:lnTo>
                  <a:pt x="418177" y="41529"/>
                </a:lnTo>
                <a:lnTo>
                  <a:pt x="412363" y="46563"/>
                </a:lnTo>
                <a:lnTo>
                  <a:pt x="406296" y="51346"/>
                </a:lnTo>
                <a:lnTo>
                  <a:pt x="403388" y="57133"/>
                </a:lnTo>
                <a:lnTo>
                  <a:pt x="403261" y="70724"/>
                </a:lnTo>
                <a:lnTo>
                  <a:pt x="404777" y="75507"/>
                </a:lnTo>
                <a:lnTo>
                  <a:pt x="410847" y="83058"/>
                </a:lnTo>
                <a:lnTo>
                  <a:pt x="416154" y="86581"/>
                </a:lnTo>
                <a:lnTo>
                  <a:pt x="423234" y="89602"/>
                </a:lnTo>
                <a:lnTo>
                  <a:pt x="429554" y="91867"/>
                </a:lnTo>
                <a:lnTo>
                  <a:pt x="433601" y="94132"/>
                </a:lnTo>
                <a:lnTo>
                  <a:pt x="435877" y="95894"/>
                </a:lnTo>
                <a:lnTo>
                  <a:pt x="437899" y="97907"/>
                </a:lnTo>
                <a:lnTo>
                  <a:pt x="439162" y="100172"/>
                </a:lnTo>
                <a:lnTo>
                  <a:pt x="439162" y="105710"/>
                </a:lnTo>
                <a:lnTo>
                  <a:pt x="438152" y="107723"/>
                </a:lnTo>
                <a:lnTo>
                  <a:pt x="435877" y="108981"/>
                </a:lnTo>
                <a:lnTo>
                  <a:pt x="433854" y="110241"/>
                </a:lnTo>
                <a:lnTo>
                  <a:pt x="430566" y="110745"/>
                </a:lnTo>
                <a:lnTo>
                  <a:pt x="457922" y="110745"/>
                </a:lnTo>
                <a:lnTo>
                  <a:pt x="459135" y="108228"/>
                </a:lnTo>
                <a:lnTo>
                  <a:pt x="437899" y="75759"/>
                </a:lnTo>
                <a:lnTo>
                  <a:pt x="431579" y="73242"/>
                </a:lnTo>
                <a:lnTo>
                  <a:pt x="427785" y="71228"/>
                </a:lnTo>
                <a:lnTo>
                  <a:pt x="424246" y="68207"/>
                </a:lnTo>
                <a:lnTo>
                  <a:pt x="423234" y="65942"/>
                </a:lnTo>
                <a:lnTo>
                  <a:pt x="423234" y="60658"/>
                </a:lnTo>
                <a:lnTo>
                  <a:pt x="424246" y="58645"/>
                </a:lnTo>
                <a:lnTo>
                  <a:pt x="426269" y="57133"/>
                </a:lnTo>
                <a:lnTo>
                  <a:pt x="428544" y="55624"/>
                </a:lnTo>
                <a:lnTo>
                  <a:pt x="431326" y="54868"/>
                </a:lnTo>
                <a:lnTo>
                  <a:pt x="454584" y="54868"/>
                </a:lnTo>
                <a:lnTo>
                  <a:pt x="454584" y="42789"/>
                </a:lnTo>
                <a:lnTo>
                  <a:pt x="452058" y="41781"/>
                </a:lnTo>
                <a:lnTo>
                  <a:pt x="449023" y="40773"/>
                </a:lnTo>
                <a:lnTo>
                  <a:pt x="445482" y="40272"/>
                </a:lnTo>
                <a:lnTo>
                  <a:pt x="441691" y="39516"/>
                </a:lnTo>
                <a:lnTo>
                  <a:pt x="438405" y="39264"/>
                </a:lnTo>
                <a:close/>
              </a:path>
              <a:path w="658494" h="126365">
                <a:moveTo>
                  <a:pt x="454584" y="54868"/>
                </a:moveTo>
                <a:lnTo>
                  <a:pt x="438405" y="54868"/>
                </a:lnTo>
                <a:lnTo>
                  <a:pt x="441944" y="55624"/>
                </a:lnTo>
                <a:lnTo>
                  <a:pt x="445482" y="56881"/>
                </a:lnTo>
                <a:lnTo>
                  <a:pt x="448770" y="58141"/>
                </a:lnTo>
                <a:lnTo>
                  <a:pt x="451805" y="59650"/>
                </a:lnTo>
                <a:lnTo>
                  <a:pt x="454584" y="61160"/>
                </a:lnTo>
                <a:lnTo>
                  <a:pt x="454584" y="54868"/>
                </a:lnTo>
                <a:close/>
              </a:path>
              <a:path w="658494" h="126365">
                <a:moveTo>
                  <a:pt x="511723" y="39264"/>
                </a:moveTo>
                <a:lnTo>
                  <a:pt x="474093" y="57908"/>
                </a:lnTo>
                <a:lnTo>
                  <a:pt x="467480" y="84064"/>
                </a:lnTo>
                <a:lnTo>
                  <a:pt x="468191" y="93361"/>
                </a:lnTo>
                <a:lnTo>
                  <a:pt x="492288" y="123517"/>
                </a:lnTo>
                <a:lnTo>
                  <a:pt x="509701" y="126349"/>
                </a:lnTo>
                <a:lnTo>
                  <a:pt x="519230" y="125633"/>
                </a:lnTo>
                <a:lnTo>
                  <a:pt x="527715" y="123454"/>
                </a:lnTo>
                <a:lnTo>
                  <a:pt x="535158" y="119765"/>
                </a:lnTo>
                <a:lnTo>
                  <a:pt x="541557" y="114519"/>
                </a:lnTo>
                <a:lnTo>
                  <a:pt x="544919" y="110241"/>
                </a:lnTo>
                <a:lnTo>
                  <a:pt x="503634" y="110241"/>
                </a:lnTo>
                <a:lnTo>
                  <a:pt x="497817" y="107976"/>
                </a:lnTo>
                <a:lnTo>
                  <a:pt x="494026" y="103445"/>
                </a:lnTo>
                <a:lnTo>
                  <a:pt x="489981" y="98663"/>
                </a:lnTo>
                <a:lnTo>
                  <a:pt x="487959" y="92119"/>
                </a:lnTo>
                <a:lnTo>
                  <a:pt x="488036" y="74244"/>
                </a:lnTo>
                <a:lnTo>
                  <a:pt x="489981" y="67706"/>
                </a:lnTo>
                <a:lnTo>
                  <a:pt x="494026" y="62924"/>
                </a:lnTo>
                <a:lnTo>
                  <a:pt x="497817" y="58141"/>
                </a:lnTo>
                <a:lnTo>
                  <a:pt x="503634" y="55876"/>
                </a:lnTo>
                <a:lnTo>
                  <a:pt x="546000" y="55876"/>
                </a:lnTo>
                <a:lnTo>
                  <a:pt x="542317" y="51094"/>
                </a:lnTo>
                <a:lnTo>
                  <a:pt x="536292" y="45953"/>
                </a:lnTo>
                <a:lnTo>
                  <a:pt x="529201" y="42252"/>
                </a:lnTo>
                <a:lnTo>
                  <a:pt x="521020" y="40015"/>
                </a:lnTo>
                <a:lnTo>
                  <a:pt x="511723" y="39264"/>
                </a:lnTo>
                <a:close/>
              </a:path>
              <a:path w="658494" h="126365">
                <a:moveTo>
                  <a:pt x="546000" y="55876"/>
                </a:moveTo>
                <a:lnTo>
                  <a:pt x="517793" y="55876"/>
                </a:lnTo>
                <a:lnTo>
                  <a:pt x="523101" y="58141"/>
                </a:lnTo>
                <a:lnTo>
                  <a:pt x="527148" y="62672"/>
                </a:lnTo>
                <a:lnTo>
                  <a:pt x="530939" y="67202"/>
                </a:lnTo>
                <a:lnTo>
                  <a:pt x="532709" y="73998"/>
                </a:lnTo>
                <a:lnTo>
                  <a:pt x="532643" y="92119"/>
                </a:lnTo>
                <a:lnTo>
                  <a:pt x="530939" y="98663"/>
                </a:lnTo>
                <a:lnTo>
                  <a:pt x="527148" y="103445"/>
                </a:lnTo>
                <a:lnTo>
                  <a:pt x="523607" y="107976"/>
                </a:lnTo>
                <a:lnTo>
                  <a:pt x="518046" y="110241"/>
                </a:lnTo>
                <a:lnTo>
                  <a:pt x="544919" y="110241"/>
                </a:lnTo>
                <a:lnTo>
                  <a:pt x="546693" y="107976"/>
                </a:lnTo>
                <a:lnTo>
                  <a:pt x="550312" y="100487"/>
                </a:lnTo>
                <a:lnTo>
                  <a:pt x="552478" y="91867"/>
                </a:lnTo>
                <a:lnTo>
                  <a:pt x="553188" y="82302"/>
                </a:lnTo>
                <a:lnTo>
                  <a:pt x="552520" y="72967"/>
                </a:lnTo>
                <a:lnTo>
                  <a:pt x="550502" y="64622"/>
                </a:lnTo>
                <a:lnTo>
                  <a:pt x="547109" y="57316"/>
                </a:lnTo>
                <a:lnTo>
                  <a:pt x="546000" y="55876"/>
                </a:lnTo>
                <a:close/>
              </a:path>
              <a:path w="658494" h="126365">
                <a:moveTo>
                  <a:pt x="638392" y="57385"/>
                </a:moveTo>
                <a:lnTo>
                  <a:pt x="618416" y="57385"/>
                </a:lnTo>
                <a:lnTo>
                  <a:pt x="618504" y="109233"/>
                </a:lnTo>
                <a:lnTo>
                  <a:pt x="620692" y="115524"/>
                </a:lnTo>
                <a:lnTo>
                  <a:pt x="624739" y="119806"/>
                </a:lnTo>
                <a:lnTo>
                  <a:pt x="628784" y="124336"/>
                </a:lnTo>
                <a:lnTo>
                  <a:pt x="635104" y="126349"/>
                </a:lnTo>
                <a:lnTo>
                  <a:pt x="646228" y="126349"/>
                </a:lnTo>
                <a:lnTo>
                  <a:pt x="649010" y="126097"/>
                </a:lnTo>
                <a:lnTo>
                  <a:pt x="652045" y="125593"/>
                </a:lnTo>
                <a:lnTo>
                  <a:pt x="654824" y="125089"/>
                </a:lnTo>
                <a:lnTo>
                  <a:pt x="656849" y="124336"/>
                </a:lnTo>
                <a:lnTo>
                  <a:pt x="658112" y="123580"/>
                </a:lnTo>
                <a:lnTo>
                  <a:pt x="658112" y="110241"/>
                </a:lnTo>
                <a:lnTo>
                  <a:pt x="645975" y="110241"/>
                </a:lnTo>
                <a:lnTo>
                  <a:pt x="642943" y="109233"/>
                </a:lnTo>
                <a:lnTo>
                  <a:pt x="641171" y="106968"/>
                </a:lnTo>
                <a:lnTo>
                  <a:pt x="639149" y="104954"/>
                </a:lnTo>
                <a:lnTo>
                  <a:pt x="638392" y="101432"/>
                </a:lnTo>
                <a:lnTo>
                  <a:pt x="638392" y="57385"/>
                </a:lnTo>
                <a:close/>
              </a:path>
              <a:path w="658494" h="126365">
                <a:moveTo>
                  <a:pt x="589342" y="57385"/>
                </a:moveTo>
                <a:lnTo>
                  <a:pt x="569369" y="57385"/>
                </a:lnTo>
                <a:lnTo>
                  <a:pt x="569369" y="124336"/>
                </a:lnTo>
                <a:lnTo>
                  <a:pt x="589342" y="124336"/>
                </a:lnTo>
                <a:lnTo>
                  <a:pt x="589342" y="57385"/>
                </a:lnTo>
                <a:close/>
              </a:path>
              <a:path w="658494" h="126365">
                <a:moveTo>
                  <a:pt x="658112" y="107472"/>
                </a:moveTo>
                <a:lnTo>
                  <a:pt x="651032" y="110241"/>
                </a:lnTo>
                <a:lnTo>
                  <a:pt x="658112" y="110241"/>
                </a:lnTo>
                <a:lnTo>
                  <a:pt x="658112" y="107472"/>
                </a:lnTo>
                <a:close/>
              </a:path>
              <a:path w="658494" h="126365">
                <a:moveTo>
                  <a:pt x="658112" y="41277"/>
                </a:moveTo>
                <a:lnTo>
                  <a:pt x="555463" y="41277"/>
                </a:lnTo>
                <a:lnTo>
                  <a:pt x="555463" y="57385"/>
                </a:lnTo>
                <a:lnTo>
                  <a:pt x="658112" y="57385"/>
                </a:lnTo>
                <a:lnTo>
                  <a:pt x="658112" y="41277"/>
                </a:lnTo>
                <a:close/>
              </a:path>
              <a:path w="658494" h="126365">
                <a:moveTo>
                  <a:pt x="604513" y="0"/>
                </a:moveTo>
                <a:lnTo>
                  <a:pt x="590861" y="0"/>
                </a:lnTo>
                <a:lnTo>
                  <a:pt x="583528" y="2769"/>
                </a:lnTo>
                <a:lnTo>
                  <a:pt x="577965" y="8307"/>
                </a:lnTo>
                <a:lnTo>
                  <a:pt x="572151" y="13843"/>
                </a:lnTo>
                <a:lnTo>
                  <a:pt x="569369" y="20890"/>
                </a:lnTo>
                <a:lnTo>
                  <a:pt x="569369" y="41277"/>
                </a:lnTo>
                <a:lnTo>
                  <a:pt x="589342" y="41277"/>
                </a:lnTo>
                <a:lnTo>
                  <a:pt x="589342" y="26177"/>
                </a:lnTo>
                <a:lnTo>
                  <a:pt x="590354" y="22402"/>
                </a:lnTo>
                <a:lnTo>
                  <a:pt x="594905" y="17368"/>
                </a:lnTo>
                <a:lnTo>
                  <a:pt x="597937" y="16108"/>
                </a:lnTo>
                <a:lnTo>
                  <a:pt x="611087" y="16108"/>
                </a:lnTo>
                <a:lnTo>
                  <a:pt x="611087" y="1260"/>
                </a:lnTo>
                <a:lnTo>
                  <a:pt x="609821" y="756"/>
                </a:lnTo>
                <a:lnTo>
                  <a:pt x="604513" y="0"/>
                </a:lnTo>
                <a:close/>
              </a:path>
              <a:path w="658494" h="126365">
                <a:moveTo>
                  <a:pt x="638392" y="16612"/>
                </a:moveTo>
                <a:lnTo>
                  <a:pt x="618416" y="22651"/>
                </a:lnTo>
                <a:lnTo>
                  <a:pt x="618416" y="41277"/>
                </a:lnTo>
                <a:lnTo>
                  <a:pt x="638392" y="41277"/>
                </a:lnTo>
                <a:lnTo>
                  <a:pt x="638392" y="16612"/>
                </a:lnTo>
                <a:close/>
              </a:path>
              <a:path w="658494" h="126365">
                <a:moveTo>
                  <a:pt x="611087" y="16108"/>
                </a:moveTo>
                <a:lnTo>
                  <a:pt x="604260" y="16108"/>
                </a:lnTo>
                <a:lnTo>
                  <a:pt x="606029" y="16360"/>
                </a:lnTo>
                <a:lnTo>
                  <a:pt x="607799" y="16864"/>
                </a:lnTo>
                <a:lnTo>
                  <a:pt x="609315" y="17368"/>
                </a:lnTo>
                <a:lnTo>
                  <a:pt x="610580" y="17872"/>
                </a:lnTo>
                <a:lnTo>
                  <a:pt x="611087" y="18373"/>
                </a:lnTo>
                <a:lnTo>
                  <a:pt x="611087" y="16108"/>
                </a:lnTo>
                <a:close/>
              </a:path>
            </a:pathLst>
          </a:custGeom>
          <a:solidFill>
            <a:srgbClr val="FFFFFF"/>
          </a:solidFill>
        </p:spPr>
        <p:txBody>
          <a:bodyPr wrap="square" lIns="0" tIns="0" rIns="0" bIns="0" rtlCol="0"/>
          <a:lstStyle/>
          <a:p>
            <a:endParaRPr/>
          </a:p>
        </p:txBody>
      </p:sp>
      <p:sp>
        <p:nvSpPr>
          <p:cNvPr id="5" name="object 5"/>
          <p:cNvSpPr/>
          <p:nvPr/>
        </p:nvSpPr>
        <p:spPr>
          <a:xfrm>
            <a:off x="440436" y="483106"/>
            <a:ext cx="194169" cy="193295"/>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403047" y="3317188"/>
            <a:ext cx="6471285" cy="1416050"/>
          </a:xfrm>
          <a:prstGeom prst="rect">
            <a:avLst/>
          </a:prstGeom>
        </p:spPr>
        <p:txBody>
          <a:bodyPr vert="horz" wrap="square" lIns="0" tIns="95250" rIns="0" bIns="0" rtlCol="0">
            <a:spAutoFit/>
          </a:bodyPr>
          <a:lstStyle/>
          <a:p>
            <a:pPr marL="12700" marR="5080">
              <a:lnSpc>
                <a:spcPts val="5190"/>
              </a:lnSpc>
              <a:spcBef>
                <a:spcPts val="750"/>
              </a:spcBef>
            </a:pPr>
            <a:r>
              <a:rPr sz="4800" b="1" spc="-50" dirty="0">
                <a:solidFill>
                  <a:srgbClr val="FFFFFF"/>
                </a:solidFill>
                <a:latin typeface="Segoe UI Semibold"/>
                <a:cs typeface="Segoe UI Semibold"/>
              </a:rPr>
              <a:t>Implement</a:t>
            </a:r>
            <a:r>
              <a:rPr sz="4800" b="1" spc="-130" dirty="0">
                <a:solidFill>
                  <a:srgbClr val="FFFFFF"/>
                </a:solidFill>
                <a:latin typeface="Segoe UI Semibold"/>
                <a:cs typeface="Segoe UI Semibold"/>
              </a:rPr>
              <a:t> </a:t>
            </a:r>
            <a:r>
              <a:rPr sz="4800" b="1" spc="-65" dirty="0">
                <a:solidFill>
                  <a:srgbClr val="FFFFFF"/>
                </a:solidFill>
                <a:latin typeface="Segoe UI Semibold"/>
                <a:cs typeface="Segoe UI Semibold"/>
              </a:rPr>
              <a:t>Multi-Factor  </a:t>
            </a:r>
            <a:r>
              <a:rPr sz="4800" b="1" spc="-50" dirty="0">
                <a:solidFill>
                  <a:srgbClr val="FFFFFF"/>
                </a:solidFill>
                <a:latin typeface="Segoe UI Semibold"/>
                <a:cs typeface="Segoe UI Semibold"/>
              </a:rPr>
              <a:t>Authentication</a:t>
            </a:r>
            <a:r>
              <a:rPr sz="4800" b="1" spc="-145" dirty="0">
                <a:solidFill>
                  <a:srgbClr val="FFFFFF"/>
                </a:solidFill>
                <a:latin typeface="Segoe UI Semibold"/>
                <a:cs typeface="Segoe UI Semibold"/>
              </a:rPr>
              <a:t> </a:t>
            </a:r>
            <a:r>
              <a:rPr sz="4800" b="1" spc="-95" dirty="0">
                <a:solidFill>
                  <a:srgbClr val="FFFFFF"/>
                </a:solidFill>
                <a:latin typeface="Segoe UI Semibold"/>
                <a:cs typeface="Segoe UI Semibold"/>
              </a:rPr>
              <a:t>(MFA)</a:t>
            </a:r>
            <a:endParaRPr sz="4800">
              <a:latin typeface="Segoe UI Semibold"/>
              <a:cs typeface="Segoe UI Semibo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4669155" cy="709930"/>
          </a:xfrm>
          <a:prstGeom prst="rect">
            <a:avLst/>
          </a:prstGeom>
        </p:spPr>
        <p:txBody>
          <a:bodyPr vert="horz" wrap="square" lIns="0" tIns="17145" rIns="0" bIns="0" rtlCol="0">
            <a:spAutoFit/>
          </a:bodyPr>
          <a:lstStyle/>
          <a:p>
            <a:pPr marL="12700">
              <a:lnSpc>
                <a:spcPct val="100000"/>
              </a:lnSpc>
              <a:spcBef>
                <a:spcPts val="135"/>
              </a:spcBef>
            </a:pPr>
            <a:r>
              <a:rPr sz="4450" spc="-30" dirty="0">
                <a:solidFill>
                  <a:srgbClr val="0071C5"/>
                </a:solidFill>
              </a:rPr>
              <a:t>Azure </a:t>
            </a:r>
            <a:r>
              <a:rPr sz="4450" spc="-90" dirty="0">
                <a:solidFill>
                  <a:srgbClr val="0071C5"/>
                </a:solidFill>
              </a:rPr>
              <a:t>MFA</a:t>
            </a:r>
            <a:r>
              <a:rPr sz="4450" spc="-190" dirty="0">
                <a:solidFill>
                  <a:srgbClr val="0071C5"/>
                </a:solidFill>
              </a:rPr>
              <a:t> </a:t>
            </a:r>
            <a:r>
              <a:rPr sz="4450" spc="-20" dirty="0">
                <a:solidFill>
                  <a:srgbClr val="0071C5"/>
                </a:solidFill>
              </a:rPr>
              <a:t>Concepts</a:t>
            </a:r>
            <a:endParaRPr sz="4450"/>
          </a:p>
        </p:txBody>
      </p:sp>
      <p:sp>
        <p:nvSpPr>
          <p:cNvPr id="3" name="object 3"/>
          <p:cNvSpPr txBox="1"/>
          <p:nvPr/>
        </p:nvSpPr>
        <p:spPr>
          <a:xfrm>
            <a:off x="608482" y="1358544"/>
            <a:ext cx="10758805" cy="2266950"/>
          </a:xfrm>
          <a:prstGeom prst="rect">
            <a:avLst/>
          </a:prstGeom>
        </p:spPr>
        <p:txBody>
          <a:bodyPr vert="horz" wrap="square" lIns="0" tIns="97790" rIns="0" bIns="0" rtlCol="0">
            <a:spAutoFit/>
          </a:bodyPr>
          <a:lstStyle/>
          <a:p>
            <a:pPr marL="245745" indent="-233045">
              <a:lnSpc>
                <a:spcPct val="100000"/>
              </a:lnSpc>
              <a:spcBef>
                <a:spcPts val="770"/>
              </a:spcBef>
              <a:buFont typeface="Arial"/>
              <a:buChar char="•"/>
              <a:tabLst>
                <a:tab pos="246379" algn="l"/>
              </a:tabLst>
            </a:pPr>
            <a:r>
              <a:rPr sz="2850" spc="-5" dirty="0">
                <a:latin typeface="Calibri"/>
                <a:cs typeface="Calibri"/>
              </a:rPr>
              <a:t>The security </a:t>
            </a:r>
            <a:r>
              <a:rPr sz="2850" dirty="0">
                <a:latin typeface="Calibri"/>
                <a:cs typeface="Calibri"/>
              </a:rPr>
              <a:t>of </a:t>
            </a:r>
            <a:r>
              <a:rPr sz="2850" spc="-55" dirty="0">
                <a:latin typeface="Calibri"/>
                <a:cs typeface="Calibri"/>
              </a:rPr>
              <a:t>MFA </a:t>
            </a:r>
            <a:r>
              <a:rPr sz="2850" spc="-10" dirty="0">
                <a:latin typeface="Calibri"/>
                <a:cs typeface="Calibri"/>
              </a:rPr>
              <a:t>two-step </a:t>
            </a:r>
            <a:r>
              <a:rPr sz="2850" spc="-5" dirty="0">
                <a:latin typeface="Calibri"/>
                <a:cs typeface="Calibri"/>
              </a:rPr>
              <a:t>verification </a:t>
            </a:r>
            <a:r>
              <a:rPr sz="2850" dirty="0">
                <a:latin typeface="Calibri"/>
                <a:cs typeface="Calibri"/>
              </a:rPr>
              <a:t>lies in its </a:t>
            </a:r>
            <a:r>
              <a:rPr sz="2850" spc="-20" dirty="0">
                <a:latin typeface="Calibri"/>
                <a:cs typeface="Calibri"/>
              </a:rPr>
              <a:t>layered</a:t>
            </a:r>
            <a:r>
              <a:rPr sz="2850" spc="60" dirty="0">
                <a:latin typeface="Calibri"/>
                <a:cs typeface="Calibri"/>
              </a:rPr>
              <a:t> </a:t>
            </a:r>
            <a:r>
              <a:rPr sz="2850" spc="-5" dirty="0">
                <a:latin typeface="Calibri"/>
                <a:cs typeface="Calibri"/>
              </a:rPr>
              <a:t>approach</a:t>
            </a:r>
            <a:endParaRPr sz="2850">
              <a:latin typeface="Calibri"/>
              <a:cs typeface="Calibri"/>
            </a:endParaRPr>
          </a:p>
          <a:p>
            <a:pPr marL="245745" indent="-233045">
              <a:lnSpc>
                <a:spcPct val="100000"/>
              </a:lnSpc>
              <a:spcBef>
                <a:spcPts val="670"/>
              </a:spcBef>
              <a:buFont typeface="Arial"/>
              <a:buChar char="•"/>
              <a:tabLst>
                <a:tab pos="246379" algn="l"/>
              </a:tabLst>
            </a:pPr>
            <a:r>
              <a:rPr sz="2850" spc="-5" dirty="0">
                <a:latin typeface="Calibri"/>
                <a:cs typeface="Calibri"/>
              </a:rPr>
              <a:t>Authentication </a:t>
            </a:r>
            <a:r>
              <a:rPr sz="2850" dirty="0">
                <a:latin typeface="Calibri"/>
                <a:cs typeface="Calibri"/>
              </a:rPr>
              <a:t>methods</a:t>
            </a:r>
            <a:r>
              <a:rPr sz="2850" spc="-30" dirty="0">
                <a:latin typeface="Calibri"/>
                <a:cs typeface="Calibri"/>
              </a:rPr>
              <a:t> </a:t>
            </a:r>
            <a:r>
              <a:rPr sz="2850" dirty="0">
                <a:latin typeface="Calibri"/>
                <a:cs typeface="Calibri"/>
              </a:rPr>
              <a:t>include:</a:t>
            </a:r>
            <a:endParaRPr sz="2850">
              <a:latin typeface="Calibri"/>
              <a:cs typeface="Calibri"/>
            </a:endParaRPr>
          </a:p>
          <a:p>
            <a:pPr marL="711835" lvl="1" indent="-233045">
              <a:lnSpc>
                <a:spcPct val="100000"/>
              </a:lnSpc>
              <a:spcBef>
                <a:spcPts val="234"/>
              </a:spcBef>
              <a:buFont typeface="Arial"/>
              <a:buChar char="•"/>
              <a:tabLst>
                <a:tab pos="712470" algn="l"/>
              </a:tabLst>
            </a:pPr>
            <a:r>
              <a:rPr sz="2450" spc="-5" dirty="0">
                <a:latin typeface="Calibri"/>
                <a:cs typeface="Calibri"/>
              </a:rPr>
              <a:t>Something </a:t>
            </a:r>
            <a:r>
              <a:rPr sz="2450" spc="-15" dirty="0">
                <a:latin typeface="Calibri"/>
                <a:cs typeface="Calibri"/>
              </a:rPr>
              <a:t>you </a:t>
            </a:r>
            <a:r>
              <a:rPr sz="2450" spc="-5" dirty="0">
                <a:latin typeface="Calibri"/>
                <a:cs typeface="Calibri"/>
              </a:rPr>
              <a:t>know </a:t>
            </a:r>
            <a:r>
              <a:rPr sz="2450" spc="-10" dirty="0">
                <a:latin typeface="Calibri"/>
                <a:cs typeface="Calibri"/>
              </a:rPr>
              <a:t>(typically </a:t>
            </a:r>
            <a:r>
              <a:rPr sz="2450" dirty="0">
                <a:latin typeface="Calibri"/>
                <a:cs typeface="Calibri"/>
              </a:rPr>
              <a:t>a</a:t>
            </a:r>
            <a:r>
              <a:rPr sz="2450" spc="-5" dirty="0">
                <a:latin typeface="Calibri"/>
                <a:cs typeface="Calibri"/>
              </a:rPr>
              <a:t> </a:t>
            </a:r>
            <a:r>
              <a:rPr sz="2450" spc="-15" dirty="0">
                <a:latin typeface="Calibri"/>
                <a:cs typeface="Calibri"/>
              </a:rPr>
              <a:t>password)</a:t>
            </a:r>
            <a:endParaRPr sz="2450">
              <a:latin typeface="Calibri"/>
              <a:cs typeface="Calibri"/>
            </a:endParaRPr>
          </a:p>
          <a:p>
            <a:pPr marL="711835" lvl="1" indent="-233045">
              <a:lnSpc>
                <a:spcPct val="100000"/>
              </a:lnSpc>
              <a:spcBef>
                <a:spcPts val="204"/>
              </a:spcBef>
              <a:buFont typeface="Arial"/>
              <a:buChar char="•"/>
              <a:tabLst>
                <a:tab pos="712470" algn="l"/>
              </a:tabLst>
            </a:pPr>
            <a:r>
              <a:rPr sz="2450" spc="-5" dirty="0">
                <a:latin typeface="Calibri"/>
                <a:cs typeface="Calibri"/>
              </a:rPr>
              <a:t>Something </a:t>
            </a:r>
            <a:r>
              <a:rPr sz="2450" spc="-15" dirty="0">
                <a:latin typeface="Calibri"/>
                <a:cs typeface="Calibri"/>
              </a:rPr>
              <a:t>you </a:t>
            </a:r>
            <a:r>
              <a:rPr sz="2450" spc="-20" dirty="0">
                <a:latin typeface="Calibri"/>
                <a:cs typeface="Calibri"/>
              </a:rPr>
              <a:t>have </a:t>
            </a:r>
            <a:r>
              <a:rPr sz="2450" spc="-5" dirty="0">
                <a:latin typeface="Calibri"/>
                <a:cs typeface="Calibri"/>
              </a:rPr>
              <a:t>(a </a:t>
            </a:r>
            <a:r>
              <a:rPr sz="2450" spc="-15" dirty="0">
                <a:latin typeface="Calibri"/>
                <a:cs typeface="Calibri"/>
              </a:rPr>
              <a:t>trusted </a:t>
            </a:r>
            <a:r>
              <a:rPr sz="2450" spc="-5" dirty="0">
                <a:latin typeface="Calibri"/>
                <a:cs typeface="Calibri"/>
              </a:rPr>
              <a:t>device </a:t>
            </a:r>
            <a:r>
              <a:rPr sz="2450" spc="-10" dirty="0">
                <a:latin typeface="Calibri"/>
                <a:cs typeface="Calibri"/>
              </a:rPr>
              <a:t>that </a:t>
            </a:r>
            <a:r>
              <a:rPr sz="2450" spc="-5" dirty="0">
                <a:latin typeface="Calibri"/>
                <a:cs typeface="Calibri"/>
              </a:rPr>
              <a:t>is not easily </a:t>
            </a:r>
            <a:r>
              <a:rPr sz="2450" spc="-15" dirty="0">
                <a:latin typeface="Calibri"/>
                <a:cs typeface="Calibri"/>
              </a:rPr>
              <a:t>duplicated, </a:t>
            </a:r>
            <a:r>
              <a:rPr sz="2450" spc="-25" dirty="0">
                <a:latin typeface="Calibri"/>
                <a:cs typeface="Calibri"/>
              </a:rPr>
              <a:t>like </a:t>
            </a:r>
            <a:r>
              <a:rPr sz="2450" spc="-5" dirty="0">
                <a:latin typeface="Calibri"/>
                <a:cs typeface="Calibri"/>
              </a:rPr>
              <a:t>a</a:t>
            </a:r>
            <a:r>
              <a:rPr sz="2450" spc="120" dirty="0">
                <a:latin typeface="Calibri"/>
                <a:cs typeface="Calibri"/>
              </a:rPr>
              <a:t> </a:t>
            </a:r>
            <a:r>
              <a:rPr sz="2450" spc="-10" dirty="0">
                <a:latin typeface="Calibri"/>
                <a:cs typeface="Calibri"/>
              </a:rPr>
              <a:t>phone)</a:t>
            </a:r>
            <a:endParaRPr sz="2450">
              <a:latin typeface="Calibri"/>
              <a:cs typeface="Calibri"/>
            </a:endParaRPr>
          </a:p>
          <a:p>
            <a:pPr marL="711835" lvl="1" indent="-233045">
              <a:lnSpc>
                <a:spcPct val="100000"/>
              </a:lnSpc>
              <a:spcBef>
                <a:spcPts val="204"/>
              </a:spcBef>
              <a:buFont typeface="Arial"/>
              <a:buChar char="•"/>
              <a:tabLst>
                <a:tab pos="712470" algn="l"/>
              </a:tabLst>
            </a:pPr>
            <a:r>
              <a:rPr sz="2450" spc="-5" dirty="0">
                <a:latin typeface="Calibri"/>
                <a:cs typeface="Calibri"/>
              </a:rPr>
              <a:t>Something </a:t>
            </a:r>
            <a:r>
              <a:rPr sz="2450" spc="-15" dirty="0">
                <a:latin typeface="Calibri"/>
                <a:cs typeface="Calibri"/>
              </a:rPr>
              <a:t>you are</a:t>
            </a:r>
            <a:r>
              <a:rPr sz="2450" spc="-30" dirty="0">
                <a:latin typeface="Calibri"/>
                <a:cs typeface="Calibri"/>
              </a:rPr>
              <a:t> </a:t>
            </a:r>
            <a:r>
              <a:rPr sz="2450" spc="-5" dirty="0">
                <a:latin typeface="Calibri"/>
                <a:cs typeface="Calibri"/>
              </a:rPr>
              <a:t>(biometrics)</a:t>
            </a:r>
            <a:endParaRPr sz="2450">
              <a:latin typeface="Calibri"/>
              <a:cs typeface="Calibri"/>
            </a:endParaRPr>
          </a:p>
        </p:txBody>
      </p:sp>
      <p:sp>
        <p:nvSpPr>
          <p:cNvPr id="4" name="object 4"/>
          <p:cNvSpPr/>
          <p:nvPr/>
        </p:nvSpPr>
        <p:spPr>
          <a:xfrm>
            <a:off x="2088187" y="4625099"/>
            <a:ext cx="7435239" cy="155775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4594860" cy="709930"/>
          </a:xfrm>
          <a:prstGeom prst="rect">
            <a:avLst/>
          </a:prstGeom>
        </p:spPr>
        <p:txBody>
          <a:bodyPr vert="horz" wrap="square" lIns="0" tIns="17145" rIns="0" bIns="0" rtlCol="0">
            <a:spAutoFit/>
          </a:bodyPr>
          <a:lstStyle/>
          <a:p>
            <a:pPr marL="12700">
              <a:lnSpc>
                <a:spcPct val="100000"/>
              </a:lnSpc>
              <a:spcBef>
                <a:spcPts val="135"/>
              </a:spcBef>
            </a:pPr>
            <a:r>
              <a:rPr sz="4450" spc="-5" dirty="0">
                <a:solidFill>
                  <a:srgbClr val="0071C5"/>
                </a:solidFill>
              </a:rPr>
              <a:t>Azure </a:t>
            </a:r>
            <a:r>
              <a:rPr sz="4450" spc="-65" dirty="0">
                <a:solidFill>
                  <a:srgbClr val="0071C5"/>
                </a:solidFill>
              </a:rPr>
              <a:t>MFA</a:t>
            </a:r>
            <a:r>
              <a:rPr sz="4450" spc="-60" dirty="0">
                <a:solidFill>
                  <a:srgbClr val="0071C5"/>
                </a:solidFill>
              </a:rPr>
              <a:t> </a:t>
            </a:r>
            <a:r>
              <a:rPr sz="4450" spc="-10" dirty="0">
                <a:solidFill>
                  <a:srgbClr val="0071C5"/>
                </a:solidFill>
              </a:rPr>
              <a:t>Features</a:t>
            </a:r>
            <a:endParaRPr sz="4450"/>
          </a:p>
        </p:txBody>
      </p:sp>
      <p:sp>
        <p:nvSpPr>
          <p:cNvPr id="3" name="object 3"/>
          <p:cNvSpPr txBox="1"/>
          <p:nvPr/>
        </p:nvSpPr>
        <p:spPr>
          <a:xfrm>
            <a:off x="608482" y="1370431"/>
            <a:ext cx="7534909" cy="2244725"/>
          </a:xfrm>
          <a:prstGeom prst="rect">
            <a:avLst/>
          </a:prstGeom>
        </p:spPr>
        <p:txBody>
          <a:bodyPr vert="horz" wrap="square" lIns="0" tIns="59690" rIns="0" bIns="0" rtlCol="0">
            <a:spAutoFit/>
          </a:bodyPr>
          <a:lstStyle/>
          <a:p>
            <a:pPr marL="245745" indent="-233045">
              <a:lnSpc>
                <a:spcPct val="100000"/>
              </a:lnSpc>
              <a:spcBef>
                <a:spcPts val="470"/>
              </a:spcBef>
              <a:buFont typeface="Arial"/>
              <a:buChar char="•"/>
              <a:tabLst>
                <a:tab pos="246379" algn="l"/>
              </a:tabLst>
            </a:pPr>
            <a:r>
              <a:rPr sz="2600" b="1" spc="-10" dirty="0">
                <a:latin typeface="Calibri"/>
                <a:cs typeface="Calibri"/>
              </a:rPr>
              <a:t>Get more </a:t>
            </a:r>
            <a:r>
              <a:rPr sz="2600" b="1" dirty="0">
                <a:latin typeface="Calibri"/>
                <a:cs typeface="Calibri"/>
              </a:rPr>
              <a:t>security </a:t>
            </a:r>
            <a:r>
              <a:rPr sz="2600" b="1" spc="-5" dirty="0">
                <a:latin typeface="Calibri"/>
                <a:cs typeface="Calibri"/>
              </a:rPr>
              <a:t>with </a:t>
            </a:r>
            <a:r>
              <a:rPr sz="2600" b="1" dirty="0">
                <a:latin typeface="Calibri"/>
                <a:cs typeface="Calibri"/>
              </a:rPr>
              <a:t>less</a:t>
            </a:r>
            <a:r>
              <a:rPr sz="2600" b="1" spc="-5" dirty="0">
                <a:latin typeface="Calibri"/>
                <a:cs typeface="Calibri"/>
              </a:rPr>
              <a:t> </a:t>
            </a:r>
            <a:r>
              <a:rPr sz="2600" b="1" spc="-10" dirty="0">
                <a:latin typeface="Calibri"/>
                <a:cs typeface="Calibri"/>
              </a:rPr>
              <a:t>complexity</a:t>
            </a:r>
            <a:endParaRPr sz="2600">
              <a:latin typeface="Calibri"/>
              <a:cs typeface="Calibri"/>
            </a:endParaRPr>
          </a:p>
          <a:p>
            <a:pPr marL="245745" indent="-233045">
              <a:lnSpc>
                <a:spcPct val="100000"/>
              </a:lnSpc>
              <a:spcBef>
                <a:spcPts val="370"/>
              </a:spcBef>
              <a:buFont typeface="Arial"/>
              <a:buChar char="•"/>
              <a:tabLst>
                <a:tab pos="246379" algn="l"/>
              </a:tabLst>
            </a:pPr>
            <a:r>
              <a:rPr sz="2600" b="1" spc="-20" dirty="0">
                <a:latin typeface="Calibri"/>
                <a:cs typeface="Calibri"/>
              </a:rPr>
              <a:t>Mitigate </a:t>
            </a:r>
            <a:r>
              <a:rPr sz="2600" b="1" spc="-10" dirty="0">
                <a:latin typeface="Calibri"/>
                <a:cs typeface="Calibri"/>
              </a:rPr>
              <a:t>threats </a:t>
            </a:r>
            <a:r>
              <a:rPr sz="2600" b="1" spc="-5" dirty="0">
                <a:latin typeface="Calibri"/>
                <a:cs typeface="Calibri"/>
              </a:rPr>
              <a:t>with real-time monitoring </a:t>
            </a:r>
            <a:r>
              <a:rPr sz="2600" b="1" dirty="0">
                <a:latin typeface="Calibri"/>
                <a:cs typeface="Calibri"/>
              </a:rPr>
              <a:t>and</a:t>
            </a:r>
            <a:r>
              <a:rPr sz="2600" b="1" spc="45" dirty="0">
                <a:latin typeface="Calibri"/>
                <a:cs typeface="Calibri"/>
              </a:rPr>
              <a:t> </a:t>
            </a:r>
            <a:r>
              <a:rPr sz="2600" b="1" spc="-5" dirty="0">
                <a:latin typeface="Calibri"/>
                <a:cs typeface="Calibri"/>
              </a:rPr>
              <a:t>alerts</a:t>
            </a:r>
            <a:endParaRPr sz="2600">
              <a:latin typeface="Calibri"/>
              <a:cs typeface="Calibri"/>
            </a:endParaRPr>
          </a:p>
          <a:p>
            <a:pPr marL="245745" indent="-233045">
              <a:lnSpc>
                <a:spcPct val="100000"/>
              </a:lnSpc>
              <a:spcBef>
                <a:spcPts val="385"/>
              </a:spcBef>
              <a:buFont typeface="Arial"/>
              <a:buChar char="•"/>
              <a:tabLst>
                <a:tab pos="246379" algn="l"/>
              </a:tabLst>
            </a:pPr>
            <a:r>
              <a:rPr sz="2600" b="1" spc="-5" dirty="0">
                <a:latin typeface="Calibri"/>
                <a:cs typeface="Calibri"/>
              </a:rPr>
              <a:t>Deploy on-premises </a:t>
            </a:r>
            <a:r>
              <a:rPr sz="2600" b="1" dirty="0">
                <a:latin typeface="Calibri"/>
                <a:cs typeface="Calibri"/>
              </a:rPr>
              <a:t>or on </a:t>
            </a:r>
            <a:r>
              <a:rPr sz="2600" b="1" spc="-10" dirty="0">
                <a:latin typeface="Calibri"/>
                <a:cs typeface="Calibri"/>
              </a:rPr>
              <a:t>Azure</a:t>
            </a:r>
            <a:endParaRPr sz="2600">
              <a:latin typeface="Calibri"/>
              <a:cs typeface="Calibri"/>
            </a:endParaRPr>
          </a:p>
          <a:p>
            <a:pPr marL="245745" indent="-233045">
              <a:lnSpc>
                <a:spcPct val="100000"/>
              </a:lnSpc>
              <a:spcBef>
                <a:spcPts val="375"/>
              </a:spcBef>
              <a:buFont typeface="Arial"/>
              <a:buChar char="•"/>
              <a:tabLst>
                <a:tab pos="246379" algn="l"/>
              </a:tabLst>
            </a:pPr>
            <a:r>
              <a:rPr sz="2600" b="1" dirty="0">
                <a:latin typeface="Calibri"/>
                <a:cs typeface="Calibri"/>
              </a:rPr>
              <a:t>Use </a:t>
            </a:r>
            <a:r>
              <a:rPr sz="2600" b="1" spc="-5" dirty="0">
                <a:latin typeface="Calibri"/>
                <a:cs typeface="Calibri"/>
              </a:rPr>
              <a:t>with Office </a:t>
            </a:r>
            <a:r>
              <a:rPr sz="2600" b="1" dirty="0">
                <a:latin typeface="Calibri"/>
                <a:cs typeface="Calibri"/>
              </a:rPr>
              <a:t>365, </a:t>
            </a:r>
            <a:r>
              <a:rPr sz="2600" b="1" spc="-10" dirty="0">
                <a:latin typeface="Calibri"/>
                <a:cs typeface="Calibri"/>
              </a:rPr>
              <a:t>Salesforce, </a:t>
            </a:r>
            <a:r>
              <a:rPr sz="2600" b="1" spc="-5" dirty="0">
                <a:latin typeface="Calibri"/>
                <a:cs typeface="Calibri"/>
              </a:rPr>
              <a:t>and</a:t>
            </a:r>
            <a:r>
              <a:rPr sz="2600" b="1" spc="-45" dirty="0">
                <a:latin typeface="Calibri"/>
                <a:cs typeface="Calibri"/>
              </a:rPr>
              <a:t> </a:t>
            </a:r>
            <a:r>
              <a:rPr sz="2600" b="1" spc="-5" dirty="0">
                <a:latin typeface="Calibri"/>
                <a:cs typeface="Calibri"/>
              </a:rPr>
              <a:t>more</a:t>
            </a:r>
            <a:endParaRPr sz="2600">
              <a:latin typeface="Calibri"/>
              <a:cs typeface="Calibri"/>
            </a:endParaRPr>
          </a:p>
          <a:p>
            <a:pPr marL="245745" indent="-233045">
              <a:lnSpc>
                <a:spcPct val="100000"/>
              </a:lnSpc>
              <a:spcBef>
                <a:spcPts val="375"/>
              </a:spcBef>
              <a:buFont typeface="Arial"/>
              <a:buChar char="•"/>
              <a:tabLst>
                <a:tab pos="246379" algn="l"/>
              </a:tabLst>
            </a:pPr>
            <a:r>
              <a:rPr sz="2600" b="1" dirty="0">
                <a:latin typeface="Calibri"/>
                <a:cs typeface="Calibri"/>
              </a:rPr>
              <a:t>Add </a:t>
            </a:r>
            <a:r>
              <a:rPr sz="2600" b="1" spc="-10" dirty="0">
                <a:latin typeface="Calibri"/>
                <a:cs typeface="Calibri"/>
              </a:rPr>
              <a:t>protection </a:t>
            </a:r>
            <a:r>
              <a:rPr sz="2600" b="1" spc="-15" dirty="0">
                <a:latin typeface="Calibri"/>
                <a:cs typeface="Calibri"/>
              </a:rPr>
              <a:t>for </a:t>
            </a:r>
            <a:r>
              <a:rPr sz="2600" b="1" spc="-10" dirty="0">
                <a:latin typeface="Calibri"/>
                <a:cs typeface="Calibri"/>
              </a:rPr>
              <a:t>Azure </a:t>
            </a:r>
            <a:r>
              <a:rPr sz="2600" b="1" spc="-15" dirty="0">
                <a:latin typeface="Calibri"/>
                <a:cs typeface="Calibri"/>
              </a:rPr>
              <a:t>administrator</a:t>
            </a:r>
            <a:r>
              <a:rPr sz="2600" b="1" spc="20" dirty="0">
                <a:latin typeface="Calibri"/>
                <a:cs typeface="Calibri"/>
              </a:rPr>
              <a:t> </a:t>
            </a:r>
            <a:r>
              <a:rPr sz="2600" b="1" spc="-5" dirty="0">
                <a:latin typeface="Calibri"/>
                <a:cs typeface="Calibri"/>
              </a:rPr>
              <a:t>accounts</a:t>
            </a:r>
            <a:endParaRPr sz="2600">
              <a:latin typeface="Calibri"/>
              <a:cs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5839460" cy="709930"/>
          </a:xfrm>
          <a:prstGeom prst="rect">
            <a:avLst/>
          </a:prstGeom>
        </p:spPr>
        <p:txBody>
          <a:bodyPr vert="horz" wrap="square" lIns="0" tIns="17145" rIns="0" bIns="0" rtlCol="0">
            <a:spAutoFit/>
          </a:bodyPr>
          <a:lstStyle/>
          <a:p>
            <a:pPr marL="12700">
              <a:lnSpc>
                <a:spcPct val="100000"/>
              </a:lnSpc>
              <a:spcBef>
                <a:spcPts val="135"/>
              </a:spcBef>
            </a:pPr>
            <a:r>
              <a:rPr sz="4450" spc="-90" dirty="0">
                <a:solidFill>
                  <a:srgbClr val="0071C5"/>
                </a:solidFill>
              </a:rPr>
              <a:t>MFA </a:t>
            </a:r>
            <a:r>
              <a:rPr sz="4450" spc="-15" dirty="0">
                <a:solidFill>
                  <a:srgbClr val="0071C5"/>
                </a:solidFill>
              </a:rPr>
              <a:t>Licensing </a:t>
            </a:r>
            <a:r>
              <a:rPr sz="4450" spc="-5" dirty="0">
                <a:solidFill>
                  <a:srgbClr val="0071C5"/>
                </a:solidFill>
              </a:rPr>
              <a:t>and</a:t>
            </a:r>
            <a:r>
              <a:rPr sz="4450" spc="-160" dirty="0">
                <a:solidFill>
                  <a:srgbClr val="0071C5"/>
                </a:solidFill>
              </a:rPr>
              <a:t> </a:t>
            </a:r>
            <a:r>
              <a:rPr sz="4450" spc="-20" dirty="0">
                <a:solidFill>
                  <a:srgbClr val="0071C5"/>
                </a:solidFill>
              </a:rPr>
              <a:t>Pricing</a:t>
            </a:r>
            <a:endParaRPr sz="4450"/>
          </a:p>
        </p:txBody>
      </p:sp>
      <p:sp>
        <p:nvSpPr>
          <p:cNvPr id="3" name="object 3"/>
          <p:cNvSpPr txBox="1"/>
          <p:nvPr/>
        </p:nvSpPr>
        <p:spPr>
          <a:xfrm>
            <a:off x="608482" y="1381099"/>
            <a:ext cx="10927715" cy="2239010"/>
          </a:xfrm>
          <a:prstGeom prst="rect">
            <a:avLst/>
          </a:prstGeom>
        </p:spPr>
        <p:txBody>
          <a:bodyPr vert="horz" wrap="square" lIns="0" tIns="47625" rIns="0" bIns="0" rtlCol="0">
            <a:spAutoFit/>
          </a:bodyPr>
          <a:lstStyle/>
          <a:p>
            <a:pPr marL="245745" indent="-233045">
              <a:lnSpc>
                <a:spcPct val="100000"/>
              </a:lnSpc>
              <a:spcBef>
                <a:spcPts val="375"/>
              </a:spcBef>
              <a:buFont typeface="Arial"/>
              <a:buChar char="•"/>
              <a:tabLst>
                <a:tab pos="245745" algn="l"/>
                <a:tab pos="246379" algn="l"/>
              </a:tabLst>
            </a:pPr>
            <a:r>
              <a:rPr sz="2000" spc="-10" dirty="0">
                <a:latin typeface="Calibri"/>
                <a:cs typeface="Calibri"/>
              </a:rPr>
              <a:t>There are </a:t>
            </a:r>
            <a:r>
              <a:rPr sz="2000" spc="-5" dirty="0">
                <a:latin typeface="Calibri"/>
                <a:cs typeface="Calibri"/>
              </a:rPr>
              <a:t>three pricing methods </a:t>
            </a:r>
            <a:r>
              <a:rPr sz="2000" spc="-15" dirty="0">
                <a:latin typeface="Calibri"/>
                <a:cs typeface="Calibri"/>
              </a:rPr>
              <a:t>for </a:t>
            </a:r>
            <a:r>
              <a:rPr sz="2000" spc="-10" dirty="0">
                <a:latin typeface="Calibri"/>
                <a:cs typeface="Calibri"/>
              </a:rPr>
              <a:t>Azure</a:t>
            </a:r>
            <a:r>
              <a:rPr sz="2000" spc="15" dirty="0">
                <a:latin typeface="Calibri"/>
                <a:cs typeface="Calibri"/>
              </a:rPr>
              <a:t> </a:t>
            </a:r>
            <a:r>
              <a:rPr sz="2000" spc="-25" dirty="0">
                <a:latin typeface="Calibri"/>
                <a:cs typeface="Calibri"/>
              </a:rPr>
              <a:t>MFA.</a:t>
            </a:r>
            <a:endParaRPr sz="2000">
              <a:latin typeface="Calibri"/>
              <a:cs typeface="Calibri"/>
            </a:endParaRPr>
          </a:p>
          <a:p>
            <a:pPr marL="245745" indent="-233045">
              <a:lnSpc>
                <a:spcPts val="2345"/>
              </a:lnSpc>
              <a:spcBef>
                <a:spcPts val="275"/>
              </a:spcBef>
              <a:buFont typeface="Arial"/>
              <a:buChar char="•"/>
              <a:tabLst>
                <a:tab pos="245745" algn="l"/>
                <a:tab pos="246379" algn="l"/>
              </a:tabLst>
            </a:pPr>
            <a:r>
              <a:rPr sz="2000" b="1" spc="-5" dirty="0">
                <a:latin typeface="Calibri"/>
                <a:cs typeface="Calibri"/>
              </a:rPr>
              <a:t>Consumption </a:t>
            </a:r>
            <a:r>
              <a:rPr sz="2000" b="1" dirty="0">
                <a:latin typeface="Calibri"/>
                <a:cs typeface="Calibri"/>
              </a:rPr>
              <a:t>based</a:t>
            </a:r>
            <a:r>
              <a:rPr sz="2000" b="1" spc="-50" dirty="0">
                <a:latin typeface="Calibri"/>
                <a:cs typeface="Calibri"/>
              </a:rPr>
              <a:t> </a:t>
            </a:r>
            <a:r>
              <a:rPr sz="2000" b="1" dirty="0">
                <a:latin typeface="Calibri"/>
                <a:cs typeface="Calibri"/>
              </a:rPr>
              <a:t>billing</a:t>
            </a:r>
            <a:endParaRPr sz="2000">
              <a:latin typeface="Calibri"/>
              <a:cs typeface="Calibri"/>
            </a:endParaRPr>
          </a:p>
          <a:p>
            <a:pPr marL="711835" marR="72390" lvl="1" indent="-233045">
              <a:lnSpc>
                <a:spcPct val="70000"/>
              </a:lnSpc>
              <a:spcBef>
                <a:spcPts val="560"/>
              </a:spcBef>
              <a:buFont typeface="Arial"/>
              <a:buChar char="•"/>
              <a:tabLst>
                <a:tab pos="711835" algn="l"/>
                <a:tab pos="712470" algn="l"/>
              </a:tabLst>
            </a:pPr>
            <a:r>
              <a:rPr sz="1700" b="1" spc="-10" dirty="0">
                <a:latin typeface="Calibri"/>
                <a:cs typeface="Calibri"/>
              </a:rPr>
              <a:t>Per </a:t>
            </a:r>
            <a:r>
              <a:rPr sz="1700" b="1" spc="-30" dirty="0">
                <a:latin typeface="Calibri"/>
                <a:cs typeface="Calibri"/>
              </a:rPr>
              <a:t>user. </a:t>
            </a:r>
            <a:r>
              <a:rPr sz="1700" spc="-50" dirty="0">
                <a:latin typeface="Calibri"/>
                <a:cs typeface="Calibri"/>
              </a:rPr>
              <a:t>You </a:t>
            </a:r>
            <a:r>
              <a:rPr sz="1700" spc="-5" dirty="0">
                <a:latin typeface="Calibri"/>
                <a:cs typeface="Calibri"/>
              </a:rPr>
              <a:t>can </a:t>
            </a:r>
            <a:r>
              <a:rPr sz="1700" spc="-15" dirty="0">
                <a:latin typeface="Calibri"/>
                <a:cs typeface="Calibri"/>
              </a:rPr>
              <a:t>pay </a:t>
            </a:r>
            <a:r>
              <a:rPr sz="1700" spc="-5" dirty="0">
                <a:latin typeface="Calibri"/>
                <a:cs typeface="Calibri"/>
              </a:rPr>
              <a:t>per </a:t>
            </a:r>
            <a:r>
              <a:rPr sz="1700" spc="-35" dirty="0">
                <a:latin typeface="Calibri"/>
                <a:cs typeface="Calibri"/>
              </a:rPr>
              <a:t>user. </a:t>
            </a:r>
            <a:r>
              <a:rPr sz="1700" spc="-10" dirty="0">
                <a:latin typeface="Calibri"/>
                <a:cs typeface="Calibri"/>
              </a:rPr>
              <a:t>Each </a:t>
            </a:r>
            <a:r>
              <a:rPr sz="1700" dirty="0">
                <a:latin typeface="Calibri"/>
                <a:cs typeface="Calibri"/>
              </a:rPr>
              <a:t>user has </a:t>
            </a:r>
            <a:r>
              <a:rPr sz="1700" spc="-5" dirty="0">
                <a:latin typeface="Calibri"/>
                <a:cs typeface="Calibri"/>
              </a:rPr>
              <a:t>unlimited authentications. </a:t>
            </a:r>
            <a:r>
              <a:rPr sz="1700" dirty="0">
                <a:latin typeface="Calibri"/>
                <a:cs typeface="Calibri"/>
              </a:rPr>
              <a:t>Use this model if </a:t>
            </a:r>
            <a:r>
              <a:rPr sz="1700" spc="-10" dirty="0">
                <a:latin typeface="Calibri"/>
                <a:cs typeface="Calibri"/>
              </a:rPr>
              <a:t>you </a:t>
            </a:r>
            <a:r>
              <a:rPr sz="1700" spc="-5" dirty="0">
                <a:latin typeface="Calibri"/>
                <a:cs typeface="Calibri"/>
              </a:rPr>
              <a:t>know how </a:t>
            </a:r>
            <a:r>
              <a:rPr sz="1700" spc="-10" dirty="0">
                <a:latin typeface="Calibri"/>
                <a:cs typeface="Calibri"/>
              </a:rPr>
              <a:t>many </a:t>
            </a:r>
            <a:r>
              <a:rPr sz="1700" spc="-5" dirty="0">
                <a:latin typeface="Calibri"/>
                <a:cs typeface="Calibri"/>
              </a:rPr>
              <a:t>users  </a:t>
            </a:r>
            <a:r>
              <a:rPr sz="1700" spc="-10" dirty="0">
                <a:latin typeface="Calibri"/>
                <a:cs typeface="Calibri"/>
              </a:rPr>
              <a:t>you have </a:t>
            </a:r>
            <a:r>
              <a:rPr sz="1700" dirty="0">
                <a:latin typeface="Calibri"/>
                <a:cs typeface="Calibri"/>
              </a:rPr>
              <a:t>and </a:t>
            </a:r>
            <a:r>
              <a:rPr sz="1700" spc="-5" dirty="0">
                <a:latin typeface="Calibri"/>
                <a:cs typeface="Calibri"/>
              </a:rPr>
              <a:t>can accurately estimate </a:t>
            </a:r>
            <a:r>
              <a:rPr sz="1700" spc="-10" dirty="0">
                <a:latin typeface="Calibri"/>
                <a:cs typeface="Calibri"/>
              </a:rPr>
              <a:t>your</a:t>
            </a:r>
            <a:r>
              <a:rPr sz="1700" spc="-70" dirty="0">
                <a:latin typeface="Calibri"/>
                <a:cs typeface="Calibri"/>
              </a:rPr>
              <a:t> </a:t>
            </a:r>
            <a:r>
              <a:rPr sz="1700" spc="-10" dirty="0">
                <a:latin typeface="Calibri"/>
                <a:cs typeface="Calibri"/>
              </a:rPr>
              <a:t>costs.</a:t>
            </a:r>
            <a:endParaRPr sz="1700">
              <a:latin typeface="Calibri"/>
              <a:cs typeface="Calibri"/>
            </a:endParaRPr>
          </a:p>
          <a:p>
            <a:pPr marL="711835" lvl="1" indent="-233045">
              <a:lnSpc>
                <a:spcPts val="1625"/>
              </a:lnSpc>
              <a:buFont typeface="Arial"/>
              <a:buChar char="•"/>
              <a:tabLst>
                <a:tab pos="711835" algn="l"/>
                <a:tab pos="712470" algn="l"/>
              </a:tabLst>
            </a:pPr>
            <a:r>
              <a:rPr sz="1700" b="1" spc="-10" dirty="0">
                <a:latin typeface="Calibri"/>
                <a:cs typeface="Calibri"/>
              </a:rPr>
              <a:t>Per </a:t>
            </a:r>
            <a:r>
              <a:rPr sz="1700" b="1" spc="-5" dirty="0">
                <a:latin typeface="Calibri"/>
                <a:cs typeface="Calibri"/>
              </a:rPr>
              <a:t>authentication</a:t>
            </a:r>
            <a:r>
              <a:rPr sz="1700" spc="-5" dirty="0">
                <a:latin typeface="Calibri"/>
                <a:cs typeface="Calibri"/>
              </a:rPr>
              <a:t>. </a:t>
            </a:r>
            <a:r>
              <a:rPr sz="1700" spc="-50" dirty="0">
                <a:latin typeface="Calibri"/>
                <a:cs typeface="Calibri"/>
              </a:rPr>
              <a:t>You </a:t>
            </a:r>
            <a:r>
              <a:rPr sz="1700" spc="-5" dirty="0">
                <a:latin typeface="Calibri"/>
                <a:cs typeface="Calibri"/>
              </a:rPr>
              <a:t>can </a:t>
            </a:r>
            <a:r>
              <a:rPr sz="1700" spc="-15" dirty="0">
                <a:latin typeface="Calibri"/>
                <a:cs typeface="Calibri"/>
              </a:rPr>
              <a:t>pay </a:t>
            </a:r>
            <a:r>
              <a:rPr sz="1700" spc="-20" dirty="0">
                <a:latin typeface="Calibri"/>
                <a:cs typeface="Calibri"/>
              </a:rPr>
              <a:t>for </a:t>
            </a:r>
            <a:r>
              <a:rPr sz="1700" dirty="0">
                <a:latin typeface="Calibri"/>
                <a:cs typeface="Calibri"/>
              </a:rPr>
              <a:t>a </a:t>
            </a:r>
            <a:r>
              <a:rPr sz="1700" spc="-5" dirty="0">
                <a:latin typeface="Calibri"/>
                <a:cs typeface="Calibri"/>
              </a:rPr>
              <a:t>bundle (10) of authentications. </a:t>
            </a:r>
            <a:r>
              <a:rPr sz="1700" dirty="0">
                <a:latin typeface="Calibri"/>
                <a:cs typeface="Calibri"/>
              </a:rPr>
              <a:t>Use this model when </a:t>
            </a:r>
            <a:r>
              <a:rPr sz="1700" spc="-10" dirty="0">
                <a:latin typeface="Calibri"/>
                <a:cs typeface="Calibri"/>
              </a:rPr>
              <a:t>you are </a:t>
            </a:r>
            <a:r>
              <a:rPr sz="1700" spc="-5" dirty="0">
                <a:latin typeface="Calibri"/>
                <a:cs typeface="Calibri"/>
              </a:rPr>
              <a:t>unsure how</a:t>
            </a:r>
            <a:r>
              <a:rPr sz="1700" spc="-25" dirty="0">
                <a:latin typeface="Calibri"/>
                <a:cs typeface="Calibri"/>
              </a:rPr>
              <a:t> </a:t>
            </a:r>
            <a:r>
              <a:rPr sz="1700" spc="-10" dirty="0">
                <a:latin typeface="Calibri"/>
                <a:cs typeface="Calibri"/>
              </a:rPr>
              <a:t>many</a:t>
            </a:r>
            <a:endParaRPr sz="1700">
              <a:latin typeface="Calibri"/>
              <a:cs typeface="Calibri"/>
            </a:endParaRPr>
          </a:p>
          <a:p>
            <a:pPr marL="711835">
              <a:lnSpc>
                <a:spcPts val="1735"/>
              </a:lnSpc>
            </a:pPr>
            <a:r>
              <a:rPr sz="1700" spc="-5" dirty="0">
                <a:latin typeface="Calibri"/>
                <a:cs typeface="Calibri"/>
              </a:rPr>
              <a:t>users </a:t>
            </a:r>
            <a:r>
              <a:rPr sz="1700" dirty="0">
                <a:latin typeface="Calibri"/>
                <a:cs typeface="Calibri"/>
              </a:rPr>
              <a:t>will </a:t>
            </a:r>
            <a:r>
              <a:rPr sz="1700" spc="-5" dirty="0">
                <a:latin typeface="Calibri"/>
                <a:cs typeface="Calibri"/>
              </a:rPr>
              <a:t>participate </a:t>
            </a:r>
            <a:r>
              <a:rPr sz="1700" dirty="0">
                <a:latin typeface="Calibri"/>
                <a:cs typeface="Calibri"/>
              </a:rPr>
              <a:t>in </a:t>
            </a:r>
            <a:r>
              <a:rPr sz="1700" spc="-35" dirty="0">
                <a:latin typeface="Calibri"/>
                <a:cs typeface="Calibri"/>
              </a:rPr>
              <a:t>MFA</a:t>
            </a:r>
            <a:r>
              <a:rPr sz="1700" spc="-125" dirty="0">
                <a:latin typeface="Calibri"/>
                <a:cs typeface="Calibri"/>
              </a:rPr>
              <a:t> </a:t>
            </a:r>
            <a:r>
              <a:rPr sz="1700" spc="-5" dirty="0">
                <a:latin typeface="Calibri"/>
                <a:cs typeface="Calibri"/>
              </a:rPr>
              <a:t>authentication.</a:t>
            </a:r>
            <a:endParaRPr sz="1700">
              <a:latin typeface="Calibri"/>
              <a:cs typeface="Calibri"/>
            </a:endParaRPr>
          </a:p>
          <a:p>
            <a:pPr marL="245745" indent="-233045">
              <a:lnSpc>
                <a:spcPct val="100000"/>
              </a:lnSpc>
              <a:spcBef>
                <a:spcPts val="275"/>
              </a:spcBef>
              <a:buFont typeface="Arial"/>
              <a:buChar char="•"/>
              <a:tabLst>
                <a:tab pos="245745" algn="l"/>
                <a:tab pos="246379" algn="l"/>
              </a:tabLst>
            </a:pPr>
            <a:r>
              <a:rPr sz="2000" b="1" spc="-35" dirty="0">
                <a:latin typeface="Calibri"/>
                <a:cs typeface="Calibri"/>
              </a:rPr>
              <a:t>MFA </a:t>
            </a:r>
            <a:r>
              <a:rPr sz="2000" b="1" dirty="0">
                <a:latin typeface="Calibri"/>
                <a:cs typeface="Calibri"/>
              </a:rPr>
              <a:t>licenses included in other</a:t>
            </a:r>
            <a:r>
              <a:rPr sz="2000" b="1" spc="-60" dirty="0">
                <a:latin typeface="Calibri"/>
                <a:cs typeface="Calibri"/>
              </a:rPr>
              <a:t> </a:t>
            </a:r>
            <a:r>
              <a:rPr sz="2000" b="1" spc="-5" dirty="0">
                <a:latin typeface="Calibri"/>
                <a:cs typeface="Calibri"/>
              </a:rPr>
              <a:t>products</a:t>
            </a:r>
            <a:endParaRPr sz="2000">
              <a:latin typeface="Calibri"/>
              <a:cs typeface="Calibri"/>
            </a:endParaRPr>
          </a:p>
          <a:p>
            <a:pPr marL="245745" indent="-233045">
              <a:lnSpc>
                <a:spcPct val="100000"/>
              </a:lnSpc>
              <a:spcBef>
                <a:spcPts val="280"/>
              </a:spcBef>
              <a:buFont typeface="Arial"/>
              <a:buChar char="•"/>
              <a:tabLst>
                <a:tab pos="245745" algn="l"/>
                <a:tab pos="246379" algn="l"/>
              </a:tabLst>
            </a:pPr>
            <a:r>
              <a:rPr sz="2000" b="1" spc="-10" dirty="0">
                <a:latin typeface="Calibri"/>
                <a:cs typeface="Calibri"/>
              </a:rPr>
              <a:t>Direct </a:t>
            </a:r>
            <a:r>
              <a:rPr sz="2000" b="1" spc="-5" dirty="0">
                <a:latin typeface="Calibri"/>
                <a:cs typeface="Calibri"/>
              </a:rPr>
              <a:t>and </a:t>
            </a:r>
            <a:r>
              <a:rPr sz="2000" b="1" spc="-15" dirty="0">
                <a:latin typeface="Calibri"/>
                <a:cs typeface="Calibri"/>
              </a:rPr>
              <a:t>Volume</a:t>
            </a:r>
            <a:r>
              <a:rPr sz="2000" b="1" spc="-10" dirty="0">
                <a:latin typeface="Calibri"/>
                <a:cs typeface="Calibri"/>
              </a:rPr>
              <a:t> </a:t>
            </a:r>
            <a:r>
              <a:rPr sz="2000" b="1" dirty="0">
                <a:latin typeface="Calibri"/>
                <a:cs typeface="Calibri"/>
              </a:rPr>
              <a:t>licensing</a:t>
            </a:r>
            <a:endParaRPr sz="2000">
              <a:latin typeface="Calibri"/>
              <a:cs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6455410" cy="709930"/>
          </a:xfrm>
          <a:prstGeom prst="rect">
            <a:avLst/>
          </a:prstGeom>
        </p:spPr>
        <p:txBody>
          <a:bodyPr vert="horz" wrap="square" lIns="0" tIns="17145" rIns="0" bIns="0" rtlCol="0">
            <a:spAutoFit/>
          </a:bodyPr>
          <a:lstStyle/>
          <a:p>
            <a:pPr marL="12700">
              <a:lnSpc>
                <a:spcPct val="100000"/>
              </a:lnSpc>
              <a:spcBef>
                <a:spcPts val="135"/>
              </a:spcBef>
            </a:pPr>
            <a:r>
              <a:rPr sz="4450" spc="-25" dirty="0">
                <a:solidFill>
                  <a:srgbClr val="0071C5"/>
                </a:solidFill>
              </a:rPr>
              <a:t>Microsoft </a:t>
            </a:r>
            <a:r>
              <a:rPr sz="4450" spc="-35" dirty="0">
                <a:solidFill>
                  <a:srgbClr val="0071C5"/>
                </a:solidFill>
              </a:rPr>
              <a:t>Authenticator</a:t>
            </a:r>
            <a:r>
              <a:rPr sz="4450" spc="-145" dirty="0">
                <a:solidFill>
                  <a:srgbClr val="0071C5"/>
                </a:solidFill>
              </a:rPr>
              <a:t> </a:t>
            </a:r>
            <a:r>
              <a:rPr sz="4450" spc="-5" dirty="0">
                <a:solidFill>
                  <a:srgbClr val="0071C5"/>
                </a:solidFill>
              </a:rPr>
              <a:t>App</a:t>
            </a:r>
            <a:endParaRPr sz="4450"/>
          </a:p>
        </p:txBody>
      </p:sp>
      <p:sp>
        <p:nvSpPr>
          <p:cNvPr id="3" name="object 3"/>
          <p:cNvSpPr txBox="1"/>
          <p:nvPr/>
        </p:nvSpPr>
        <p:spPr>
          <a:xfrm>
            <a:off x="608482" y="1381404"/>
            <a:ext cx="10864215" cy="2239010"/>
          </a:xfrm>
          <a:prstGeom prst="rect">
            <a:avLst/>
          </a:prstGeom>
        </p:spPr>
        <p:txBody>
          <a:bodyPr vert="horz" wrap="square" lIns="0" tIns="38735" rIns="0" bIns="0" rtlCol="0">
            <a:spAutoFit/>
          </a:bodyPr>
          <a:lstStyle/>
          <a:p>
            <a:pPr marL="245745" indent="-233045">
              <a:lnSpc>
                <a:spcPct val="100000"/>
              </a:lnSpc>
              <a:spcBef>
                <a:spcPts val="305"/>
              </a:spcBef>
              <a:buFont typeface="Arial"/>
              <a:buChar char="•"/>
              <a:tabLst>
                <a:tab pos="245745" algn="l"/>
                <a:tab pos="246379" algn="l"/>
              </a:tabLst>
            </a:pPr>
            <a:r>
              <a:rPr sz="2200" spc="-15" dirty="0">
                <a:latin typeface="Calibri"/>
                <a:cs typeface="Calibri"/>
              </a:rPr>
              <a:t>Prevent </a:t>
            </a:r>
            <a:r>
              <a:rPr sz="2200" spc="-10" dirty="0">
                <a:latin typeface="Calibri"/>
                <a:cs typeface="Calibri"/>
              </a:rPr>
              <a:t>unauthorized </a:t>
            </a:r>
            <a:r>
              <a:rPr sz="2200" spc="-5" dirty="0">
                <a:latin typeface="Calibri"/>
                <a:cs typeface="Calibri"/>
              </a:rPr>
              <a:t>access </a:t>
            </a:r>
            <a:r>
              <a:rPr sz="2200" spc="-20" dirty="0">
                <a:latin typeface="Calibri"/>
                <a:cs typeface="Calibri"/>
              </a:rPr>
              <a:t>to</a:t>
            </a:r>
            <a:r>
              <a:rPr sz="2200" spc="25" dirty="0">
                <a:latin typeface="Calibri"/>
                <a:cs typeface="Calibri"/>
              </a:rPr>
              <a:t> </a:t>
            </a:r>
            <a:r>
              <a:rPr sz="2200" spc="-15" dirty="0">
                <a:latin typeface="Calibri"/>
                <a:cs typeface="Calibri"/>
              </a:rPr>
              <a:t>accounts</a:t>
            </a:r>
            <a:endParaRPr sz="2200">
              <a:latin typeface="Calibri"/>
              <a:cs typeface="Calibri"/>
            </a:endParaRPr>
          </a:p>
          <a:p>
            <a:pPr marL="245745" indent="-233045">
              <a:lnSpc>
                <a:spcPct val="100000"/>
              </a:lnSpc>
              <a:spcBef>
                <a:spcPts val="200"/>
              </a:spcBef>
              <a:buFont typeface="Arial"/>
              <a:buChar char="•"/>
              <a:tabLst>
                <a:tab pos="245745" algn="l"/>
                <a:tab pos="246379" algn="l"/>
              </a:tabLst>
            </a:pPr>
            <a:r>
              <a:rPr sz="2200" spc="-15" dirty="0">
                <a:latin typeface="Calibri"/>
                <a:cs typeface="Calibri"/>
              </a:rPr>
              <a:t>Stop </a:t>
            </a:r>
            <a:r>
              <a:rPr sz="2200" spc="-10" dirty="0">
                <a:latin typeface="Calibri"/>
                <a:cs typeface="Calibri"/>
              </a:rPr>
              <a:t>fraudulent transactions by </a:t>
            </a:r>
            <a:r>
              <a:rPr sz="2200" spc="-5" dirty="0">
                <a:latin typeface="Calibri"/>
                <a:cs typeface="Calibri"/>
              </a:rPr>
              <a:t>giving </a:t>
            </a:r>
            <a:r>
              <a:rPr sz="2200" spc="-15" dirty="0">
                <a:latin typeface="Calibri"/>
                <a:cs typeface="Calibri"/>
              </a:rPr>
              <a:t>you </a:t>
            </a:r>
            <a:r>
              <a:rPr sz="2200" spc="-5" dirty="0">
                <a:latin typeface="Calibri"/>
                <a:cs typeface="Calibri"/>
              </a:rPr>
              <a:t>an additional </a:t>
            </a:r>
            <a:r>
              <a:rPr sz="2200" spc="-10" dirty="0">
                <a:latin typeface="Calibri"/>
                <a:cs typeface="Calibri"/>
              </a:rPr>
              <a:t>level </a:t>
            </a:r>
            <a:r>
              <a:rPr sz="2200" spc="-5" dirty="0">
                <a:latin typeface="Calibri"/>
                <a:cs typeface="Calibri"/>
              </a:rPr>
              <a:t>of</a:t>
            </a:r>
            <a:r>
              <a:rPr sz="2200" spc="50" dirty="0">
                <a:latin typeface="Calibri"/>
                <a:cs typeface="Calibri"/>
              </a:rPr>
              <a:t> </a:t>
            </a:r>
            <a:r>
              <a:rPr sz="2200" spc="-10" dirty="0">
                <a:latin typeface="Calibri"/>
                <a:cs typeface="Calibri"/>
              </a:rPr>
              <a:t>security</a:t>
            </a:r>
            <a:endParaRPr sz="2200">
              <a:latin typeface="Calibri"/>
              <a:cs typeface="Calibri"/>
            </a:endParaRPr>
          </a:p>
          <a:p>
            <a:pPr marL="245745" marR="5080" indent="-233045">
              <a:lnSpc>
                <a:spcPct val="70000"/>
              </a:lnSpc>
              <a:spcBef>
                <a:spcPts val="1000"/>
              </a:spcBef>
              <a:buFont typeface="Arial"/>
              <a:buChar char="•"/>
              <a:tabLst>
                <a:tab pos="245745" algn="l"/>
                <a:tab pos="246379" algn="l"/>
              </a:tabLst>
            </a:pPr>
            <a:r>
              <a:rPr sz="2200" spc="-5" dirty="0">
                <a:latin typeface="Calibri"/>
                <a:cs typeface="Calibri"/>
              </a:rPr>
              <a:t>Use either as a </a:t>
            </a:r>
            <a:r>
              <a:rPr sz="2200" spc="-10" dirty="0">
                <a:latin typeface="Calibri"/>
                <a:cs typeface="Calibri"/>
              </a:rPr>
              <a:t>second verification method </a:t>
            </a:r>
            <a:r>
              <a:rPr sz="2200" spc="-5" dirty="0">
                <a:latin typeface="Calibri"/>
                <a:cs typeface="Calibri"/>
              </a:rPr>
              <a:t>or as a </a:t>
            </a:r>
            <a:r>
              <a:rPr sz="2200" spc="-10" dirty="0">
                <a:latin typeface="Calibri"/>
                <a:cs typeface="Calibri"/>
              </a:rPr>
              <a:t>replacement </a:t>
            </a:r>
            <a:r>
              <a:rPr sz="2200" spc="-20" dirty="0">
                <a:latin typeface="Calibri"/>
                <a:cs typeface="Calibri"/>
              </a:rPr>
              <a:t>for </a:t>
            </a:r>
            <a:r>
              <a:rPr sz="2200" spc="-15" dirty="0">
                <a:latin typeface="Calibri"/>
                <a:cs typeface="Calibri"/>
              </a:rPr>
              <a:t>your password </a:t>
            </a:r>
            <a:r>
              <a:rPr sz="2200" spc="-5" dirty="0">
                <a:latin typeface="Calibri"/>
                <a:cs typeface="Calibri"/>
              </a:rPr>
              <a:t>when </a:t>
            </a:r>
            <a:r>
              <a:rPr sz="2200" spc="-10" dirty="0">
                <a:latin typeface="Calibri"/>
                <a:cs typeface="Calibri"/>
              </a:rPr>
              <a:t>using  phone</a:t>
            </a:r>
            <a:r>
              <a:rPr sz="2200" dirty="0">
                <a:latin typeface="Calibri"/>
                <a:cs typeface="Calibri"/>
              </a:rPr>
              <a:t> </a:t>
            </a:r>
            <a:r>
              <a:rPr sz="2200" spc="-5" dirty="0">
                <a:latin typeface="Calibri"/>
                <a:cs typeface="Calibri"/>
              </a:rPr>
              <a:t>sign-in</a:t>
            </a:r>
            <a:endParaRPr sz="2200">
              <a:latin typeface="Calibri"/>
              <a:cs typeface="Calibri"/>
            </a:endParaRPr>
          </a:p>
          <a:p>
            <a:pPr marL="245745" indent="-233045">
              <a:lnSpc>
                <a:spcPts val="2545"/>
              </a:lnSpc>
              <a:spcBef>
                <a:spcPts val="215"/>
              </a:spcBef>
              <a:buFont typeface="Arial"/>
              <a:buChar char="•"/>
              <a:tabLst>
                <a:tab pos="245745" algn="l"/>
                <a:tab pos="246379" algn="l"/>
              </a:tabLst>
            </a:pPr>
            <a:r>
              <a:rPr sz="2200" spc="-10" dirty="0">
                <a:latin typeface="Calibri"/>
                <a:cs typeface="Calibri"/>
              </a:rPr>
              <a:t>The </a:t>
            </a:r>
            <a:r>
              <a:rPr sz="2200" spc="-5" dirty="0">
                <a:latin typeface="Calibri"/>
                <a:cs typeface="Calibri"/>
              </a:rPr>
              <a:t>app </a:t>
            </a:r>
            <a:r>
              <a:rPr sz="2200" spc="-15" dirty="0">
                <a:latin typeface="Calibri"/>
                <a:cs typeface="Calibri"/>
              </a:rPr>
              <a:t>can </a:t>
            </a:r>
            <a:r>
              <a:rPr sz="2200" spc="-10" dirty="0">
                <a:latin typeface="Calibri"/>
                <a:cs typeface="Calibri"/>
              </a:rPr>
              <a:t>work </a:t>
            </a:r>
            <a:r>
              <a:rPr sz="2200" spc="-5" dirty="0">
                <a:latin typeface="Calibri"/>
                <a:cs typeface="Calibri"/>
              </a:rPr>
              <a:t>in </a:t>
            </a:r>
            <a:r>
              <a:rPr sz="2200" spc="-10" dirty="0">
                <a:latin typeface="Calibri"/>
                <a:cs typeface="Calibri"/>
              </a:rPr>
              <a:t>one </a:t>
            </a:r>
            <a:r>
              <a:rPr sz="2200" spc="-5" dirty="0">
                <a:latin typeface="Calibri"/>
                <a:cs typeface="Calibri"/>
              </a:rPr>
              <a:t>of </a:t>
            </a:r>
            <a:r>
              <a:rPr sz="2200" spc="-15" dirty="0">
                <a:latin typeface="Calibri"/>
                <a:cs typeface="Calibri"/>
              </a:rPr>
              <a:t>two</a:t>
            </a:r>
            <a:r>
              <a:rPr sz="2200" spc="85" dirty="0">
                <a:latin typeface="Calibri"/>
                <a:cs typeface="Calibri"/>
              </a:rPr>
              <a:t> </a:t>
            </a:r>
            <a:r>
              <a:rPr sz="2200" spc="-25" dirty="0">
                <a:latin typeface="Calibri"/>
                <a:cs typeface="Calibri"/>
              </a:rPr>
              <a:t>ways:</a:t>
            </a:r>
            <a:endParaRPr sz="2200">
              <a:latin typeface="Calibri"/>
              <a:cs typeface="Calibri"/>
            </a:endParaRPr>
          </a:p>
          <a:p>
            <a:pPr marL="711835" lvl="1" indent="-233045">
              <a:lnSpc>
                <a:spcPts val="2095"/>
              </a:lnSpc>
              <a:buFont typeface="Arial"/>
              <a:buChar char="•"/>
              <a:tabLst>
                <a:tab pos="711835" algn="l"/>
                <a:tab pos="712470" algn="l"/>
              </a:tabLst>
            </a:pPr>
            <a:r>
              <a:rPr sz="1900" b="0" dirty="0">
                <a:latin typeface="Segoe UI Semilight"/>
                <a:cs typeface="Segoe UI Semilight"/>
              </a:rPr>
              <a:t>Notification. </a:t>
            </a:r>
            <a:r>
              <a:rPr sz="1900" b="0" spc="-5" dirty="0">
                <a:latin typeface="Segoe UI Semilight"/>
                <a:cs typeface="Segoe UI Semilight"/>
              </a:rPr>
              <a:t>The app </a:t>
            </a:r>
            <a:r>
              <a:rPr sz="1900" b="0" spc="-10" dirty="0">
                <a:latin typeface="Segoe UI Semilight"/>
                <a:cs typeface="Segoe UI Semilight"/>
              </a:rPr>
              <a:t>sends </a:t>
            </a:r>
            <a:r>
              <a:rPr sz="1900" b="0" spc="-5" dirty="0">
                <a:latin typeface="Segoe UI Semilight"/>
                <a:cs typeface="Segoe UI Semilight"/>
              </a:rPr>
              <a:t>a notification </a:t>
            </a:r>
            <a:r>
              <a:rPr sz="1900" b="0" spc="-10" dirty="0">
                <a:latin typeface="Segoe UI Semilight"/>
                <a:cs typeface="Segoe UI Semilight"/>
              </a:rPr>
              <a:t>to your </a:t>
            </a:r>
            <a:r>
              <a:rPr sz="1900" b="0" spc="-5" dirty="0">
                <a:latin typeface="Segoe UI Semilight"/>
                <a:cs typeface="Segoe UI Semilight"/>
              </a:rPr>
              <a:t>device, then </a:t>
            </a:r>
            <a:r>
              <a:rPr sz="1900" b="0" spc="-20" dirty="0">
                <a:latin typeface="Segoe UI Semilight"/>
                <a:cs typeface="Segoe UI Semilight"/>
              </a:rPr>
              <a:t>Verify </a:t>
            </a:r>
            <a:r>
              <a:rPr sz="1900" b="0" spc="-5" dirty="0">
                <a:latin typeface="Segoe UI Semilight"/>
                <a:cs typeface="Segoe UI Semilight"/>
              </a:rPr>
              <a:t>or</a:t>
            </a:r>
            <a:r>
              <a:rPr sz="1900" b="0" spc="135" dirty="0">
                <a:latin typeface="Segoe UI Semilight"/>
                <a:cs typeface="Segoe UI Semilight"/>
              </a:rPr>
              <a:t> </a:t>
            </a:r>
            <a:r>
              <a:rPr sz="1900" b="0" spc="-5" dirty="0">
                <a:latin typeface="Segoe UI Semilight"/>
                <a:cs typeface="Segoe UI Semilight"/>
              </a:rPr>
              <a:t>Deny</a:t>
            </a:r>
            <a:endParaRPr sz="1900">
              <a:latin typeface="Segoe UI Semilight"/>
              <a:cs typeface="Segoe UI Semilight"/>
            </a:endParaRPr>
          </a:p>
          <a:p>
            <a:pPr marL="711835" lvl="1" indent="-233045">
              <a:lnSpc>
                <a:spcPts val="2190"/>
              </a:lnSpc>
              <a:buFont typeface="Arial"/>
              <a:buChar char="•"/>
              <a:tabLst>
                <a:tab pos="711835" algn="l"/>
                <a:tab pos="712470" algn="l"/>
              </a:tabLst>
            </a:pPr>
            <a:r>
              <a:rPr sz="1900" b="0" spc="-10" dirty="0">
                <a:latin typeface="Segoe UI Semilight"/>
                <a:cs typeface="Segoe UI Semilight"/>
              </a:rPr>
              <a:t>Verification </a:t>
            </a:r>
            <a:r>
              <a:rPr sz="1900" b="0" spc="5" dirty="0">
                <a:latin typeface="Segoe UI Semilight"/>
                <a:cs typeface="Segoe UI Semilight"/>
              </a:rPr>
              <a:t>code. </a:t>
            </a:r>
            <a:r>
              <a:rPr sz="1900" b="0" spc="-10" dirty="0">
                <a:latin typeface="Segoe UI Semilight"/>
                <a:cs typeface="Segoe UI Semilight"/>
              </a:rPr>
              <a:t>Open </a:t>
            </a:r>
            <a:r>
              <a:rPr sz="1900" b="0" spc="-5" dirty="0">
                <a:latin typeface="Segoe UI Semilight"/>
                <a:cs typeface="Segoe UI Semilight"/>
              </a:rPr>
              <a:t>the app and </a:t>
            </a:r>
            <a:r>
              <a:rPr sz="1900" b="0" dirty="0">
                <a:latin typeface="Segoe UI Semilight"/>
                <a:cs typeface="Segoe UI Semilight"/>
              </a:rPr>
              <a:t>copy </a:t>
            </a:r>
            <a:r>
              <a:rPr sz="1900" b="0" spc="-5" dirty="0">
                <a:latin typeface="Segoe UI Semilight"/>
                <a:cs typeface="Segoe UI Semilight"/>
              </a:rPr>
              <a:t>the verification code </a:t>
            </a:r>
            <a:r>
              <a:rPr sz="1900" b="0" spc="-10" dirty="0">
                <a:latin typeface="Segoe UI Semilight"/>
                <a:cs typeface="Segoe UI Semilight"/>
              </a:rPr>
              <a:t>onto </a:t>
            </a:r>
            <a:r>
              <a:rPr sz="1900" b="0" spc="-5" dirty="0">
                <a:latin typeface="Segoe UI Semilight"/>
                <a:cs typeface="Segoe UI Semilight"/>
              </a:rPr>
              <a:t>the sign-in</a:t>
            </a:r>
            <a:r>
              <a:rPr sz="1900" b="0" spc="100" dirty="0">
                <a:latin typeface="Segoe UI Semilight"/>
                <a:cs typeface="Segoe UI Semilight"/>
              </a:rPr>
              <a:t> </a:t>
            </a:r>
            <a:r>
              <a:rPr sz="1900" b="0" spc="-10" dirty="0">
                <a:latin typeface="Segoe UI Semilight"/>
                <a:cs typeface="Segoe UI Semilight"/>
              </a:rPr>
              <a:t>screen</a:t>
            </a:r>
            <a:endParaRPr sz="1900">
              <a:latin typeface="Segoe UI Semilight"/>
              <a:cs typeface="Segoe UI Semilight"/>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5267325" cy="709930"/>
          </a:xfrm>
          <a:prstGeom prst="rect">
            <a:avLst/>
          </a:prstGeom>
        </p:spPr>
        <p:txBody>
          <a:bodyPr vert="horz" wrap="square" lIns="0" tIns="17145" rIns="0" bIns="0" rtlCol="0">
            <a:spAutoFit/>
          </a:bodyPr>
          <a:lstStyle/>
          <a:p>
            <a:pPr marL="12700">
              <a:lnSpc>
                <a:spcPct val="100000"/>
              </a:lnSpc>
              <a:spcBef>
                <a:spcPts val="135"/>
              </a:spcBef>
            </a:pPr>
            <a:r>
              <a:rPr sz="4450" spc="-65" dirty="0">
                <a:solidFill>
                  <a:srgbClr val="0071C5"/>
                </a:solidFill>
              </a:rPr>
              <a:t>MFA </a:t>
            </a:r>
            <a:r>
              <a:rPr sz="4450" spc="-30" dirty="0">
                <a:solidFill>
                  <a:srgbClr val="0071C5"/>
                </a:solidFill>
              </a:rPr>
              <a:t>for </a:t>
            </a:r>
            <a:r>
              <a:rPr sz="4450" spc="10" dirty="0">
                <a:solidFill>
                  <a:srgbClr val="0071C5"/>
                </a:solidFill>
              </a:rPr>
              <a:t>Global</a:t>
            </a:r>
            <a:r>
              <a:rPr sz="4450" spc="35" dirty="0">
                <a:solidFill>
                  <a:srgbClr val="0071C5"/>
                </a:solidFill>
              </a:rPr>
              <a:t> </a:t>
            </a:r>
            <a:r>
              <a:rPr sz="4450" spc="10" dirty="0">
                <a:solidFill>
                  <a:srgbClr val="0071C5"/>
                </a:solidFill>
              </a:rPr>
              <a:t>Admins</a:t>
            </a:r>
            <a:endParaRPr sz="4450"/>
          </a:p>
        </p:txBody>
      </p:sp>
      <p:sp>
        <p:nvSpPr>
          <p:cNvPr id="3" name="object 3"/>
          <p:cNvSpPr txBox="1"/>
          <p:nvPr/>
        </p:nvSpPr>
        <p:spPr>
          <a:xfrm>
            <a:off x="9931661" y="1791969"/>
            <a:ext cx="1700530" cy="422275"/>
          </a:xfrm>
          <a:prstGeom prst="rect">
            <a:avLst/>
          </a:prstGeom>
        </p:spPr>
        <p:txBody>
          <a:bodyPr vert="horz" wrap="square" lIns="0" tIns="13335" rIns="0" bIns="0" rtlCol="0">
            <a:spAutoFit/>
          </a:bodyPr>
          <a:lstStyle/>
          <a:p>
            <a:pPr marL="12700">
              <a:lnSpc>
                <a:spcPct val="100000"/>
              </a:lnSpc>
              <a:spcBef>
                <a:spcPts val="105"/>
              </a:spcBef>
            </a:pPr>
            <a:r>
              <a:rPr sz="2600" dirty="0">
                <a:latin typeface="Calibri"/>
                <a:cs typeface="Calibri"/>
              </a:rPr>
              <a:t>s, </a:t>
            </a:r>
            <a:r>
              <a:rPr sz="2600" spc="-20" dirty="0">
                <a:latin typeface="Calibri"/>
                <a:cs typeface="Calibri"/>
              </a:rPr>
              <a:t>like</a:t>
            </a:r>
            <a:r>
              <a:rPr sz="2600" spc="-105" dirty="0">
                <a:latin typeface="Calibri"/>
                <a:cs typeface="Calibri"/>
              </a:rPr>
              <a:t> </a:t>
            </a:r>
            <a:r>
              <a:rPr sz="2600" dirty="0">
                <a:latin typeface="Calibri"/>
                <a:cs typeface="Calibri"/>
              </a:rPr>
              <a:t>virtual</a:t>
            </a:r>
            <a:endParaRPr sz="2600">
              <a:latin typeface="Calibri"/>
              <a:cs typeface="Calibri"/>
            </a:endParaRPr>
          </a:p>
        </p:txBody>
      </p:sp>
      <p:sp>
        <p:nvSpPr>
          <p:cNvPr id="4" name="object 4"/>
          <p:cNvSpPr txBox="1"/>
          <p:nvPr/>
        </p:nvSpPr>
        <p:spPr>
          <a:xfrm>
            <a:off x="9845230" y="2472893"/>
            <a:ext cx="190500" cy="422909"/>
          </a:xfrm>
          <a:prstGeom prst="rect">
            <a:avLst/>
          </a:prstGeom>
        </p:spPr>
        <p:txBody>
          <a:bodyPr vert="horz" wrap="square" lIns="0" tIns="13335" rIns="0" bIns="0" rtlCol="0">
            <a:spAutoFit/>
          </a:bodyPr>
          <a:lstStyle/>
          <a:p>
            <a:pPr marL="12700">
              <a:lnSpc>
                <a:spcPct val="100000"/>
              </a:lnSpc>
              <a:spcBef>
                <a:spcPts val="105"/>
              </a:spcBef>
            </a:pPr>
            <a:r>
              <a:rPr sz="2600" dirty="0">
                <a:latin typeface="Calibri"/>
                <a:cs typeface="Calibri"/>
              </a:rPr>
              <a:t>e</a:t>
            </a:r>
            <a:endParaRPr sz="2600">
              <a:latin typeface="Calibri"/>
              <a:cs typeface="Calibri"/>
            </a:endParaRPr>
          </a:p>
        </p:txBody>
      </p:sp>
      <p:sp>
        <p:nvSpPr>
          <p:cNvPr id="5" name="object 5"/>
          <p:cNvSpPr txBox="1"/>
          <p:nvPr/>
        </p:nvSpPr>
        <p:spPr>
          <a:xfrm>
            <a:off x="608482" y="1388109"/>
            <a:ext cx="887094" cy="2190750"/>
          </a:xfrm>
          <a:prstGeom prst="rect">
            <a:avLst/>
          </a:prstGeom>
        </p:spPr>
        <p:txBody>
          <a:bodyPr vert="horz" wrap="square" lIns="0" tIns="13335" rIns="0" bIns="0" rtlCol="0">
            <a:spAutoFit/>
          </a:bodyPr>
          <a:lstStyle/>
          <a:p>
            <a:pPr marL="245745" indent="-233045">
              <a:lnSpc>
                <a:spcPct val="100000"/>
              </a:lnSpc>
              <a:spcBef>
                <a:spcPts val="105"/>
              </a:spcBef>
              <a:buFont typeface="Arial"/>
              <a:buChar char="•"/>
              <a:tabLst>
                <a:tab pos="246379" algn="l"/>
              </a:tabLst>
            </a:pPr>
            <a:r>
              <a:rPr sz="2600" spc="-10" dirty="0">
                <a:latin typeface="Calibri"/>
                <a:cs typeface="Calibri"/>
              </a:rPr>
              <a:t>Free</a:t>
            </a:r>
            <a:endParaRPr sz="2600">
              <a:latin typeface="Calibri"/>
              <a:cs typeface="Calibri"/>
            </a:endParaRPr>
          </a:p>
          <a:p>
            <a:pPr marL="245745" indent="-233045">
              <a:lnSpc>
                <a:spcPts val="2650"/>
              </a:lnSpc>
              <a:spcBef>
                <a:spcPts val="55"/>
              </a:spcBef>
              <a:buFont typeface="Arial"/>
              <a:buChar char="•"/>
              <a:tabLst>
                <a:tab pos="246379" algn="l"/>
              </a:tabLst>
            </a:pPr>
            <a:r>
              <a:rPr sz="2600" dirty="0">
                <a:latin typeface="Calibri"/>
                <a:cs typeface="Calibri"/>
              </a:rPr>
              <a:t>Ad</a:t>
            </a:r>
            <a:endParaRPr sz="2600">
              <a:latin typeface="Calibri"/>
              <a:cs typeface="Calibri"/>
            </a:endParaRPr>
          </a:p>
          <a:p>
            <a:pPr marL="245745">
              <a:lnSpc>
                <a:spcPts val="2650"/>
              </a:lnSpc>
            </a:pPr>
            <a:r>
              <a:rPr sz="2600" dirty="0">
                <a:latin typeface="Calibri"/>
                <a:cs typeface="Calibri"/>
              </a:rPr>
              <a:t>ma</a:t>
            </a:r>
            <a:endParaRPr sz="2600">
              <a:latin typeface="Calibri"/>
              <a:cs typeface="Calibri"/>
            </a:endParaRPr>
          </a:p>
          <a:p>
            <a:pPr marL="245745" marR="5080" indent="-233045">
              <a:lnSpc>
                <a:spcPct val="70100"/>
              </a:lnSpc>
              <a:spcBef>
                <a:spcPts val="994"/>
              </a:spcBef>
              <a:buFont typeface="Arial"/>
              <a:buChar char="•"/>
              <a:tabLst>
                <a:tab pos="246379" algn="l"/>
              </a:tabLst>
            </a:pPr>
            <a:r>
              <a:rPr sz="2600" spc="-5" dirty="0">
                <a:latin typeface="Calibri"/>
                <a:cs typeface="Calibri"/>
              </a:rPr>
              <a:t>Se</a:t>
            </a:r>
            <a:r>
              <a:rPr sz="2600" spc="-25" dirty="0">
                <a:latin typeface="Calibri"/>
                <a:cs typeface="Calibri"/>
              </a:rPr>
              <a:t>c</a:t>
            </a:r>
            <a:r>
              <a:rPr sz="2600" spc="-5" dirty="0">
                <a:latin typeface="Calibri"/>
                <a:cs typeface="Calibri"/>
              </a:rPr>
              <a:t>o  </a:t>
            </a:r>
            <a:r>
              <a:rPr sz="2600" dirty="0">
                <a:latin typeface="Calibri"/>
                <a:cs typeface="Calibri"/>
              </a:rPr>
              <a:t>aut</a:t>
            </a:r>
            <a:endParaRPr sz="2600">
              <a:latin typeface="Calibri"/>
              <a:cs typeface="Calibri"/>
            </a:endParaRPr>
          </a:p>
          <a:p>
            <a:pPr marL="245745" indent="-233045">
              <a:lnSpc>
                <a:spcPct val="100000"/>
              </a:lnSpc>
              <a:spcBef>
                <a:spcPts val="70"/>
              </a:spcBef>
              <a:buFont typeface="Arial"/>
              <a:buChar char="•"/>
              <a:tabLst>
                <a:tab pos="246379" algn="l"/>
              </a:tabLst>
            </a:pPr>
            <a:r>
              <a:rPr sz="2600" dirty="0">
                <a:latin typeface="Calibri"/>
                <a:cs typeface="Calibri"/>
              </a:rPr>
              <a:t>Use</a:t>
            </a:r>
            <a:endParaRPr sz="2600">
              <a:latin typeface="Calibri"/>
              <a:cs typeface="Calibri"/>
            </a:endParaRPr>
          </a:p>
        </p:txBody>
      </p:sp>
      <p:sp>
        <p:nvSpPr>
          <p:cNvPr id="6" name="object 6"/>
          <p:cNvSpPr txBox="1">
            <a:spLocks noGrp="1"/>
          </p:cNvSpPr>
          <p:nvPr>
            <p:ph type="body" idx="1"/>
          </p:nvPr>
        </p:nvSpPr>
        <p:spPr>
          <a:prstGeom prst="rect">
            <a:avLst/>
          </a:prstGeom>
        </p:spPr>
        <p:txBody>
          <a:bodyPr vert="horz" wrap="square" lIns="0" tIns="0" rIns="0" bIns="0" rtlCol="0">
            <a:spAutoFit/>
          </a:bodyPr>
          <a:lstStyle/>
          <a:p>
            <a:pPr marL="300355">
              <a:lnSpc>
                <a:spcPts val="2475"/>
              </a:lnSpc>
            </a:pPr>
            <a:r>
              <a:rPr spc="-5" dirty="0"/>
              <a:t>of </a:t>
            </a:r>
            <a:r>
              <a:rPr spc="-10" dirty="0"/>
              <a:t>charge </a:t>
            </a:r>
            <a:r>
              <a:rPr spc="-25" dirty="0"/>
              <a:t>for </a:t>
            </a:r>
            <a:r>
              <a:rPr dirty="0"/>
              <a:t>global </a:t>
            </a:r>
            <a:r>
              <a:rPr spc="-10" dirty="0"/>
              <a:t>administrator</a:t>
            </a:r>
            <a:r>
              <a:rPr spc="-5" dirty="0"/>
              <a:t> security</a:t>
            </a:r>
          </a:p>
          <a:p>
            <a:pPr marL="56515" indent="-57150">
              <a:lnSpc>
                <a:spcPct val="70000"/>
              </a:lnSpc>
              <a:spcBef>
                <a:spcPts val="994"/>
              </a:spcBef>
            </a:pPr>
            <a:r>
              <a:rPr dirty="0"/>
              <a:t>ded </a:t>
            </a:r>
            <a:r>
              <a:rPr spc="-10" dirty="0"/>
              <a:t>level </a:t>
            </a:r>
            <a:r>
              <a:rPr spc="-5" dirty="0"/>
              <a:t>of security </a:t>
            </a:r>
            <a:r>
              <a:rPr dirty="0"/>
              <a:t>when managing and </a:t>
            </a:r>
            <a:r>
              <a:rPr spc="-10" dirty="0"/>
              <a:t>creating Azure resource  </a:t>
            </a:r>
            <a:r>
              <a:rPr dirty="0"/>
              <a:t>chines</a:t>
            </a:r>
          </a:p>
          <a:p>
            <a:pPr marL="76835" marR="78740" indent="184785">
              <a:lnSpc>
                <a:spcPct val="70100"/>
              </a:lnSpc>
              <a:spcBef>
                <a:spcPts val="990"/>
              </a:spcBef>
            </a:pPr>
            <a:r>
              <a:rPr spc="-5" dirty="0"/>
              <a:t>ndary authentication </a:t>
            </a:r>
            <a:r>
              <a:rPr dirty="0"/>
              <a:t>includes </a:t>
            </a:r>
            <a:r>
              <a:rPr spc="-5" dirty="0"/>
              <a:t>phone call, </a:t>
            </a:r>
            <a:r>
              <a:rPr spc="-15" dirty="0"/>
              <a:t>text </a:t>
            </a:r>
            <a:r>
              <a:rPr spc="-5" dirty="0"/>
              <a:t>message, </a:t>
            </a:r>
            <a:r>
              <a:rPr dirty="0"/>
              <a:t>and th  </a:t>
            </a:r>
            <a:r>
              <a:rPr spc="-10" dirty="0"/>
              <a:t>henticator</a:t>
            </a:r>
            <a:r>
              <a:rPr spc="-35" dirty="0"/>
              <a:t> </a:t>
            </a:r>
            <a:r>
              <a:rPr dirty="0"/>
              <a:t>app</a:t>
            </a:r>
          </a:p>
          <a:p>
            <a:pPr marL="212090">
              <a:lnSpc>
                <a:spcPct val="100000"/>
              </a:lnSpc>
              <a:spcBef>
                <a:spcPts val="75"/>
              </a:spcBef>
            </a:pPr>
            <a:r>
              <a:rPr dirty="0"/>
              <a:t>the </a:t>
            </a:r>
            <a:r>
              <a:rPr spc="-10" dirty="0"/>
              <a:t>portal to </a:t>
            </a:r>
            <a:r>
              <a:rPr dirty="0"/>
              <a:t>enable </a:t>
            </a:r>
            <a:r>
              <a:rPr spc="-45" dirty="0"/>
              <a:t>MFA </a:t>
            </a:r>
            <a:r>
              <a:rPr spc="-25" dirty="0"/>
              <a:t>for</a:t>
            </a:r>
            <a:r>
              <a:rPr dirty="0"/>
              <a:t> </a:t>
            </a:r>
            <a:r>
              <a:rPr spc="-15" dirty="0"/>
              <a:t>administrators</a:t>
            </a:r>
          </a:p>
        </p:txBody>
      </p:sp>
      <p:sp>
        <p:nvSpPr>
          <p:cNvPr id="7" name="object 7"/>
          <p:cNvSpPr/>
          <p:nvPr/>
        </p:nvSpPr>
        <p:spPr>
          <a:xfrm>
            <a:off x="1424939" y="1336547"/>
            <a:ext cx="8510016" cy="208330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7141209" cy="709930"/>
          </a:xfrm>
          <a:prstGeom prst="rect">
            <a:avLst/>
          </a:prstGeom>
        </p:spPr>
        <p:txBody>
          <a:bodyPr vert="horz" wrap="square" lIns="0" tIns="17145" rIns="0" bIns="0" rtlCol="0">
            <a:spAutoFit/>
          </a:bodyPr>
          <a:lstStyle/>
          <a:p>
            <a:pPr marL="12700">
              <a:lnSpc>
                <a:spcPct val="100000"/>
              </a:lnSpc>
              <a:spcBef>
                <a:spcPts val="135"/>
              </a:spcBef>
            </a:pPr>
            <a:r>
              <a:rPr sz="4450" dirty="0">
                <a:solidFill>
                  <a:srgbClr val="0071C5"/>
                </a:solidFill>
              </a:rPr>
              <a:t>What </a:t>
            </a:r>
            <a:r>
              <a:rPr sz="4450" spc="-10" dirty="0">
                <a:solidFill>
                  <a:srgbClr val="0071C5"/>
                </a:solidFill>
              </a:rPr>
              <a:t>are </a:t>
            </a:r>
            <a:r>
              <a:rPr sz="4450" spc="-90" dirty="0">
                <a:solidFill>
                  <a:srgbClr val="0071C5"/>
                </a:solidFill>
              </a:rPr>
              <a:t>You </a:t>
            </a:r>
            <a:r>
              <a:rPr sz="4450" spc="-40" dirty="0">
                <a:solidFill>
                  <a:srgbClr val="0071C5"/>
                </a:solidFill>
              </a:rPr>
              <a:t>Trying </a:t>
            </a:r>
            <a:r>
              <a:rPr sz="4450" spc="-15" dirty="0">
                <a:solidFill>
                  <a:srgbClr val="0071C5"/>
                </a:solidFill>
              </a:rPr>
              <a:t>to</a:t>
            </a:r>
            <a:r>
              <a:rPr sz="4450" spc="145" dirty="0">
                <a:solidFill>
                  <a:srgbClr val="0071C5"/>
                </a:solidFill>
              </a:rPr>
              <a:t> </a:t>
            </a:r>
            <a:r>
              <a:rPr sz="4450" spc="5" dirty="0">
                <a:solidFill>
                  <a:srgbClr val="0071C5"/>
                </a:solidFill>
              </a:rPr>
              <a:t>Secure?</a:t>
            </a:r>
            <a:endParaRPr sz="4450"/>
          </a:p>
        </p:txBody>
      </p:sp>
      <p:graphicFrame>
        <p:nvGraphicFramePr>
          <p:cNvPr id="3" name="object 3"/>
          <p:cNvGraphicFramePr>
            <a:graphicFrameLocks noGrp="1"/>
          </p:cNvGraphicFramePr>
          <p:nvPr/>
        </p:nvGraphicFramePr>
        <p:xfrm>
          <a:off x="590359" y="1444370"/>
          <a:ext cx="10710543" cy="4650051"/>
        </p:xfrm>
        <a:graphic>
          <a:graphicData uri="http://schemas.openxmlformats.org/drawingml/2006/table">
            <a:tbl>
              <a:tblPr firstRow="1" bandRow="1">
                <a:tableStyleId>{2D5ABB26-0587-4C30-8999-92F81FD0307C}</a:tableStyleId>
              </a:tblPr>
              <a:tblGrid>
                <a:gridCol w="6791959">
                  <a:extLst>
                    <a:ext uri="{9D8B030D-6E8A-4147-A177-3AD203B41FA5}">
                      <a16:colId xmlns:a16="http://schemas.microsoft.com/office/drawing/2014/main" val="20000"/>
                    </a:ext>
                  </a:extLst>
                </a:gridCol>
                <a:gridCol w="1956434">
                  <a:extLst>
                    <a:ext uri="{9D8B030D-6E8A-4147-A177-3AD203B41FA5}">
                      <a16:colId xmlns:a16="http://schemas.microsoft.com/office/drawing/2014/main" val="20001"/>
                    </a:ext>
                  </a:extLst>
                </a:gridCol>
                <a:gridCol w="1962150">
                  <a:extLst>
                    <a:ext uri="{9D8B030D-6E8A-4147-A177-3AD203B41FA5}">
                      <a16:colId xmlns:a16="http://schemas.microsoft.com/office/drawing/2014/main" val="20002"/>
                    </a:ext>
                  </a:extLst>
                </a:gridCol>
              </a:tblGrid>
              <a:tr h="570864">
                <a:tc>
                  <a:txBody>
                    <a:bodyPr/>
                    <a:lstStyle/>
                    <a:p>
                      <a:pPr marL="69850">
                        <a:lnSpc>
                          <a:spcPct val="100000"/>
                        </a:lnSpc>
                        <a:spcBef>
                          <a:spcPts val="85"/>
                        </a:spcBef>
                      </a:pPr>
                      <a:r>
                        <a:rPr sz="2400" b="0" dirty="0">
                          <a:solidFill>
                            <a:srgbClr val="FFFFFF"/>
                          </a:solidFill>
                          <a:latin typeface="Segoe UI Semilight"/>
                          <a:cs typeface="Segoe UI Semilight"/>
                        </a:rPr>
                        <a:t>What </a:t>
                      </a:r>
                      <a:r>
                        <a:rPr sz="2400" b="0" spc="-10" dirty="0">
                          <a:solidFill>
                            <a:srgbClr val="FFFFFF"/>
                          </a:solidFill>
                          <a:latin typeface="Segoe UI Semilight"/>
                          <a:cs typeface="Segoe UI Semilight"/>
                        </a:rPr>
                        <a:t>are </a:t>
                      </a:r>
                      <a:r>
                        <a:rPr sz="2400" b="0" spc="-5" dirty="0">
                          <a:solidFill>
                            <a:srgbClr val="FFFFFF"/>
                          </a:solidFill>
                          <a:latin typeface="Segoe UI Semilight"/>
                          <a:cs typeface="Segoe UI Semilight"/>
                        </a:rPr>
                        <a:t>you </a:t>
                      </a:r>
                      <a:r>
                        <a:rPr sz="2400" b="0" spc="15" dirty="0">
                          <a:solidFill>
                            <a:srgbClr val="FFFFFF"/>
                          </a:solidFill>
                          <a:latin typeface="Segoe UI Semilight"/>
                          <a:cs typeface="Segoe UI Semilight"/>
                        </a:rPr>
                        <a:t>trying </a:t>
                      </a:r>
                      <a:r>
                        <a:rPr sz="2400" b="0" spc="-10" dirty="0">
                          <a:solidFill>
                            <a:srgbClr val="FFFFFF"/>
                          </a:solidFill>
                          <a:latin typeface="Segoe UI Semilight"/>
                          <a:cs typeface="Segoe UI Semilight"/>
                        </a:rPr>
                        <a:t>to</a:t>
                      </a:r>
                      <a:r>
                        <a:rPr sz="2400" b="0" spc="5" dirty="0">
                          <a:solidFill>
                            <a:srgbClr val="FFFFFF"/>
                          </a:solidFill>
                          <a:latin typeface="Segoe UI Semilight"/>
                          <a:cs typeface="Segoe UI Semilight"/>
                        </a:rPr>
                        <a:t> </a:t>
                      </a:r>
                      <a:r>
                        <a:rPr sz="2400" b="0" spc="-10" dirty="0">
                          <a:solidFill>
                            <a:srgbClr val="FFFFFF"/>
                          </a:solidFill>
                          <a:latin typeface="Segoe UI Semilight"/>
                          <a:cs typeface="Segoe UI Semilight"/>
                        </a:rPr>
                        <a:t>secure</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70485">
                        <a:lnSpc>
                          <a:spcPct val="100000"/>
                        </a:lnSpc>
                        <a:spcBef>
                          <a:spcPts val="85"/>
                        </a:spcBef>
                      </a:pPr>
                      <a:r>
                        <a:rPr sz="2400" b="0" spc="-10" dirty="0">
                          <a:solidFill>
                            <a:srgbClr val="FFFFFF"/>
                          </a:solidFill>
                          <a:latin typeface="Segoe UI Semilight"/>
                          <a:cs typeface="Segoe UI Semilight"/>
                        </a:rPr>
                        <a:t>Azure</a:t>
                      </a:r>
                      <a:r>
                        <a:rPr sz="2400" b="0" dirty="0">
                          <a:solidFill>
                            <a:srgbClr val="FFFFFF"/>
                          </a:solidFill>
                          <a:latin typeface="Segoe UI Semilight"/>
                          <a:cs typeface="Segoe UI Semilight"/>
                        </a:rPr>
                        <a:t> </a:t>
                      </a:r>
                      <a:r>
                        <a:rPr sz="2400" b="0" spc="-60" dirty="0">
                          <a:solidFill>
                            <a:srgbClr val="FFFFFF"/>
                          </a:solidFill>
                          <a:latin typeface="Segoe UI Semilight"/>
                          <a:cs typeface="Segoe UI Semilight"/>
                        </a:rPr>
                        <a:t>MFA</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71120">
                        <a:lnSpc>
                          <a:spcPct val="100000"/>
                        </a:lnSpc>
                        <a:spcBef>
                          <a:spcPts val="85"/>
                        </a:spcBef>
                      </a:pPr>
                      <a:r>
                        <a:rPr sz="2400" b="0" spc="-60" dirty="0">
                          <a:solidFill>
                            <a:srgbClr val="FFFFFF"/>
                          </a:solidFill>
                          <a:latin typeface="Segoe UI Semilight"/>
                          <a:cs typeface="Segoe UI Semilight"/>
                        </a:rPr>
                        <a:t>MFA</a:t>
                      </a:r>
                      <a:r>
                        <a:rPr sz="2400" b="0" spc="-10" dirty="0">
                          <a:solidFill>
                            <a:srgbClr val="FFFFFF"/>
                          </a:solidFill>
                          <a:latin typeface="Segoe UI Semilight"/>
                          <a:cs typeface="Segoe UI Semilight"/>
                        </a:rPr>
                        <a:t> </a:t>
                      </a:r>
                      <a:r>
                        <a:rPr sz="2400" b="0" spc="10" dirty="0">
                          <a:solidFill>
                            <a:srgbClr val="FFFFFF"/>
                          </a:solidFill>
                          <a:latin typeface="Segoe UI Semilight"/>
                          <a:cs typeface="Segoe UI Semilight"/>
                        </a:rPr>
                        <a:t>Server</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570991">
                <a:tc>
                  <a:txBody>
                    <a:bodyPr/>
                    <a:lstStyle/>
                    <a:p>
                      <a:pPr marL="69850">
                        <a:lnSpc>
                          <a:spcPct val="100000"/>
                        </a:lnSpc>
                        <a:spcBef>
                          <a:spcPts val="85"/>
                        </a:spcBef>
                      </a:pPr>
                      <a:r>
                        <a:rPr sz="2400" b="0" dirty="0">
                          <a:solidFill>
                            <a:srgbClr val="FFFFFF"/>
                          </a:solidFill>
                          <a:latin typeface="Segoe UI Semilight"/>
                          <a:cs typeface="Segoe UI Semilight"/>
                        </a:rPr>
                        <a:t>First-party </a:t>
                      </a:r>
                      <a:r>
                        <a:rPr sz="2400" b="0" spc="-10" dirty="0">
                          <a:solidFill>
                            <a:srgbClr val="FFFFFF"/>
                          </a:solidFill>
                          <a:latin typeface="Segoe UI Semilight"/>
                          <a:cs typeface="Segoe UI Semilight"/>
                        </a:rPr>
                        <a:t>Microsoft</a:t>
                      </a:r>
                      <a:r>
                        <a:rPr sz="2400" b="0" dirty="0">
                          <a:solidFill>
                            <a:srgbClr val="FFFFFF"/>
                          </a:solidFill>
                          <a:latin typeface="Segoe UI Semilight"/>
                          <a:cs typeface="Segoe UI Semilight"/>
                        </a:rPr>
                        <a:t> apps</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4471C4"/>
                    </a:solidFill>
                  </a:tcPr>
                </a:tc>
                <a:tc>
                  <a:txBody>
                    <a:bodyPr/>
                    <a:lstStyle/>
                    <a:p>
                      <a:pPr algn="ctr">
                        <a:lnSpc>
                          <a:spcPct val="100000"/>
                        </a:lnSpc>
                        <a:spcBef>
                          <a:spcPts val="85"/>
                        </a:spcBef>
                      </a:pPr>
                      <a:r>
                        <a:rPr sz="2400" b="0" dirty="0">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85"/>
                        </a:spcBef>
                      </a:pPr>
                      <a:r>
                        <a:rPr sz="2400" b="0" dirty="0">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570865">
                <a:tc>
                  <a:txBody>
                    <a:bodyPr/>
                    <a:lstStyle/>
                    <a:p>
                      <a:pPr marL="69850">
                        <a:lnSpc>
                          <a:spcPct val="100000"/>
                        </a:lnSpc>
                        <a:spcBef>
                          <a:spcPts val="90"/>
                        </a:spcBef>
                      </a:pPr>
                      <a:r>
                        <a:rPr sz="2400" b="0" spc="-5" dirty="0">
                          <a:solidFill>
                            <a:srgbClr val="FFFFFF"/>
                          </a:solidFill>
                          <a:latin typeface="Segoe UI Semilight"/>
                          <a:cs typeface="Segoe UI Semilight"/>
                        </a:rPr>
                        <a:t>SaaS </a:t>
                      </a:r>
                      <a:r>
                        <a:rPr sz="2400" b="0" dirty="0">
                          <a:solidFill>
                            <a:srgbClr val="FFFFFF"/>
                          </a:solidFill>
                          <a:latin typeface="Segoe UI Semilight"/>
                          <a:cs typeface="Segoe UI Semilight"/>
                        </a:rPr>
                        <a:t>apps in the app</a:t>
                      </a:r>
                      <a:r>
                        <a:rPr sz="2400" b="0" spc="15" dirty="0">
                          <a:solidFill>
                            <a:srgbClr val="FFFFFF"/>
                          </a:solidFill>
                          <a:latin typeface="Segoe UI Semilight"/>
                          <a:cs typeface="Segoe UI Semilight"/>
                        </a:rPr>
                        <a:t> </a:t>
                      </a:r>
                      <a:r>
                        <a:rPr sz="2400" b="0" spc="10" dirty="0">
                          <a:solidFill>
                            <a:srgbClr val="FFFFFF"/>
                          </a:solidFill>
                          <a:latin typeface="Segoe UI Semilight"/>
                          <a:cs typeface="Segoe UI Semilight"/>
                        </a:rPr>
                        <a:t>gallery</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26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1183258">
                <a:tc>
                  <a:txBody>
                    <a:bodyPr/>
                    <a:lstStyle/>
                    <a:p>
                      <a:pPr marL="69850">
                        <a:lnSpc>
                          <a:spcPct val="100000"/>
                        </a:lnSpc>
                        <a:spcBef>
                          <a:spcPts val="85"/>
                        </a:spcBef>
                      </a:pPr>
                      <a:r>
                        <a:rPr sz="2400" b="0" spc="-20" dirty="0">
                          <a:solidFill>
                            <a:srgbClr val="FFFFFF"/>
                          </a:solidFill>
                          <a:latin typeface="Segoe UI Semilight"/>
                          <a:cs typeface="Segoe UI Semilight"/>
                        </a:rPr>
                        <a:t>Web </a:t>
                      </a:r>
                      <a:r>
                        <a:rPr sz="2400" b="0" dirty="0">
                          <a:solidFill>
                            <a:srgbClr val="FFFFFF"/>
                          </a:solidFill>
                          <a:latin typeface="Segoe UI Semilight"/>
                          <a:cs typeface="Segoe UI Semilight"/>
                        </a:rPr>
                        <a:t>applications published </a:t>
                      </a:r>
                      <a:r>
                        <a:rPr sz="2400" b="0" spc="-5" dirty="0">
                          <a:solidFill>
                            <a:srgbClr val="FFFFFF"/>
                          </a:solidFill>
                          <a:latin typeface="Segoe UI Semilight"/>
                          <a:cs typeface="Segoe UI Semilight"/>
                        </a:rPr>
                        <a:t>through </a:t>
                      </a:r>
                      <a:r>
                        <a:rPr sz="2400" b="0" spc="-10" dirty="0">
                          <a:solidFill>
                            <a:srgbClr val="FFFFFF"/>
                          </a:solidFill>
                          <a:latin typeface="Segoe UI Semilight"/>
                          <a:cs typeface="Segoe UI Semilight"/>
                        </a:rPr>
                        <a:t>Azure</a:t>
                      </a:r>
                      <a:r>
                        <a:rPr sz="2400" b="0" spc="5" dirty="0">
                          <a:solidFill>
                            <a:srgbClr val="FFFFFF"/>
                          </a:solidFill>
                          <a:latin typeface="Segoe UI Semilight"/>
                          <a:cs typeface="Segoe UI Semilight"/>
                        </a:rPr>
                        <a:t> </a:t>
                      </a:r>
                      <a:r>
                        <a:rPr sz="2400" b="0" spc="-5" dirty="0">
                          <a:solidFill>
                            <a:srgbClr val="FFFFFF"/>
                          </a:solidFill>
                          <a:latin typeface="Segoe UI Semilight"/>
                          <a:cs typeface="Segoe UI Semilight"/>
                        </a:rPr>
                        <a:t>AD</a:t>
                      </a:r>
                      <a:endParaRPr sz="2400">
                        <a:latin typeface="Segoe UI Semilight"/>
                        <a:cs typeface="Segoe UI Semilight"/>
                      </a:endParaRPr>
                    </a:p>
                    <a:p>
                      <a:pPr marL="69850">
                        <a:lnSpc>
                          <a:spcPct val="100000"/>
                        </a:lnSpc>
                        <a:spcBef>
                          <a:spcPts val="434"/>
                        </a:spcBef>
                      </a:pPr>
                      <a:r>
                        <a:rPr sz="2400" b="0" spc="-5" dirty="0">
                          <a:solidFill>
                            <a:srgbClr val="FFFFFF"/>
                          </a:solidFill>
                          <a:latin typeface="Segoe UI Semilight"/>
                          <a:cs typeface="Segoe UI Semilight"/>
                        </a:rPr>
                        <a:t>App</a:t>
                      </a:r>
                      <a:r>
                        <a:rPr sz="2400" b="0" spc="-10" dirty="0">
                          <a:solidFill>
                            <a:srgbClr val="FFFFFF"/>
                          </a:solidFill>
                          <a:latin typeface="Segoe UI Semilight"/>
                          <a:cs typeface="Segoe UI Semilight"/>
                        </a:rPr>
                        <a:t> </a:t>
                      </a:r>
                      <a:r>
                        <a:rPr sz="2400" b="0" spc="-15" dirty="0">
                          <a:solidFill>
                            <a:srgbClr val="FFFFFF"/>
                          </a:solidFill>
                          <a:latin typeface="Segoe UI Semilight"/>
                          <a:cs typeface="Segoe UI Semilight"/>
                        </a:rPr>
                        <a:t>Proxy</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algn="ctr">
                        <a:lnSpc>
                          <a:spcPct val="100000"/>
                        </a:lnSpc>
                        <a:spcBef>
                          <a:spcPts val="85"/>
                        </a:spcBef>
                      </a:pPr>
                      <a:r>
                        <a:rPr sz="2400" b="0" dirty="0">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nSpc>
                          <a:spcPct val="100000"/>
                        </a:lnSpc>
                      </a:pPr>
                      <a:endParaRPr sz="26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1183132">
                <a:tc>
                  <a:txBody>
                    <a:bodyPr/>
                    <a:lstStyle/>
                    <a:p>
                      <a:pPr marL="69850">
                        <a:lnSpc>
                          <a:spcPct val="100000"/>
                        </a:lnSpc>
                        <a:spcBef>
                          <a:spcPts val="90"/>
                        </a:spcBef>
                      </a:pPr>
                      <a:r>
                        <a:rPr sz="2400" b="0" spc="-5" dirty="0">
                          <a:solidFill>
                            <a:srgbClr val="FFFFFF"/>
                          </a:solidFill>
                          <a:latin typeface="Segoe UI Semilight"/>
                          <a:cs typeface="Segoe UI Semilight"/>
                        </a:rPr>
                        <a:t>IIS </a:t>
                      </a:r>
                      <a:r>
                        <a:rPr sz="2400" b="0" dirty="0">
                          <a:solidFill>
                            <a:srgbClr val="FFFFFF"/>
                          </a:solidFill>
                          <a:latin typeface="Segoe UI Semilight"/>
                          <a:cs typeface="Segoe UI Semilight"/>
                        </a:rPr>
                        <a:t>applications not published </a:t>
                      </a:r>
                      <a:r>
                        <a:rPr sz="2400" b="0" spc="-5" dirty="0">
                          <a:solidFill>
                            <a:srgbClr val="FFFFFF"/>
                          </a:solidFill>
                          <a:latin typeface="Segoe UI Semilight"/>
                          <a:cs typeface="Segoe UI Semilight"/>
                        </a:rPr>
                        <a:t>through </a:t>
                      </a:r>
                      <a:r>
                        <a:rPr sz="2400" b="0" spc="-10" dirty="0">
                          <a:solidFill>
                            <a:srgbClr val="FFFFFF"/>
                          </a:solidFill>
                          <a:latin typeface="Segoe UI Semilight"/>
                          <a:cs typeface="Segoe UI Semilight"/>
                        </a:rPr>
                        <a:t>Azure</a:t>
                      </a:r>
                      <a:r>
                        <a:rPr sz="2400" b="0" spc="-20" dirty="0">
                          <a:solidFill>
                            <a:srgbClr val="FFFFFF"/>
                          </a:solidFill>
                          <a:latin typeface="Segoe UI Semilight"/>
                          <a:cs typeface="Segoe UI Semilight"/>
                        </a:rPr>
                        <a:t> </a:t>
                      </a:r>
                      <a:r>
                        <a:rPr sz="2400" b="0" spc="-5" dirty="0">
                          <a:solidFill>
                            <a:srgbClr val="FFFFFF"/>
                          </a:solidFill>
                          <a:latin typeface="Segoe UI Semilight"/>
                          <a:cs typeface="Segoe UI Semilight"/>
                        </a:rPr>
                        <a:t>AD</a:t>
                      </a:r>
                      <a:endParaRPr sz="2400">
                        <a:latin typeface="Segoe UI Semilight"/>
                        <a:cs typeface="Segoe UI Semilight"/>
                      </a:endParaRPr>
                    </a:p>
                    <a:p>
                      <a:pPr marL="69850">
                        <a:lnSpc>
                          <a:spcPct val="100000"/>
                        </a:lnSpc>
                        <a:spcBef>
                          <a:spcPts val="430"/>
                        </a:spcBef>
                      </a:pPr>
                      <a:r>
                        <a:rPr sz="2400" b="0" spc="-5" dirty="0">
                          <a:solidFill>
                            <a:srgbClr val="FFFFFF"/>
                          </a:solidFill>
                          <a:latin typeface="Segoe UI Semilight"/>
                          <a:cs typeface="Segoe UI Semilight"/>
                        </a:rPr>
                        <a:t>App</a:t>
                      </a:r>
                      <a:r>
                        <a:rPr sz="2400" b="0" spc="-10" dirty="0">
                          <a:solidFill>
                            <a:srgbClr val="FFFFFF"/>
                          </a:solidFill>
                          <a:latin typeface="Segoe UI Semilight"/>
                          <a:cs typeface="Segoe UI Semilight"/>
                        </a:rPr>
                        <a:t> </a:t>
                      </a:r>
                      <a:r>
                        <a:rPr sz="2400" b="0" spc="-15" dirty="0">
                          <a:solidFill>
                            <a:srgbClr val="FFFFFF"/>
                          </a:solidFill>
                          <a:latin typeface="Segoe UI Semilight"/>
                          <a:cs typeface="Segoe UI Semilight"/>
                        </a:rPr>
                        <a:t>Proxy</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a:lnSpc>
                          <a:spcPct val="100000"/>
                        </a:lnSpc>
                      </a:pPr>
                      <a:endParaRPr sz="26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570941">
                <a:tc>
                  <a:txBody>
                    <a:bodyPr/>
                    <a:lstStyle/>
                    <a:p>
                      <a:pPr marL="69850">
                        <a:lnSpc>
                          <a:spcPct val="100000"/>
                        </a:lnSpc>
                        <a:spcBef>
                          <a:spcPts val="90"/>
                        </a:spcBef>
                      </a:pPr>
                      <a:r>
                        <a:rPr sz="2400" b="0" spc="-15" dirty="0">
                          <a:solidFill>
                            <a:srgbClr val="FFFFFF"/>
                          </a:solidFill>
                          <a:latin typeface="Segoe UI Semilight"/>
                          <a:cs typeface="Segoe UI Semilight"/>
                        </a:rPr>
                        <a:t>Remote </a:t>
                      </a:r>
                      <a:r>
                        <a:rPr sz="2400" b="0" dirty="0">
                          <a:solidFill>
                            <a:srgbClr val="FFFFFF"/>
                          </a:solidFill>
                          <a:latin typeface="Segoe UI Semilight"/>
                          <a:cs typeface="Segoe UI Semilight"/>
                        </a:rPr>
                        <a:t>access </a:t>
                      </a:r>
                      <a:r>
                        <a:rPr sz="2400" b="0" spc="-5" dirty="0">
                          <a:solidFill>
                            <a:srgbClr val="FFFFFF"/>
                          </a:solidFill>
                          <a:latin typeface="Segoe UI Semilight"/>
                          <a:cs typeface="Segoe UI Semilight"/>
                        </a:rPr>
                        <a:t>such </a:t>
                      </a:r>
                      <a:r>
                        <a:rPr sz="2400" b="0" dirty="0">
                          <a:solidFill>
                            <a:srgbClr val="FFFFFF"/>
                          </a:solidFill>
                          <a:latin typeface="Segoe UI Semilight"/>
                          <a:cs typeface="Segoe UI Semilight"/>
                        </a:rPr>
                        <a:t>as </a:t>
                      </a:r>
                      <a:r>
                        <a:rPr sz="2400" b="0" spc="-5" dirty="0">
                          <a:solidFill>
                            <a:srgbClr val="FFFFFF"/>
                          </a:solidFill>
                          <a:latin typeface="Segoe UI Semilight"/>
                          <a:cs typeface="Segoe UI Semilight"/>
                        </a:rPr>
                        <a:t>VPN,</a:t>
                      </a:r>
                      <a:r>
                        <a:rPr sz="2400" b="0" spc="70" dirty="0">
                          <a:solidFill>
                            <a:srgbClr val="FFFFFF"/>
                          </a:solidFill>
                          <a:latin typeface="Segoe UI Semilight"/>
                          <a:cs typeface="Segoe UI Semilight"/>
                        </a:rPr>
                        <a:t> </a:t>
                      </a:r>
                      <a:r>
                        <a:rPr sz="2400" b="0" dirty="0">
                          <a:solidFill>
                            <a:srgbClr val="FFFFFF"/>
                          </a:solidFill>
                          <a:latin typeface="Segoe UI Semilight"/>
                          <a:cs typeface="Segoe UI Semilight"/>
                        </a:rPr>
                        <a:t>RDG</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5527675" cy="452120"/>
          </a:xfrm>
          <a:prstGeom prst="rect">
            <a:avLst/>
          </a:prstGeom>
        </p:spPr>
        <p:txBody>
          <a:bodyPr vert="horz" wrap="square" lIns="0" tIns="12065" rIns="0" bIns="0" rtlCol="0">
            <a:spAutoFit/>
          </a:bodyPr>
          <a:lstStyle/>
          <a:p>
            <a:pPr marL="12700">
              <a:lnSpc>
                <a:spcPct val="100000"/>
              </a:lnSpc>
              <a:spcBef>
                <a:spcPts val="95"/>
              </a:spcBef>
            </a:pPr>
            <a:r>
              <a:rPr sz="2800" b="1" spc="-45" dirty="0">
                <a:solidFill>
                  <a:srgbClr val="0071C5"/>
                </a:solidFill>
                <a:latin typeface="Segoe UI Semibold"/>
                <a:cs typeface="Segoe UI Semibold"/>
              </a:rPr>
              <a:t>Using </a:t>
            </a:r>
            <a:r>
              <a:rPr sz="2800" b="1" spc="-50" dirty="0">
                <a:solidFill>
                  <a:srgbClr val="0071C5"/>
                </a:solidFill>
                <a:latin typeface="Segoe UI Semibold"/>
                <a:cs typeface="Segoe UI Semibold"/>
              </a:rPr>
              <a:t>Azure Migrate: </a:t>
            </a:r>
            <a:r>
              <a:rPr sz="2800" b="1" spc="-5" dirty="0">
                <a:solidFill>
                  <a:srgbClr val="0071C5"/>
                </a:solidFill>
                <a:latin typeface="Segoe UI Semibold"/>
                <a:cs typeface="Segoe UI Semibold"/>
              </a:rPr>
              <a:t>A </a:t>
            </a:r>
            <a:r>
              <a:rPr sz="2800" b="1" spc="-45" dirty="0">
                <a:solidFill>
                  <a:srgbClr val="0071C5"/>
                </a:solidFill>
                <a:latin typeface="Segoe UI Semibold"/>
                <a:cs typeface="Segoe UI Semibold"/>
              </a:rPr>
              <a:t>Look</a:t>
            </a:r>
            <a:r>
              <a:rPr sz="2800" b="1" spc="-310" dirty="0">
                <a:solidFill>
                  <a:srgbClr val="0071C5"/>
                </a:solidFill>
                <a:latin typeface="Segoe UI Semibold"/>
                <a:cs typeface="Segoe UI Semibold"/>
              </a:rPr>
              <a:t> </a:t>
            </a:r>
            <a:r>
              <a:rPr sz="2800" b="1" spc="-40" dirty="0">
                <a:solidFill>
                  <a:srgbClr val="0071C5"/>
                </a:solidFill>
                <a:latin typeface="Segoe UI Semibold"/>
                <a:cs typeface="Segoe UI Semibold"/>
              </a:rPr>
              <a:t>ahead</a:t>
            </a:r>
            <a:endParaRPr sz="2800">
              <a:latin typeface="Segoe UI Semibold"/>
              <a:cs typeface="Segoe UI Semibold"/>
            </a:endParaRPr>
          </a:p>
        </p:txBody>
      </p:sp>
      <p:sp>
        <p:nvSpPr>
          <p:cNvPr id="3" name="object 3"/>
          <p:cNvSpPr txBox="1"/>
          <p:nvPr/>
        </p:nvSpPr>
        <p:spPr>
          <a:xfrm>
            <a:off x="517042" y="1548129"/>
            <a:ext cx="9128760" cy="2282190"/>
          </a:xfrm>
          <a:prstGeom prst="rect">
            <a:avLst/>
          </a:prstGeom>
        </p:spPr>
        <p:txBody>
          <a:bodyPr vert="horz" wrap="square" lIns="0" tIns="12700" rIns="0" bIns="0" rtlCol="0">
            <a:spAutoFit/>
          </a:bodyPr>
          <a:lstStyle/>
          <a:p>
            <a:pPr marL="12700">
              <a:lnSpc>
                <a:spcPct val="100000"/>
              </a:lnSpc>
              <a:spcBef>
                <a:spcPts val="100"/>
              </a:spcBef>
            </a:pPr>
            <a:r>
              <a:rPr sz="2400" b="1" spc="-55" dirty="0">
                <a:solidFill>
                  <a:srgbClr val="3B3B41"/>
                </a:solidFill>
                <a:latin typeface="Segoe UI Semibold"/>
                <a:cs typeface="Segoe UI Semibold"/>
              </a:rPr>
              <a:t>Architecture:</a:t>
            </a:r>
            <a:endParaRPr sz="2400">
              <a:latin typeface="Segoe UI Semibold"/>
              <a:cs typeface="Segoe UI Semibold"/>
            </a:endParaRPr>
          </a:p>
          <a:p>
            <a:pPr marL="12700">
              <a:lnSpc>
                <a:spcPts val="2400"/>
              </a:lnSpc>
            </a:pPr>
            <a:r>
              <a:rPr sz="2000" b="1" spc="-5" dirty="0">
                <a:solidFill>
                  <a:srgbClr val="3B3B41"/>
                </a:solidFill>
                <a:latin typeface="Segoe UI"/>
                <a:cs typeface="Segoe UI"/>
              </a:rPr>
              <a:t>Closely integrated with </a:t>
            </a:r>
            <a:r>
              <a:rPr sz="2000" b="1" dirty="0">
                <a:solidFill>
                  <a:srgbClr val="3B3B41"/>
                </a:solidFill>
                <a:latin typeface="Segoe UI"/>
                <a:cs typeface="Segoe UI"/>
              </a:rPr>
              <a:t>the components </a:t>
            </a:r>
            <a:r>
              <a:rPr sz="2000" b="1" spc="-20" dirty="0">
                <a:solidFill>
                  <a:srgbClr val="3B3B41"/>
                </a:solidFill>
                <a:latin typeface="Segoe UI"/>
                <a:cs typeface="Segoe UI"/>
              </a:rPr>
              <a:t>of </a:t>
            </a:r>
            <a:r>
              <a:rPr sz="2000" b="1" spc="-5" dirty="0">
                <a:solidFill>
                  <a:srgbClr val="3B3B41"/>
                </a:solidFill>
                <a:latin typeface="Segoe UI"/>
                <a:cs typeface="Segoe UI"/>
              </a:rPr>
              <a:t>an VMware vCenter</a:t>
            </a:r>
            <a:r>
              <a:rPr sz="2000" b="1" spc="50" dirty="0">
                <a:solidFill>
                  <a:srgbClr val="3B3B41"/>
                </a:solidFill>
                <a:latin typeface="Segoe UI"/>
                <a:cs typeface="Segoe UI"/>
              </a:rPr>
              <a:t> </a:t>
            </a:r>
            <a:r>
              <a:rPr sz="2000" b="1" spc="-5" dirty="0">
                <a:solidFill>
                  <a:srgbClr val="3B3B41"/>
                </a:solidFill>
                <a:latin typeface="Segoe UI"/>
                <a:cs typeface="Segoe UI"/>
              </a:rPr>
              <a:t>environment</a:t>
            </a:r>
            <a:endParaRPr sz="2000">
              <a:latin typeface="Segoe UI"/>
              <a:cs typeface="Segoe UI"/>
            </a:endParaRPr>
          </a:p>
          <a:p>
            <a:pPr marL="12700">
              <a:lnSpc>
                <a:spcPts val="2880"/>
              </a:lnSpc>
            </a:pPr>
            <a:r>
              <a:rPr sz="2400" b="1" spc="-50" dirty="0">
                <a:solidFill>
                  <a:srgbClr val="3B3B41"/>
                </a:solidFill>
                <a:latin typeface="Segoe UI Semibold"/>
                <a:cs typeface="Segoe UI Semibold"/>
              </a:rPr>
              <a:t>Process</a:t>
            </a:r>
            <a:endParaRPr sz="2400">
              <a:latin typeface="Segoe UI Semibold"/>
              <a:cs typeface="Segoe UI Semibold"/>
            </a:endParaRPr>
          </a:p>
          <a:p>
            <a:pPr marL="12700" marR="6333490">
              <a:lnSpc>
                <a:spcPct val="100000"/>
              </a:lnSpc>
              <a:spcBef>
                <a:spcPts val="5"/>
              </a:spcBef>
            </a:pPr>
            <a:r>
              <a:rPr sz="2000" b="1" spc="-5" dirty="0">
                <a:solidFill>
                  <a:srgbClr val="3B3B41"/>
                </a:solidFill>
                <a:latin typeface="Segoe UI"/>
                <a:cs typeface="Segoe UI"/>
              </a:rPr>
              <a:t>Create </a:t>
            </a:r>
            <a:r>
              <a:rPr sz="2000" b="1" dirty="0">
                <a:solidFill>
                  <a:srgbClr val="3B3B41"/>
                </a:solidFill>
                <a:latin typeface="Segoe UI"/>
                <a:cs typeface="Segoe UI"/>
              </a:rPr>
              <a:t>a </a:t>
            </a:r>
            <a:r>
              <a:rPr sz="2000" b="1" spc="-5" dirty="0">
                <a:solidFill>
                  <a:srgbClr val="3B3B41"/>
                </a:solidFill>
                <a:latin typeface="Segoe UI"/>
                <a:cs typeface="Segoe UI"/>
              </a:rPr>
              <a:t>project  Discover </a:t>
            </a:r>
            <a:r>
              <a:rPr sz="2000" b="1" dirty="0">
                <a:solidFill>
                  <a:srgbClr val="3B3B41"/>
                </a:solidFill>
                <a:latin typeface="Segoe UI"/>
                <a:cs typeface="Segoe UI"/>
              </a:rPr>
              <a:t>the machines  </a:t>
            </a:r>
            <a:r>
              <a:rPr sz="2000" b="1" spc="-5" dirty="0">
                <a:solidFill>
                  <a:srgbClr val="3B3B41"/>
                </a:solidFill>
                <a:latin typeface="Segoe UI"/>
                <a:cs typeface="Segoe UI"/>
              </a:rPr>
              <a:t>Collect the information  Assess </a:t>
            </a:r>
            <a:r>
              <a:rPr sz="2000" b="1" dirty="0">
                <a:solidFill>
                  <a:srgbClr val="3B3B41"/>
                </a:solidFill>
                <a:latin typeface="Segoe UI"/>
                <a:cs typeface="Segoe UI"/>
              </a:rPr>
              <a:t>the</a:t>
            </a:r>
            <a:r>
              <a:rPr sz="2000" b="1" spc="-35" dirty="0">
                <a:solidFill>
                  <a:srgbClr val="3B3B41"/>
                </a:solidFill>
                <a:latin typeface="Segoe UI"/>
                <a:cs typeface="Segoe UI"/>
              </a:rPr>
              <a:t> </a:t>
            </a:r>
            <a:r>
              <a:rPr sz="2000" b="1" spc="-5" dirty="0">
                <a:solidFill>
                  <a:srgbClr val="3B3B41"/>
                </a:solidFill>
                <a:latin typeface="Segoe UI"/>
                <a:cs typeface="Segoe UI"/>
              </a:rPr>
              <a:t>project</a:t>
            </a:r>
            <a:endParaRPr sz="2000">
              <a:latin typeface="Segoe UI"/>
              <a:cs typeface="Segoe UI"/>
            </a:endParaRPr>
          </a:p>
        </p:txBody>
      </p:sp>
      <p:sp>
        <p:nvSpPr>
          <p:cNvPr id="4" name="object 4"/>
          <p:cNvSpPr/>
          <p:nvPr/>
        </p:nvSpPr>
        <p:spPr>
          <a:xfrm>
            <a:off x="5135922" y="3353975"/>
            <a:ext cx="6393709" cy="244830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7223125" cy="709930"/>
          </a:xfrm>
          <a:prstGeom prst="rect">
            <a:avLst/>
          </a:prstGeom>
        </p:spPr>
        <p:txBody>
          <a:bodyPr vert="horz" wrap="square" lIns="0" tIns="17145" rIns="0" bIns="0" rtlCol="0">
            <a:spAutoFit/>
          </a:bodyPr>
          <a:lstStyle/>
          <a:p>
            <a:pPr marL="12700">
              <a:lnSpc>
                <a:spcPct val="100000"/>
              </a:lnSpc>
              <a:spcBef>
                <a:spcPts val="135"/>
              </a:spcBef>
            </a:pPr>
            <a:r>
              <a:rPr sz="4450" spc="5" dirty="0">
                <a:solidFill>
                  <a:srgbClr val="0071C5"/>
                </a:solidFill>
              </a:rPr>
              <a:t>Where </a:t>
            </a:r>
            <a:r>
              <a:rPr sz="4450" spc="-10" dirty="0">
                <a:solidFill>
                  <a:srgbClr val="0071C5"/>
                </a:solidFill>
              </a:rPr>
              <a:t>Are </a:t>
            </a:r>
            <a:r>
              <a:rPr sz="4450" spc="-65" dirty="0">
                <a:solidFill>
                  <a:srgbClr val="0071C5"/>
                </a:solidFill>
              </a:rPr>
              <a:t>Your </a:t>
            </a:r>
            <a:r>
              <a:rPr sz="4450" dirty="0">
                <a:solidFill>
                  <a:srgbClr val="0071C5"/>
                </a:solidFill>
              </a:rPr>
              <a:t>Users</a:t>
            </a:r>
            <a:r>
              <a:rPr sz="4450" spc="-5" dirty="0">
                <a:solidFill>
                  <a:srgbClr val="0071C5"/>
                </a:solidFill>
              </a:rPr>
              <a:t> Located?</a:t>
            </a:r>
            <a:endParaRPr sz="4450"/>
          </a:p>
        </p:txBody>
      </p:sp>
      <p:graphicFrame>
        <p:nvGraphicFramePr>
          <p:cNvPr id="3" name="object 3"/>
          <p:cNvGraphicFramePr>
            <a:graphicFrameLocks noGrp="1"/>
          </p:cNvGraphicFramePr>
          <p:nvPr/>
        </p:nvGraphicFramePr>
        <p:xfrm>
          <a:off x="590359" y="1457324"/>
          <a:ext cx="9817099" cy="4930163"/>
        </p:xfrm>
        <a:graphic>
          <a:graphicData uri="http://schemas.openxmlformats.org/drawingml/2006/table">
            <a:tbl>
              <a:tblPr firstRow="1" bandRow="1">
                <a:tableStyleId>{2D5ABB26-0587-4C30-8999-92F81FD0307C}</a:tableStyleId>
              </a:tblPr>
              <a:tblGrid>
                <a:gridCol w="6225540">
                  <a:extLst>
                    <a:ext uri="{9D8B030D-6E8A-4147-A177-3AD203B41FA5}">
                      <a16:colId xmlns:a16="http://schemas.microsoft.com/office/drawing/2014/main" val="20000"/>
                    </a:ext>
                  </a:extLst>
                </a:gridCol>
                <a:gridCol w="1793239">
                  <a:extLst>
                    <a:ext uri="{9D8B030D-6E8A-4147-A177-3AD203B41FA5}">
                      <a16:colId xmlns:a16="http://schemas.microsoft.com/office/drawing/2014/main" val="20001"/>
                    </a:ext>
                  </a:extLst>
                </a:gridCol>
                <a:gridCol w="1798320">
                  <a:extLst>
                    <a:ext uri="{9D8B030D-6E8A-4147-A177-3AD203B41FA5}">
                      <a16:colId xmlns:a16="http://schemas.microsoft.com/office/drawing/2014/main" val="20002"/>
                    </a:ext>
                  </a:extLst>
                </a:gridCol>
              </a:tblGrid>
              <a:tr h="445388">
                <a:tc>
                  <a:txBody>
                    <a:bodyPr/>
                    <a:lstStyle/>
                    <a:p>
                      <a:pPr marL="50165">
                        <a:lnSpc>
                          <a:spcPct val="100000"/>
                        </a:lnSpc>
                        <a:spcBef>
                          <a:spcPts val="85"/>
                        </a:spcBef>
                      </a:pPr>
                      <a:r>
                        <a:rPr sz="2400" b="0" spc="-5" dirty="0">
                          <a:solidFill>
                            <a:srgbClr val="FFFFFF"/>
                          </a:solidFill>
                          <a:latin typeface="Segoe UI Semilight"/>
                          <a:cs typeface="Segoe UI Semilight"/>
                        </a:rPr>
                        <a:t>User</a:t>
                      </a:r>
                      <a:r>
                        <a:rPr sz="2400" b="0" dirty="0">
                          <a:solidFill>
                            <a:srgbClr val="FFFFFF"/>
                          </a:solidFill>
                          <a:latin typeface="Segoe UI Semilight"/>
                          <a:cs typeface="Segoe UI Semilight"/>
                        </a:rPr>
                        <a:t> Location</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50800">
                        <a:lnSpc>
                          <a:spcPct val="100000"/>
                        </a:lnSpc>
                        <a:spcBef>
                          <a:spcPts val="85"/>
                        </a:spcBef>
                      </a:pPr>
                      <a:r>
                        <a:rPr sz="2400" b="0" spc="-10" dirty="0">
                          <a:solidFill>
                            <a:srgbClr val="FFFFFF"/>
                          </a:solidFill>
                          <a:latin typeface="Segoe UI Semilight"/>
                          <a:cs typeface="Segoe UI Semilight"/>
                        </a:rPr>
                        <a:t>Azure</a:t>
                      </a:r>
                      <a:r>
                        <a:rPr sz="2400" b="0" spc="-5" dirty="0">
                          <a:solidFill>
                            <a:srgbClr val="FFFFFF"/>
                          </a:solidFill>
                          <a:latin typeface="Segoe UI Semilight"/>
                          <a:cs typeface="Segoe UI Semilight"/>
                        </a:rPr>
                        <a:t> </a:t>
                      </a:r>
                      <a:r>
                        <a:rPr sz="2400" b="0" spc="-60" dirty="0">
                          <a:solidFill>
                            <a:srgbClr val="FFFFFF"/>
                          </a:solidFill>
                          <a:latin typeface="Segoe UI Semilight"/>
                          <a:cs typeface="Segoe UI Semilight"/>
                        </a:rPr>
                        <a:t>MFA</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51435">
                        <a:lnSpc>
                          <a:spcPct val="100000"/>
                        </a:lnSpc>
                        <a:spcBef>
                          <a:spcPts val="85"/>
                        </a:spcBef>
                      </a:pPr>
                      <a:r>
                        <a:rPr sz="2400" b="0" spc="-60" dirty="0">
                          <a:solidFill>
                            <a:srgbClr val="FFFFFF"/>
                          </a:solidFill>
                          <a:latin typeface="Segoe UI Semilight"/>
                          <a:cs typeface="Segoe UI Semilight"/>
                        </a:rPr>
                        <a:t>MFA</a:t>
                      </a:r>
                      <a:r>
                        <a:rPr sz="2400" b="0" spc="-15" dirty="0">
                          <a:solidFill>
                            <a:srgbClr val="FFFFFF"/>
                          </a:solidFill>
                          <a:latin typeface="Segoe UI Semilight"/>
                          <a:cs typeface="Segoe UI Semilight"/>
                        </a:rPr>
                        <a:t> </a:t>
                      </a:r>
                      <a:r>
                        <a:rPr sz="2400" b="0" spc="10" dirty="0">
                          <a:solidFill>
                            <a:srgbClr val="FFFFFF"/>
                          </a:solidFill>
                          <a:latin typeface="Segoe UI Semilight"/>
                          <a:cs typeface="Segoe UI Semilight"/>
                        </a:rPr>
                        <a:t>Server</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445262">
                <a:tc>
                  <a:txBody>
                    <a:bodyPr/>
                    <a:lstStyle/>
                    <a:p>
                      <a:pPr marL="50165">
                        <a:lnSpc>
                          <a:spcPct val="100000"/>
                        </a:lnSpc>
                        <a:spcBef>
                          <a:spcPts val="85"/>
                        </a:spcBef>
                      </a:pPr>
                      <a:r>
                        <a:rPr sz="2400" b="0" spc="-10" dirty="0">
                          <a:solidFill>
                            <a:srgbClr val="FFFFFF"/>
                          </a:solidFill>
                          <a:latin typeface="Segoe UI Semilight"/>
                          <a:cs typeface="Segoe UI Semilight"/>
                        </a:rPr>
                        <a:t>Azure </a:t>
                      </a:r>
                      <a:r>
                        <a:rPr sz="2400" b="0" spc="-5" dirty="0">
                          <a:solidFill>
                            <a:srgbClr val="FFFFFF"/>
                          </a:solidFill>
                          <a:latin typeface="Segoe UI Semilight"/>
                          <a:cs typeface="Segoe UI Semilight"/>
                        </a:rPr>
                        <a:t>Active</a:t>
                      </a:r>
                      <a:r>
                        <a:rPr sz="2400" b="0" spc="10" dirty="0">
                          <a:solidFill>
                            <a:srgbClr val="FFFFFF"/>
                          </a:solidFill>
                          <a:latin typeface="Segoe UI Semilight"/>
                          <a:cs typeface="Segoe UI Semilight"/>
                        </a:rPr>
                        <a:t> </a:t>
                      </a:r>
                      <a:r>
                        <a:rPr sz="2400" b="0" spc="5" dirty="0">
                          <a:solidFill>
                            <a:srgbClr val="FFFFFF"/>
                          </a:solidFill>
                          <a:latin typeface="Segoe UI Semilight"/>
                          <a:cs typeface="Segoe UI Semilight"/>
                        </a:rPr>
                        <a:t>Directory</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4471C4"/>
                    </a:solidFill>
                  </a:tcPr>
                </a:tc>
                <a:tc>
                  <a:txBody>
                    <a:bodyPr/>
                    <a:lstStyle/>
                    <a:p>
                      <a:pPr algn="ctr">
                        <a:lnSpc>
                          <a:spcPct val="100000"/>
                        </a:lnSpc>
                        <a:spcBef>
                          <a:spcPts val="85"/>
                        </a:spcBef>
                      </a:pPr>
                      <a:r>
                        <a:rPr sz="2400" b="0" dirty="0">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a:lnSpc>
                          <a:spcPct val="100000"/>
                        </a:lnSpc>
                      </a:pPr>
                      <a:endParaRPr sz="25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890778">
                <a:tc>
                  <a:txBody>
                    <a:bodyPr/>
                    <a:lstStyle/>
                    <a:p>
                      <a:pPr marL="50165">
                        <a:lnSpc>
                          <a:spcPct val="100000"/>
                        </a:lnSpc>
                        <a:spcBef>
                          <a:spcPts val="85"/>
                        </a:spcBef>
                      </a:pPr>
                      <a:r>
                        <a:rPr sz="2400" b="0" spc="-10" dirty="0">
                          <a:solidFill>
                            <a:srgbClr val="FFFFFF"/>
                          </a:solidFill>
                          <a:latin typeface="Segoe UI Semilight"/>
                          <a:cs typeface="Segoe UI Semilight"/>
                        </a:rPr>
                        <a:t>Azure </a:t>
                      </a:r>
                      <a:r>
                        <a:rPr sz="2400" b="0" spc="-5" dirty="0">
                          <a:solidFill>
                            <a:srgbClr val="FFFFFF"/>
                          </a:solidFill>
                          <a:latin typeface="Segoe UI Semilight"/>
                          <a:cs typeface="Segoe UI Semilight"/>
                        </a:rPr>
                        <a:t>AD </a:t>
                      </a:r>
                      <a:r>
                        <a:rPr sz="2400" b="0" dirty="0">
                          <a:solidFill>
                            <a:srgbClr val="FFFFFF"/>
                          </a:solidFill>
                          <a:latin typeface="Segoe UI Semilight"/>
                          <a:cs typeface="Segoe UI Semilight"/>
                        </a:rPr>
                        <a:t>and </a:t>
                      </a:r>
                      <a:r>
                        <a:rPr sz="2400" b="0" spc="-5" dirty="0">
                          <a:solidFill>
                            <a:srgbClr val="FFFFFF"/>
                          </a:solidFill>
                          <a:latin typeface="Segoe UI Semilight"/>
                          <a:cs typeface="Segoe UI Semilight"/>
                        </a:rPr>
                        <a:t>on-premises AD</a:t>
                      </a:r>
                      <a:r>
                        <a:rPr sz="2400" b="0" spc="20" dirty="0">
                          <a:solidFill>
                            <a:srgbClr val="FFFFFF"/>
                          </a:solidFill>
                          <a:latin typeface="Segoe UI Semilight"/>
                          <a:cs typeface="Segoe UI Semilight"/>
                        </a:rPr>
                        <a:t> </a:t>
                      </a:r>
                      <a:r>
                        <a:rPr sz="2400" b="0" dirty="0">
                          <a:solidFill>
                            <a:srgbClr val="FFFFFF"/>
                          </a:solidFill>
                          <a:latin typeface="Segoe UI Semilight"/>
                          <a:cs typeface="Segoe UI Semilight"/>
                        </a:rPr>
                        <a:t>using</a:t>
                      </a:r>
                      <a:endParaRPr sz="2400">
                        <a:latin typeface="Segoe UI Semilight"/>
                        <a:cs typeface="Segoe UI Semilight"/>
                      </a:endParaRPr>
                    </a:p>
                    <a:p>
                      <a:pPr marL="50165">
                        <a:lnSpc>
                          <a:spcPct val="100000"/>
                        </a:lnSpc>
                        <a:spcBef>
                          <a:spcPts val="434"/>
                        </a:spcBef>
                      </a:pPr>
                      <a:r>
                        <a:rPr sz="2400" b="0" spc="-5" dirty="0">
                          <a:solidFill>
                            <a:srgbClr val="FFFFFF"/>
                          </a:solidFill>
                          <a:latin typeface="Segoe UI Semilight"/>
                          <a:cs typeface="Segoe UI Semilight"/>
                        </a:rPr>
                        <a:t>federation </a:t>
                      </a:r>
                      <a:r>
                        <a:rPr sz="2400" b="0" dirty="0">
                          <a:solidFill>
                            <a:srgbClr val="FFFFFF"/>
                          </a:solidFill>
                          <a:latin typeface="Segoe UI Semilight"/>
                          <a:cs typeface="Segoe UI Semilight"/>
                        </a:rPr>
                        <a:t>with </a:t>
                      </a:r>
                      <a:r>
                        <a:rPr sz="2400" b="0" spc="-5" dirty="0">
                          <a:solidFill>
                            <a:srgbClr val="FFFFFF"/>
                          </a:solidFill>
                          <a:latin typeface="Segoe UI Semilight"/>
                          <a:cs typeface="Segoe UI Semilight"/>
                        </a:rPr>
                        <a:t>AD</a:t>
                      </a:r>
                      <a:r>
                        <a:rPr sz="2400" b="0" spc="5" dirty="0">
                          <a:solidFill>
                            <a:srgbClr val="FFFFFF"/>
                          </a:solidFill>
                          <a:latin typeface="Segoe UI Semilight"/>
                          <a:cs typeface="Segoe UI Semilight"/>
                        </a:rPr>
                        <a:t> </a:t>
                      </a:r>
                      <a:r>
                        <a:rPr sz="2400" b="0" spc="-20" dirty="0">
                          <a:solidFill>
                            <a:srgbClr val="FFFFFF"/>
                          </a:solidFill>
                          <a:latin typeface="Segoe UI Semilight"/>
                          <a:cs typeface="Segoe UI Semilight"/>
                        </a:rPr>
                        <a:t>FS</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algn="ctr">
                        <a:lnSpc>
                          <a:spcPct val="100000"/>
                        </a:lnSpc>
                        <a:spcBef>
                          <a:spcPts val="85"/>
                        </a:spcBef>
                      </a:pPr>
                      <a:r>
                        <a:rPr sz="2400" b="0" dirty="0">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635" algn="ctr">
                        <a:lnSpc>
                          <a:spcPct val="100000"/>
                        </a:lnSpc>
                        <a:spcBef>
                          <a:spcPts val="85"/>
                        </a:spcBef>
                      </a:pPr>
                      <a:r>
                        <a:rPr sz="2400" b="0" dirty="0">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1351660">
                <a:tc>
                  <a:txBody>
                    <a:bodyPr/>
                    <a:lstStyle/>
                    <a:p>
                      <a:pPr marL="50165">
                        <a:lnSpc>
                          <a:spcPct val="100000"/>
                        </a:lnSpc>
                        <a:spcBef>
                          <a:spcPts val="90"/>
                        </a:spcBef>
                      </a:pPr>
                      <a:r>
                        <a:rPr sz="2400" b="0" spc="-10" dirty="0">
                          <a:solidFill>
                            <a:srgbClr val="FFFFFF"/>
                          </a:solidFill>
                          <a:latin typeface="Segoe UI Semilight"/>
                          <a:cs typeface="Segoe UI Semilight"/>
                        </a:rPr>
                        <a:t>Azure </a:t>
                      </a:r>
                      <a:r>
                        <a:rPr sz="2400" b="0" spc="-5" dirty="0">
                          <a:solidFill>
                            <a:srgbClr val="FFFFFF"/>
                          </a:solidFill>
                          <a:latin typeface="Segoe UI Semilight"/>
                          <a:cs typeface="Segoe UI Semilight"/>
                        </a:rPr>
                        <a:t>AD </a:t>
                      </a:r>
                      <a:r>
                        <a:rPr sz="2400" b="0" dirty="0">
                          <a:solidFill>
                            <a:srgbClr val="FFFFFF"/>
                          </a:solidFill>
                          <a:latin typeface="Segoe UI Semilight"/>
                          <a:cs typeface="Segoe UI Semilight"/>
                        </a:rPr>
                        <a:t>and </a:t>
                      </a:r>
                      <a:r>
                        <a:rPr sz="2400" b="0" spc="-5" dirty="0">
                          <a:solidFill>
                            <a:srgbClr val="FFFFFF"/>
                          </a:solidFill>
                          <a:latin typeface="Segoe UI Semilight"/>
                          <a:cs typeface="Segoe UI Semilight"/>
                        </a:rPr>
                        <a:t>on-premises AD </a:t>
                      </a:r>
                      <a:r>
                        <a:rPr sz="2400" b="0" dirty="0">
                          <a:solidFill>
                            <a:srgbClr val="FFFFFF"/>
                          </a:solidFill>
                          <a:latin typeface="Segoe UI Semilight"/>
                          <a:cs typeface="Segoe UI Semilight"/>
                        </a:rPr>
                        <a:t>using</a:t>
                      </a:r>
                      <a:r>
                        <a:rPr sz="2400" b="0" spc="15" dirty="0">
                          <a:solidFill>
                            <a:srgbClr val="FFFFFF"/>
                          </a:solidFill>
                          <a:latin typeface="Segoe UI Semilight"/>
                          <a:cs typeface="Segoe UI Semilight"/>
                        </a:rPr>
                        <a:t> </a:t>
                      </a:r>
                      <a:r>
                        <a:rPr sz="2400" b="0" spc="-10" dirty="0">
                          <a:solidFill>
                            <a:srgbClr val="FFFFFF"/>
                          </a:solidFill>
                          <a:latin typeface="Segoe UI Semilight"/>
                          <a:cs typeface="Segoe UI Semilight"/>
                        </a:rPr>
                        <a:t>Azure</a:t>
                      </a:r>
                      <a:endParaRPr sz="2400">
                        <a:latin typeface="Segoe UI Semilight"/>
                        <a:cs typeface="Segoe UI Semilight"/>
                      </a:endParaRPr>
                    </a:p>
                    <a:p>
                      <a:pPr marL="50165" marR="146685">
                        <a:lnSpc>
                          <a:spcPct val="114999"/>
                        </a:lnSpc>
                      </a:pPr>
                      <a:r>
                        <a:rPr sz="2400" b="0" spc="-5" dirty="0">
                          <a:solidFill>
                            <a:srgbClr val="FFFFFF"/>
                          </a:solidFill>
                          <a:latin typeface="Segoe UI Semilight"/>
                          <a:cs typeface="Segoe UI Semilight"/>
                        </a:rPr>
                        <a:t>AD Connect </a:t>
                      </a:r>
                      <a:r>
                        <a:rPr sz="2400" b="0" dirty="0">
                          <a:solidFill>
                            <a:srgbClr val="FFFFFF"/>
                          </a:solidFill>
                          <a:latin typeface="Segoe UI Semilight"/>
                          <a:cs typeface="Segoe UI Semilight"/>
                        </a:rPr>
                        <a:t>- </a:t>
                      </a:r>
                      <a:r>
                        <a:rPr sz="2400" b="0" spc="-5" dirty="0">
                          <a:solidFill>
                            <a:srgbClr val="FFFFFF"/>
                          </a:solidFill>
                          <a:latin typeface="Segoe UI Semilight"/>
                          <a:cs typeface="Segoe UI Semilight"/>
                        </a:rPr>
                        <a:t>no </a:t>
                      </a:r>
                      <a:r>
                        <a:rPr sz="2400" b="0" spc="-15" dirty="0">
                          <a:solidFill>
                            <a:srgbClr val="FFFFFF"/>
                          </a:solidFill>
                          <a:latin typeface="Segoe UI Semilight"/>
                          <a:cs typeface="Segoe UI Semilight"/>
                        </a:rPr>
                        <a:t>password </a:t>
                      </a:r>
                      <a:r>
                        <a:rPr sz="2400" b="0" spc="-5" dirty="0">
                          <a:solidFill>
                            <a:srgbClr val="FFFFFF"/>
                          </a:solidFill>
                          <a:latin typeface="Segoe UI Semilight"/>
                          <a:cs typeface="Segoe UI Semilight"/>
                        </a:rPr>
                        <a:t>hash sync or </a:t>
                      </a:r>
                      <a:r>
                        <a:rPr sz="2400" b="0" spc="-10" dirty="0">
                          <a:solidFill>
                            <a:srgbClr val="FFFFFF"/>
                          </a:solidFill>
                          <a:latin typeface="Segoe UI Semilight"/>
                          <a:cs typeface="Segoe UI Semilight"/>
                        </a:rPr>
                        <a:t>pass-  through </a:t>
                      </a:r>
                      <a:r>
                        <a:rPr sz="2400" b="0" dirty="0">
                          <a:solidFill>
                            <a:srgbClr val="FFFFFF"/>
                          </a:solidFill>
                          <a:latin typeface="Segoe UI Semilight"/>
                          <a:cs typeface="Segoe UI Semilight"/>
                        </a:rPr>
                        <a:t>authentication</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635"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1351737">
                <a:tc>
                  <a:txBody>
                    <a:bodyPr/>
                    <a:lstStyle/>
                    <a:p>
                      <a:pPr marL="50165">
                        <a:lnSpc>
                          <a:spcPct val="100000"/>
                        </a:lnSpc>
                        <a:spcBef>
                          <a:spcPts val="90"/>
                        </a:spcBef>
                      </a:pPr>
                      <a:r>
                        <a:rPr sz="2400" b="0" spc="-10" dirty="0">
                          <a:solidFill>
                            <a:srgbClr val="FFFFFF"/>
                          </a:solidFill>
                          <a:latin typeface="Segoe UI Semilight"/>
                          <a:cs typeface="Segoe UI Semilight"/>
                        </a:rPr>
                        <a:t>Azure </a:t>
                      </a:r>
                      <a:r>
                        <a:rPr sz="2400" b="0" spc="-5" dirty="0">
                          <a:solidFill>
                            <a:srgbClr val="FFFFFF"/>
                          </a:solidFill>
                          <a:latin typeface="Segoe UI Semilight"/>
                          <a:cs typeface="Segoe UI Semilight"/>
                        </a:rPr>
                        <a:t>AD </a:t>
                      </a:r>
                      <a:r>
                        <a:rPr sz="2400" b="0" dirty="0">
                          <a:solidFill>
                            <a:srgbClr val="FFFFFF"/>
                          </a:solidFill>
                          <a:latin typeface="Segoe UI Semilight"/>
                          <a:cs typeface="Segoe UI Semilight"/>
                        </a:rPr>
                        <a:t>and </a:t>
                      </a:r>
                      <a:r>
                        <a:rPr sz="2400" b="0" spc="-5" dirty="0">
                          <a:solidFill>
                            <a:srgbClr val="FFFFFF"/>
                          </a:solidFill>
                          <a:latin typeface="Segoe UI Semilight"/>
                          <a:cs typeface="Segoe UI Semilight"/>
                        </a:rPr>
                        <a:t>on-premises AD </a:t>
                      </a:r>
                      <a:r>
                        <a:rPr sz="2400" b="0" dirty="0">
                          <a:solidFill>
                            <a:srgbClr val="FFFFFF"/>
                          </a:solidFill>
                          <a:latin typeface="Segoe UI Semilight"/>
                          <a:cs typeface="Segoe UI Semilight"/>
                        </a:rPr>
                        <a:t>using</a:t>
                      </a:r>
                      <a:r>
                        <a:rPr sz="2400" b="0" spc="15" dirty="0">
                          <a:solidFill>
                            <a:srgbClr val="FFFFFF"/>
                          </a:solidFill>
                          <a:latin typeface="Segoe UI Semilight"/>
                          <a:cs typeface="Segoe UI Semilight"/>
                        </a:rPr>
                        <a:t> </a:t>
                      </a:r>
                      <a:r>
                        <a:rPr sz="2400" b="0" spc="-10" dirty="0">
                          <a:solidFill>
                            <a:srgbClr val="FFFFFF"/>
                          </a:solidFill>
                          <a:latin typeface="Segoe UI Semilight"/>
                          <a:cs typeface="Segoe UI Semilight"/>
                        </a:rPr>
                        <a:t>Azure</a:t>
                      </a:r>
                      <a:endParaRPr sz="2400">
                        <a:latin typeface="Segoe UI Semilight"/>
                        <a:cs typeface="Segoe UI Semilight"/>
                      </a:endParaRPr>
                    </a:p>
                    <a:p>
                      <a:pPr marL="50165" marR="721360">
                        <a:lnSpc>
                          <a:spcPct val="114999"/>
                        </a:lnSpc>
                      </a:pPr>
                      <a:r>
                        <a:rPr sz="2400" b="0" spc="-5" dirty="0">
                          <a:solidFill>
                            <a:srgbClr val="FFFFFF"/>
                          </a:solidFill>
                          <a:latin typeface="Segoe UI Semilight"/>
                          <a:cs typeface="Segoe UI Semilight"/>
                        </a:rPr>
                        <a:t>AD Connect </a:t>
                      </a:r>
                      <a:r>
                        <a:rPr sz="2400" b="0" dirty="0">
                          <a:solidFill>
                            <a:srgbClr val="FFFFFF"/>
                          </a:solidFill>
                          <a:latin typeface="Segoe UI Semilight"/>
                          <a:cs typeface="Segoe UI Semilight"/>
                        </a:rPr>
                        <a:t>- with </a:t>
                      </a:r>
                      <a:r>
                        <a:rPr sz="2400" b="0" spc="-15" dirty="0">
                          <a:solidFill>
                            <a:srgbClr val="FFFFFF"/>
                          </a:solidFill>
                          <a:latin typeface="Segoe UI Semilight"/>
                          <a:cs typeface="Segoe UI Semilight"/>
                        </a:rPr>
                        <a:t>password </a:t>
                      </a:r>
                      <a:r>
                        <a:rPr sz="2400" b="0" spc="-5" dirty="0">
                          <a:solidFill>
                            <a:srgbClr val="FFFFFF"/>
                          </a:solidFill>
                          <a:latin typeface="Segoe UI Semilight"/>
                          <a:cs typeface="Segoe UI Semilight"/>
                        </a:rPr>
                        <a:t>hash sync or  </a:t>
                      </a:r>
                      <a:r>
                        <a:rPr sz="2400" b="0" spc="-10" dirty="0">
                          <a:solidFill>
                            <a:srgbClr val="FFFFFF"/>
                          </a:solidFill>
                          <a:latin typeface="Segoe UI Semilight"/>
                          <a:cs typeface="Segoe UI Semilight"/>
                        </a:rPr>
                        <a:t>pass-through</a:t>
                      </a:r>
                      <a:r>
                        <a:rPr sz="2400" b="0" spc="10" dirty="0">
                          <a:solidFill>
                            <a:srgbClr val="FFFFFF"/>
                          </a:solidFill>
                          <a:latin typeface="Segoe UI Semilight"/>
                          <a:cs typeface="Segoe UI Semilight"/>
                        </a:rPr>
                        <a:t> </a:t>
                      </a:r>
                      <a:r>
                        <a:rPr sz="2400" b="0" dirty="0">
                          <a:solidFill>
                            <a:srgbClr val="FFFFFF"/>
                          </a:solidFill>
                          <a:latin typeface="Segoe UI Semilight"/>
                          <a:cs typeface="Segoe UI Semilight"/>
                        </a:rPr>
                        <a:t>authentication</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25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445338">
                <a:tc>
                  <a:txBody>
                    <a:bodyPr/>
                    <a:lstStyle/>
                    <a:p>
                      <a:pPr marL="50165">
                        <a:lnSpc>
                          <a:spcPct val="100000"/>
                        </a:lnSpc>
                        <a:spcBef>
                          <a:spcPts val="90"/>
                        </a:spcBef>
                      </a:pPr>
                      <a:r>
                        <a:rPr sz="2400" b="0" spc="-5" dirty="0">
                          <a:solidFill>
                            <a:srgbClr val="FFFFFF"/>
                          </a:solidFill>
                          <a:latin typeface="Segoe UI Semilight"/>
                          <a:cs typeface="Segoe UI Semilight"/>
                        </a:rPr>
                        <a:t>On-premises Active</a:t>
                      </a:r>
                      <a:r>
                        <a:rPr sz="2400" b="0" spc="10" dirty="0">
                          <a:solidFill>
                            <a:srgbClr val="FFFFFF"/>
                          </a:solidFill>
                          <a:latin typeface="Segoe UI Semilight"/>
                          <a:cs typeface="Segoe UI Semilight"/>
                        </a:rPr>
                        <a:t> </a:t>
                      </a:r>
                      <a:r>
                        <a:rPr sz="2400" b="0" spc="5" dirty="0">
                          <a:solidFill>
                            <a:srgbClr val="FFFFFF"/>
                          </a:solidFill>
                          <a:latin typeface="Segoe UI Semilight"/>
                          <a:cs typeface="Segoe UI Semilight"/>
                        </a:rPr>
                        <a:t>Directory</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a:lnSpc>
                          <a:spcPct val="100000"/>
                        </a:lnSpc>
                      </a:pPr>
                      <a:endParaRPr sz="25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R="146685"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6707505" cy="709930"/>
          </a:xfrm>
          <a:prstGeom prst="rect">
            <a:avLst/>
          </a:prstGeom>
        </p:spPr>
        <p:txBody>
          <a:bodyPr vert="horz" wrap="square" lIns="0" tIns="17145" rIns="0" bIns="0" rtlCol="0">
            <a:spAutoFit/>
          </a:bodyPr>
          <a:lstStyle/>
          <a:p>
            <a:pPr marL="12700">
              <a:lnSpc>
                <a:spcPct val="100000"/>
              </a:lnSpc>
              <a:spcBef>
                <a:spcPts val="135"/>
              </a:spcBef>
            </a:pPr>
            <a:r>
              <a:rPr sz="4450" dirty="0">
                <a:solidFill>
                  <a:srgbClr val="0071C5"/>
                </a:solidFill>
              </a:rPr>
              <a:t>What </a:t>
            </a:r>
            <a:r>
              <a:rPr sz="4450" spc="-10" dirty="0">
                <a:solidFill>
                  <a:srgbClr val="0071C5"/>
                </a:solidFill>
              </a:rPr>
              <a:t>Features </a:t>
            </a:r>
            <a:r>
              <a:rPr sz="4450" spc="20" dirty="0">
                <a:solidFill>
                  <a:srgbClr val="0071C5"/>
                </a:solidFill>
              </a:rPr>
              <a:t>Do </a:t>
            </a:r>
            <a:r>
              <a:rPr sz="4450" spc="-90" dirty="0">
                <a:solidFill>
                  <a:srgbClr val="0071C5"/>
                </a:solidFill>
              </a:rPr>
              <a:t>You</a:t>
            </a:r>
            <a:r>
              <a:rPr sz="4450" spc="-30" dirty="0">
                <a:solidFill>
                  <a:srgbClr val="0071C5"/>
                </a:solidFill>
              </a:rPr>
              <a:t> </a:t>
            </a:r>
            <a:r>
              <a:rPr sz="4450" spc="10" dirty="0">
                <a:solidFill>
                  <a:srgbClr val="0071C5"/>
                </a:solidFill>
              </a:rPr>
              <a:t>Need?</a:t>
            </a:r>
            <a:endParaRPr sz="4450"/>
          </a:p>
        </p:txBody>
      </p:sp>
      <p:graphicFrame>
        <p:nvGraphicFramePr>
          <p:cNvPr id="3" name="object 3"/>
          <p:cNvGraphicFramePr>
            <a:graphicFrameLocks noGrp="1"/>
          </p:cNvGraphicFramePr>
          <p:nvPr/>
        </p:nvGraphicFramePr>
        <p:xfrm>
          <a:off x="590359" y="1457324"/>
          <a:ext cx="10413999" cy="4572987"/>
        </p:xfrm>
        <a:graphic>
          <a:graphicData uri="http://schemas.openxmlformats.org/drawingml/2006/table">
            <a:tbl>
              <a:tblPr firstRow="1" bandRow="1">
                <a:tableStyleId>{2D5ABB26-0587-4C30-8999-92F81FD0307C}</a:tableStyleId>
              </a:tblPr>
              <a:tblGrid>
                <a:gridCol w="6603365">
                  <a:extLst>
                    <a:ext uri="{9D8B030D-6E8A-4147-A177-3AD203B41FA5}">
                      <a16:colId xmlns:a16="http://schemas.microsoft.com/office/drawing/2014/main" val="20000"/>
                    </a:ext>
                  </a:extLst>
                </a:gridCol>
                <a:gridCol w="1902459">
                  <a:extLst>
                    <a:ext uri="{9D8B030D-6E8A-4147-A177-3AD203B41FA5}">
                      <a16:colId xmlns:a16="http://schemas.microsoft.com/office/drawing/2014/main" val="20001"/>
                    </a:ext>
                  </a:extLst>
                </a:gridCol>
                <a:gridCol w="1908175">
                  <a:extLst>
                    <a:ext uri="{9D8B030D-6E8A-4147-A177-3AD203B41FA5}">
                      <a16:colId xmlns:a16="http://schemas.microsoft.com/office/drawing/2014/main" val="20002"/>
                    </a:ext>
                  </a:extLst>
                </a:gridCol>
              </a:tblGrid>
              <a:tr h="479298">
                <a:tc>
                  <a:txBody>
                    <a:bodyPr/>
                    <a:lstStyle/>
                    <a:p>
                      <a:pPr marL="51435">
                        <a:lnSpc>
                          <a:spcPct val="100000"/>
                        </a:lnSpc>
                        <a:spcBef>
                          <a:spcPts val="85"/>
                        </a:spcBef>
                      </a:pPr>
                      <a:r>
                        <a:rPr sz="2400" b="0" spc="-5" dirty="0">
                          <a:solidFill>
                            <a:srgbClr val="FFFFFF"/>
                          </a:solidFill>
                          <a:latin typeface="Segoe UI Semilight"/>
                          <a:cs typeface="Segoe UI Semilight"/>
                        </a:rPr>
                        <a:t>Feature</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52069">
                        <a:lnSpc>
                          <a:spcPct val="100000"/>
                        </a:lnSpc>
                        <a:spcBef>
                          <a:spcPts val="85"/>
                        </a:spcBef>
                      </a:pPr>
                      <a:r>
                        <a:rPr sz="2400" b="0" spc="-10" dirty="0">
                          <a:solidFill>
                            <a:srgbClr val="FFFFFF"/>
                          </a:solidFill>
                          <a:latin typeface="Segoe UI Semilight"/>
                          <a:cs typeface="Segoe UI Semilight"/>
                        </a:rPr>
                        <a:t>Azure</a:t>
                      </a:r>
                      <a:r>
                        <a:rPr sz="2400" b="0" dirty="0">
                          <a:solidFill>
                            <a:srgbClr val="FFFFFF"/>
                          </a:solidFill>
                          <a:latin typeface="Segoe UI Semilight"/>
                          <a:cs typeface="Segoe UI Semilight"/>
                        </a:rPr>
                        <a:t> </a:t>
                      </a:r>
                      <a:r>
                        <a:rPr sz="2400" b="0" spc="-60" dirty="0">
                          <a:solidFill>
                            <a:srgbClr val="FFFFFF"/>
                          </a:solidFill>
                          <a:latin typeface="Segoe UI Semilight"/>
                          <a:cs typeface="Segoe UI Semilight"/>
                        </a:rPr>
                        <a:t>MFA</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52069">
                        <a:lnSpc>
                          <a:spcPct val="100000"/>
                        </a:lnSpc>
                        <a:spcBef>
                          <a:spcPts val="85"/>
                        </a:spcBef>
                      </a:pPr>
                      <a:r>
                        <a:rPr sz="2400" b="0" spc="-60" dirty="0">
                          <a:solidFill>
                            <a:srgbClr val="FFFFFF"/>
                          </a:solidFill>
                          <a:latin typeface="Segoe UI Semilight"/>
                          <a:cs typeface="Segoe UI Semilight"/>
                        </a:rPr>
                        <a:t>MFA</a:t>
                      </a:r>
                      <a:r>
                        <a:rPr sz="2400" b="0" spc="-10" dirty="0">
                          <a:solidFill>
                            <a:srgbClr val="FFFFFF"/>
                          </a:solidFill>
                          <a:latin typeface="Segoe UI Semilight"/>
                          <a:cs typeface="Segoe UI Semilight"/>
                        </a:rPr>
                        <a:t> </a:t>
                      </a:r>
                      <a:r>
                        <a:rPr sz="2400" b="0" spc="10" dirty="0">
                          <a:solidFill>
                            <a:srgbClr val="FFFFFF"/>
                          </a:solidFill>
                          <a:latin typeface="Segoe UI Semilight"/>
                          <a:cs typeface="Segoe UI Semilight"/>
                        </a:rPr>
                        <a:t>Server</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836422">
                <a:tc>
                  <a:txBody>
                    <a:bodyPr/>
                    <a:lstStyle/>
                    <a:p>
                      <a:pPr marL="51435">
                        <a:lnSpc>
                          <a:spcPct val="100000"/>
                        </a:lnSpc>
                        <a:spcBef>
                          <a:spcPts val="85"/>
                        </a:spcBef>
                      </a:pPr>
                      <a:r>
                        <a:rPr sz="2400" b="0" spc="-5" dirty="0">
                          <a:solidFill>
                            <a:srgbClr val="FFFFFF"/>
                          </a:solidFill>
                          <a:latin typeface="Segoe UI Semilight"/>
                          <a:cs typeface="Segoe UI Semilight"/>
                        </a:rPr>
                        <a:t>Mobile </a:t>
                      </a:r>
                      <a:r>
                        <a:rPr sz="2400" b="0" dirty="0">
                          <a:solidFill>
                            <a:srgbClr val="FFFFFF"/>
                          </a:solidFill>
                          <a:latin typeface="Segoe UI Semilight"/>
                          <a:cs typeface="Segoe UI Semilight"/>
                        </a:rPr>
                        <a:t>app notification and </a:t>
                      </a:r>
                      <a:r>
                        <a:rPr sz="2400" b="0" spc="-5" dirty="0">
                          <a:solidFill>
                            <a:srgbClr val="FFFFFF"/>
                          </a:solidFill>
                          <a:latin typeface="Segoe UI Semilight"/>
                          <a:cs typeface="Segoe UI Semilight"/>
                        </a:rPr>
                        <a:t>mobile</a:t>
                      </a:r>
                      <a:r>
                        <a:rPr sz="2400" b="0" spc="-25" dirty="0">
                          <a:solidFill>
                            <a:srgbClr val="FFFFFF"/>
                          </a:solidFill>
                          <a:latin typeface="Segoe UI Semilight"/>
                          <a:cs typeface="Segoe UI Semilight"/>
                        </a:rPr>
                        <a:t> </a:t>
                      </a:r>
                      <a:r>
                        <a:rPr sz="2400" b="0" dirty="0">
                          <a:solidFill>
                            <a:srgbClr val="FFFFFF"/>
                          </a:solidFill>
                          <a:latin typeface="Segoe UI Semilight"/>
                          <a:cs typeface="Segoe UI Semilight"/>
                        </a:rPr>
                        <a:t>app</a:t>
                      </a:r>
                      <a:endParaRPr sz="2400">
                        <a:latin typeface="Segoe UI Semilight"/>
                        <a:cs typeface="Segoe UI Semilight"/>
                      </a:endParaRPr>
                    </a:p>
                    <a:p>
                      <a:pPr marL="51435">
                        <a:lnSpc>
                          <a:spcPct val="100000"/>
                        </a:lnSpc>
                        <a:spcBef>
                          <a:spcPts val="430"/>
                        </a:spcBef>
                      </a:pPr>
                      <a:r>
                        <a:rPr sz="2400" b="0" spc="-5" dirty="0">
                          <a:solidFill>
                            <a:srgbClr val="FFFFFF"/>
                          </a:solidFill>
                          <a:latin typeface="Segoe UI Semilight"/>
                          <a:cs typeface="Segoe UI Semilight"/>
                        </a:rPr>
                        <a:t>verification </a:t>
                      </a:r>
                      <a:r>
                        <a:rPr sz="2400" b="0" dirty="0">
                          <a:solidFill>
                            <a:srgbClr val="FFFFFF"/>
                          </a:solidFill>
                          <a:latin typeface="Segoe UI Semilight"/>
                          <a:cs typeface="Segoe UI Semilight"/>
                        </a:rPr>
                        <a:t>code as a </a:t>
                      </a:r>
                      <a:r>
                        <a:rPr sz="2400" b="0" spc="-5" dirty="0">
                          <a:solidFill>
                            <a:srgbClr val="FFFFFF"/>
                          </a:solidFill>
                          <a:latin typeface="Segoe UI Semilight"/>
                          <a:cs typeface="Segoe UI Semilight"/>
                        </a:rPr>
                        <a:t>second</a:t>
                      </a:r>
                      <a:r>
                        <a:rPr sz="2400" b="0" spc="-30" dirty="0">
                          <a:solidFill>
                            <a:srgbClr val="FFFFFF"/>
                          </a:solidFill>
                          <a:latin typeface="Segoe UI Semilight"/>
                          <a:cs typeface="Segoe UI Semilight"/>
                        </a:rPr>
                        <a:t> </a:t>
                      </a:r>
                      <a:r>
                        <a:rPr sz="2400" b="0" spc="-10" dirty="0">
                          <a:solidFill>
                            <a:srgbClr val="FFFFFF"/>
                          </a:solidFill>
                          <a:latin typeface="Segoe UI Semilight"/>
                          <a:cs typeface="Segoe UI Semilight"/>
                        </a:rPr>
                        <a:t>factor</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4471C4"/>
                    </a:solidFill>
                  </a:tcPr>
                </a:tc>
                <a:tc>
                  <a:txBody>
                    <a:bodyPr/>
                    <a:lstStyle/>
                    <a:p>
                      <a:pPr marR="147955" algn="ctr">
                        <a:lnSpc>
                          <a:spcPct val="100000"/>
                        </a:lnSpc>
                        <a:spcBef>
                          <a:spcPts val="85"/>
                        </a:spcBef>
                      </a:pPr>
                      <a:r>
                        <a:rPr sz="2400" b="0" dirty="0">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R="147955" algn="ctr">
                        <a:lnSpc>
                          <a:spcPct val="100000"/>
                        </a:lnSpc>
                        <a:spcBef>
                          <a:spcPts val="85"/>
                        </a:spcBef>
                      </a:pPr>
                      <a:r>
                        <a:rPr sz="2400" b="0" dirty="0">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836422">
                <a:tc>
                  <a:txBody>
                    <a:bodyPr/>
                    <a:lstStyle/>
                    <a:p>
                      <a:pPr marL="51435">
                        <a:lnSpc>
                          <a:spcPct val="100000"/>
                        </a:lnSpc>
                        <a:spcBef>
                          <a:spcPts val="90"/>
                        </a:spcBef>
                      </a:pPr>
                      <a:r>
                        <a:rPr sz="2400" b="0" spc="-5" dirty="0">
                          <a:solidFill>
                            <a:srgbClr val="FFFFFF"/>
                          </a:solidFill>
                          <a:latin typeface="Segoe UI Semilight"/>
                          <a:cs typeface="Segoe UI Semilight"/>
                        </a:rPr>
                        <a:t>Mobile </a:t>
                      </a:r>
                      <a:r>
                        <a:rPr sz="2400" b="0" dirty="0">
                          <a:solidFill>
                            <a:srgbClr val="FFFFFF"/>
                          </a:solidFill>
                          <a:latin typeface="Segoe UI Semilight"/>
                          <a:cs typeface="Segoe UI Semilight"/>
                        </a:rPr>
                        <a:t>app </a:t>
                      </a:r>
                      <a:r>
                        <a:rPr sz="2400" b="0" spc="-5" dirty="0">
                          <a:solidFill>
                            <a:srgbClr val="FFFFFF"/>
                          </a:solidFill>
                          <a:latin typeface="Segoe UI Semilight"/>
                          <a:cs typeface="Segoe UI Semilight"/>
                        </a:rPr>
                        <a:t>verification </a:t>
                      </a:r>
                      <a:r>
                        <a:rPr sz="2400" b="0" dirty="0">
                          <a:solidFill>
                            <a:srgbClr val="FFFFFF"/>
                          </a:solidFill>
                          <a:latin typeface="Segoe UI Semilight"/>
                          <a:cs typeface="Segoe UI Semilight"/>
                        </a:rPr>
                        <a:t>code </a:t>
                      </a:r>
                      <a:r>
                        <a:rPr sz="2400" b="0" spc="-5" dirty="0">
                          <a:solidFill>
                            <a:srgbClr val="FFFFFF"/>
                          </a:solidFill>
                          <a:latin typeface="Segoe UI Semilight"/>
                          <a:cs typeface="Segoe UI Semilight"/>
                        </a:rPr>
                        <a:t>as </a:t>
                      </a:r>
                      <a:r>
                        <a:rPr sz="2400" b="0" dirty="0">
                          <a:solidFill>
                            <a:srgbClr val="FFFFFF"/>
                          </a:solidFill>
                          <a:latin typeface="Segoe UI Semilight"/>
                          <a:cs typeface="Segoe UI Semilight"/>
                        </a:rPr>
                        <a:t>a </a:t>
                      </a:r>
                      <a:r>
                        <a:rPr sz="2400" b="0" spc="-5" dirty="0">
                          <a:solidFill>
                            <a:srgbClr val="FFFFFF"/>
                          </a:solidFill>
                          <a:latin typeface="Segoe UI Semilight"/>
                          <a:cs typeface="Segoe UI Semilight"/>
                        </a:rPr>
                        <a:t>second</a:t>
                      </a:r>
                      <a:r>
                        <a:rPr sz="2400" b="0" spc="-30" dirty="0">
                          <a:solidFill>
                            <a:srgbClr val="FFFFFF"/>
                          </a:solidFill>
                          <a:latin typeface="Segoe UI Semilight"/>
                          <a:cs typeface="Segoe UI Semilight"/>
                        </a:rPr>
                        <a:t> </a:t>
                      </a:r>
                      <a:r>
                        <a:rPr sz="2400" b="0" spc="-10" dirty="0">
                          <a:solidFill>
                            <a:srgbClr val="FFFFFF"/>
                          </a:solidFill>
                          <a:latin typeface="Segoe UI Semilight"/>
                          <a:cs typeface="Segoe UI Semilight"/>
                        </a:rPr>
                        <a:t>factor</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marR="147955"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47955"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403478">
                <a:tc>
                  <a:txBody>
                    <a:bodyPr/>
                    <a:lstStyle/>
                    <a:p>
                      <a:pPr marL="51435">
                        <a:lnSpc>
                          <a:spcPct val="100000"/>
                        </a:lnSpc>
                        <a:spcBef>
                          <a:spcPts val="90"/>
                        </a:spcBef>
                      </a:pPr>
                      <a:r>
                        <a:rPr sz="2400" b="0" dirty="0">
                          <a:solidFill>
                            <a:srgbClr val="FFFFFF"/>
                          </a:solidFill>
                          <a:latin typeface="Segoe UI Semilight"/>
                          <a:cs typeface="Segoe UI Semilight"/>
                        </a:rPr>
                        <a:t>Phone call or </a:t>
                      </a:r>
                      <a:r>
                        <a:rPr sz="2400" b="0" spc="-5" dirty="0">
                          <a:solidFill>
                            <a:srgbClr val="FFFFFF"/>
                          </a:solidFill>
                          <a:latin typeface="Segoe UI Semilight"/>
                          <a:cs typeface="Segoe UI Semilight"/>
                        </a:rPr>
                        <a:t>one-way SMS </a:t>
                      </a:r>
                      <a:r>
                        <a:rPr sz="2400" b="0" dirty="0">
                          <a:solidFill>
                            <a:srgbClr val="FFFFFF"/>
                          </a:solidFill>
                          <a:latin typeface="Segoe UI Semilight"/>
                          <a:cs typeface="Segoe UI Semilight"/>
                        </a:rPr>
                        <a:t>as </a:t>
                      </a:r>
                      <a:r>
                        <a:rPr sz="2400" b="0" spc="-5" dirty="0">
                          <a:solidFill>
                            <a:srgbClr val="FFFFFF"/>
                          </a:solidFill>
                          <a:latin typeface="Segoe UI Semilight"/>
                          <a:cs typeface="Segoe UI Semilight"/>
                        </a:rPr>
                        <a:t>second</a:t>
                      </a:r>
                      <a:r>
                        <a:rPr sz="2400" b="0" spc="15" dirty="0">
                          <a:solidFill>
                            <a:srgbClr val="FFFFFF"/>
                          </a:solidFill>
                          <a:latin typeface="Segoe UI Semilight"/>
                          <a:cs typeface="Segoe UI Semilight"/>
                        </a:rPr>
                        <a:t> </a:t>
                      </a:r>
                      <a:r>
                        <a:rPr sz="2400" b="0" spc="-10" dirty="0">
                          <a:solidFill>
                            <a:srgbClr val="FFFFFF"/>
                          </a:solidFill>
                          <a:latin typeface="Segoe UI Semilight"/>
                          <a:cs typeface="Segoe UI Semilight"/>
                        </a:rPr>
                        <a:t>factor</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marR="147955"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R="147955"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403478">
                <a:tc>
                  <a:txBody>
                    <a:bodyPr/>
                    <a:lstStyle/>
                    <a:p>
                      <a:pPr marL="51435">
                        <a:lnSpc>
                          <a:spcPct val="100000"/>
                        </a:lnSpc>
                        <a:spcBef>
                          <a:spcPts val="90"/>
                        </a:spcBef>
                      </a:pPr>
                      <a:r>
                        <a:rPr sz="2400" b="0" spc="-15" dirty="0">
                          <a:solidFill>
                            <a:srgbClr val="FFFFFF"/>
                          </a:solidFill>
                          <a:latin typeface="Segoe UI Semilight"/>
                          <a:cs typeface="Segoe UI Semilight"/>
                        </a:rPr>
                        <a:t>Hardware </a:t>
                      </a:r>
                      <a:r>
                        <a:rPr sz="2400" b="0" spc="-50" dirty="0">
                          <a:solidFill>
                            <a:srgbClr val="FFFFFF"/>
                          </a:solidFill>
                          <a:latin typeface="Segoe UI Semilight"/>
                          <a:cs typeface="Segoe UI Semilight"/>
                        </a:rPr>
                        <a:t>Tokens </a:t>
                      </a:r>
                      <a:r>
                        <a:rPr sz="2400" b="0" dirty="0">
                          <a:solidFill>
                            <a:srgbClr val="FFFFFF"/>
                          </a:solidFill>
                          <a:latin typeface="Segoe UI Semilight"/>
                          <a:cs typeface="Segoe UI Semilight"/>
                        </a:rPr>
                        <a:t>as </a:t>
                      </a:r>
                      <a:r>
                        <a:rPr sz="2400" b="0" spc="-5" dirty="0">
                          <a:solidFill>
                            <a:srgbClr val="FFFFFF"/>
                          </a:solidFill>
                          <a:latin typeface="Segoe UI Semilight"/>
                          <a:cs typeface="Segoe UI Semilight"/>
                        </a:rPr>
                        <a:t>second</a:t>
                      </a:r>
                      <a:r>
                        <a:rPr sz="2400" b="0" spc="40" dirty="0">
                          <a:solidFill>
                            <a:srgbClr val="FFFFFF"/>
                          </a:solidFill>
                          <a:latin typeface="Segoe UI Semilight"/>
                          <a:cs typeface="Segoe UI Semilight"/>
                        </a:rPr>
                        <a:t> </a:t>
                      </a:r>
                      <a:r>
                        <a:rPr sz="2400" b="0" spc="-10" dirty="0">
                          <a:solidFill>
                            <a:srgbClr val="FFFFFF"/>
                          </a:solidFill>
                          <a:latin typeface="Segoe UI Semilight"/>
                          <a:cs typeface="Segoe UI Semilight"/>
                        </a:rPr>
                        <a:t>factor</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a:lnSpc>
                          <a:spcPct val="100000"/>
                        </a:lnSpc>
                      </a:pPr>
                      <a:endParaRPr sz="25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47320"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403479">
                <a:tc>
                  <a:txBody>
                    <a:bodyPr/>
                    <a:lstStyle/>
                    <a:p>
                      <a:pPr marL="51435">
                        <a:lnSpc>
                          <a:spcPct val="100000"/>
                        </a:lnSpc>
                        <a:spcBef>
                          <a:spcPts val="90"/>
                        </a:spcBef>
                      </a:pPr>
                      <a:r>
                        <a:rPr sz="2400" b="0" spc="-5" dirty="0">
                          <a:solidFill>
                            <a:srgbClr val="FFFFFF"/>
                          </a:solidFill>
                          <a:latin typeface="Segoe UI Semilight"/>
                          <a:cs typeface="Segoe UI Semilight"/>
                        </a:rPr>
                        <a:t>PIN mode</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a:lnSpc>
                          <a:spcPct val="100000"/>
                        </a:lnSpc>
                      </a:pPr>
                      <a:endParaRPr sz="25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R="147320"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r h="403479">
                <a:tc>
                  <a:txBody>
                    <a:bodyPr/>
                    <a:lstStyle/>
                    <a:p>
                      <a:pPr marL="51435">
                        <a:lnSpc>
                          <a:spcPct val="100000"/>
                        </a:lnSpc>
                        <a:spcBef>
                          <a:spcPts val="90"/>
                        </a:spcBef>
                      </a:pPr>
                      <a:r>
                        <a:rPr sz="2400" b="0" spc="-5" dirty="0">
                          <a:solidFill>
                            <a:srgbClr val="FFFFFF"/>
                          </a:solidFill>
                          <a:latin typeface="Segoe UI Semilight"/>
                          <a:cs typeface="Segoe UI Semilight"/>
                        </a:rPr>
                        <a:t>Fraud </a:t>
                      </a:r>
                      <a:r>
                        <a:rPr sz="2400" b="0" spc="10" dirty="0">
                          <a:solidFill>
                            <a:srgbClr val="FFFFFF"/>
                          </a:solidFill>
                          <a:latin typeface="Segoe UI Semilight"/>
                          <a:cs typeface="Segoe UI Semilight"/>
                        </a:rPr>
                        <a:t>alert </a:t>
                      </a:r>
                      <a:r>
                        <a:rPr sz="2400" b="0" spc="-5" dirty="0">
                          <a:solidFill>
                            <a:srgbClr val="FFFFFF"/>
                          </a:solidFill>
                          <a:latin typeface="Segoe UI Semilight"/>
                          <a:cs typeface="Segoe UI Semilight"/>
                        </a:rPr>
                        <a:t>and </a:t>
                      </a:r>
                      <a:r>
                        <a:rPr sz="2400" b="0" spc="-60" dirty="0">
                          <a:solidFill>
                            <a:srgbClr val="FFFFFF"/>
                          </a:solidFill>
                          <a:latin typeface="Segoe UI Semilight"/>
                          <a:cs typeface="Segoe UI Semilight"/>
                        </a:rPr>
                        <a:t>MFA</a:t>
                      </a:r>
                      <a:r>
                        <a:rPr sz="2400" b="0" spc="5" dirty="0">
                          <a:solidFill>
                            <a:srgbClr val="FFFFFF"/>
                          </a:solidFill>
                          <a:latin typeface="Segoe UI Semilight"/>
                          <a:cs typeface="Segoe UI Semilight"/>
                        </a:rPr>
                        <a:t> reports</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marR="147320"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47320"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6"/>
                  </a:ext>
                </a:extLst>
              </a:tr>
              <a:tr h="403478">
                <a:tc>
                  <a:txBody>
                    <a:bodyPr/>
                    <a:lstStyle/>
                    <a:p>
                      <a:pPr marL="51435">
                        <a:lnSpc>
                          <a:spcPct val="100000"/>
                        </a:lnSpc>
                        <a:spcBef>
                          <a:spcPts val="90"/>
                        </a:spcBef>
                      </a:pPr>
                      <a:r>
                        <a:rPr sz="2400" b="0" spc="-10" dirty="0">
                          <a:solidFill>
                            <a:srgbClr val="FFFFFF"/>
                          </a:solidFill>
                          <a:latin typeface="Segoe UI Semilight"/>
                          <a:cs typeface="Segoe UI Semilight"/>
                        </a:rPr>
                        <a:t>Remember </a:t>
                      </a:r>
                      <a:r>
                        <a:rPr sz="2400" b="0" spc="-60" dirty="0">
                          <a:solidFill>
                            <a:srgbClr val="FFFFFF"/>
                          </a:solidFill>
                          <a:latin typeface="Segoe UI Semilight"/>
                          <a:cs typeface="Segoe UI Semilight"/>
                        </a:rPr>
                        <a:t>MFA </a:t>
                      </a:r>
                      <a:r>
                        <a:rPr sz="2400" b="0" spc="-5" dirty="0">
                          <a:solidFill>
                            <a:srgbClr val="FFFFFF"/>
                          </a:solidFill>
                          <a:latin typeface="Segoe UI Semilight"/>
                          <a:cs typeface="Segoe UI Semilight"/>
                        </a:rPr>
                        <a:t>for trusted</a:t>
                      </a:r>
                      <a:r>
                        <a:rPr sz="2400" b="0" spc="100" dirty="0">
                          <a:solidFill>
                            <a:srgbClr val="FFFFFF"/>
                          </a:solidFill>
                          <a:latin typeface="Segoe UI Semilight"/>
                          <a:cs typeface="Segoe UI Semilight"/>
                        </a:rPr>
                        <a:t> </a:t>
                      </a:r>
                      <a:r>
                        <a:rPr sz="2400" b="0" spc="-5" dirty="0">
                          <a:solidFill>
                            <a:srgbClr val="FFFFFF"/>
                          </a:solidFill>
                          <a:latin typeface="Segoe UI Semilight"/>
                          <a:cs typeface="Segoe UI Semilight"/>
                        </a:rPr>
                        <a:t>devices</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marR="147320"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nSpc>
                          <a:spcPct val="100000"/>
                        </a:lnSpc>
                      </a:pPr>
                      <a:endParaRPr sz="25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7"/>
                  </a:ext>
                </a:extLst>
              </a:tr>
              <a:tr h="403453">
                <a:tc>
                  <a:txBody>
                    <a:bodyPr/>
                    <a:lstStyle/>
                    <a:p>
                      <a:pPr marL="51435">
                        <a:lnSpc>
                          <a:spcPct val="100000"/>
                        </a:lnSpc>
                        <a:spcBef>
                          <a:spcPts val="90"/>
                        </a:spcBef>
                      </a:pPr>
                      <a:r>
                        <a:rPr sz="2400" b="0" spc="-5" dirty="0">
                          <a:solidFill>
                            <a:srgbClr val="FFFFFF"/>
                          </a:solidFill>
                          <a:latin typeface="Segoe UI Semilight"/>
                          <a:cs typeface="Segoe UI Semilight"/>
                        </a:rPr>
                        <a:t>Conditional</a:t>
                      </a:r>
                      <a:r>
                        <a:rPr sz="2400" b="0" spc="-10" dirty="0">
                          <a:solidFill>
                            <a:srgbClr val="FFFFFF"/>
                          </a:solidFill>
                          <a:latin typeface="Segoe UI Semilight"/>
                          <a:cs typeface="Segoe UI Semilight"/>
                        </a:rPr>
                        <a:t> </a:t>
                      </a:r>
                      <a:r>
                        <a:rPr sz="2400" b="0" dirty="0">
                          <a:solidFill>
                            <a:srgbClr val="FFFFFF"/>
                          </a:solidFill>
                          <a:latin typeface="Segoe UI Semilight"/>
                          <a:cs typeface="Segoe UI Semilight"/>
                        </a:rPr>
                        <a:t>access</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4471C4"/>
                    </a:solidFill>
                  </a:tcPr>
                </a:tc>
                <a:tc>
                  <a:txBody>
                    <a:bodyPr/>
                    <a:lstStyle/>
                    <a:p>
                      <a:pPr marR="147320"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47320" algn="ctr">
                        <a:lnSpc>
                          <a:spcPct val="100000"/>
                        </a:lnSpc>
                        <a:spcBef>
                          <a:spcPts val="90"/>
                        </a:spcBef>
                      </a:pPr>
                      <a:r>
                        <a:rPr sz="2400" b="0" dirty="0">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7031" y="3153663"/>
            <a:ext cx="4042918" cy="45491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735448" y="3351961"/>
            <a:ext cx="124327" cy="3893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924297" y="3153663"/>
            <a:ext cx="4363720" cy="350647"/>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7451" y="441146"/>
            <a:ext cx="1229360" cy="585470"/>
          </a:xfrm>
          <a:prstGeom prst="rect">
            <a:avLst/>
          </a:prstGeom>
        </p:spPr>
        <p:txBody>
          <a:bodyPr vert="horz" wrap="square" lIns="0" tIns="15875" rIns="0" bIns="0" rtlCol="0">
            <a:spAutoFit/>
          </a:bodyPr>
          <a:lstStyle/>
          <a:p>
            <a:pPr marL="12700">
              <a:lnSpc>
                <a:spcPct val="100000"/>
              </a:lnSpc>
              <a:spcBef>
                <a:spcPts val="125"/>
              </a:spcBef>
            </a:pPr>
            <a:r>
              <a:rPr sz="3650" b="1" u="heavy" spc="-40" dirty="0">
                <a:uFill>
                  <a:solidFill>
                    <a:srgbClr val="0078D3"/>
                  </a:solidFill>
                </a:uFill>
                <a:latin typeface="Segoe UI Semibold"/>
                <a:cs typeface="Segoe UI Semibold"/>
                <a:hlinkClick r:id="rId2"/>
              </a:rPr>
              <a:t>V</a:t>
            </a:r>
            <a:r>
              <a:rPr sz="3650" b="1" u="heavy" spc="-45" dirty="0">
                <a:uFill>
                  <a:solidFill>
                    <a:srgbClr val="0078D3"/>
                  </a:solidFill>
                </a:uFill>
                <a:latin typeface="Segoe UI Semibold"/>
                <a:cs typeface="Segoe UI Semibold"/>
                <a:hlinkClick r:id="rId2"/>
              </a:rPr>
              <a:t>id</a:t>
            </a:r>
            <a:r>
              <a:rPr sz="3650" b="1" u="heavy" spc="-35" dirty="0">
                <a:uFill>
                  <a:solidFill>
                    <a:srgbClr val="0078D3"/>
                  </a:solidFill>
                </a:uFill>
                <a:latin typeface="Segoe UI Semibold"/>
                <a:cs typeface="Segoe UI Semibold"/>
                <a:hlinkClick r:id="rId2"/>
              </a:rPr>
              <a:t>e</a:t>
            </a:r>
            <a:r>
              <a:rPr sz="3650" b="1" u="heavy" spc="10" dirty="0">
                <a:uFill>
                  <a:solidFill>
                    <a:srgbClr val="0078D3"/>
                  </a:solidFill>
                </a:uFill>
                <a:latin typeface="Segoe UI Semibold"/>
                <a:cs typeface="Segoe UI Semibold"/>
                <a:hlinkClick r:id="rId2"/>
              </a:rPr>
              <a:t>o</a:t>
            </a:r>
            <a:endParaRPr sz="3650">
              <a:latin typeface="Segoe UI Semibold"/>
              <a:cs typeface="Segoe UI Semibold"/>
            </a:endParaRPr>
          </a:p>
        </p:txBody>
      </p:sp>
      <p:sp>
        <p:nvSpPr>
          <p:cNvPr id="3" name="object 3"/>
          <p:cNvSpPr/>
          <p:nvPr/>
        </p:nvSpPr>
        <p:spPr>
          <a:xfrm>
            <a:off x="1821433" y="575309"/>
            <a:ext cx="3627374" cy="35064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200911" y="1301495"/>
            <a:ext cx="9561090" cy="4936236"/>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78230"/>
            <a:ext cx="3718788" cy="45199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1676272"/>
            <a:ext cx="47142" cy="471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2114" y="1547367"/>
            <a:ext cx="1612480" cy="27470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24255" y="2197480"/>
            <a:ext cx="47142" cy="47116"/>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38555" y="2082799"/>
            <a:ext cx="2068220" cy="33959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2940430" y="2079370"/>
            <a:ext cx="866394" cy="263778"/>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3837813" y="2225497"/>
            <a:ext cx="96876" cy="19481"/>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3973576" y="2070353"/>
            <a:ext cx="1853819" cy="353694"/>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48829" y="2506217"/>
            <a:ext cx="4407192" cy="351916"/>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624255" y="3156076"/>
            <a:ext cx="47142" cy="47117"/>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862114" y="3023869"/>
            <a:ext cx="3684612" cy="355345"/>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624255" y="3677284"/>
            <a:ext cx="47142" cy="47116"/>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862114" y="3545077"/>
            <a:ext cx="4402289" cy="355346"/>
          </a:xfrm>
          <a:prstGeom prst="rect">
            <a:avLst/>
          </a:prstGeom>
          <a:blipFill>
            <a:blip r:embed="rId13" cstate="print"/>
            <a:stretch>
              <a:fillRect/>
            </a:stretch>
          </a:blipFill>
        </p:spPr>
        <p:txBody>
          <a:bodyPr wrap="square" lIns="0" tIns="0" rIns="0" bIns="0" rtlCol="0"/>
          <a:lstStyle/>
          <a:p>
            <a:endParaRPr/>
          </a:p>
        </p:txBody>
      </p:sp>
      <p:sp>
        <p:nvSpPr>
          <p:cNvPr id="15" name="object 15"/>
          <p:cNvSpPr/>
          <p:nvPr/>
        </p:nvSpPr>
        <p:spPr>
          <a:xfrm>
            <a:off x="5298059" y="3559175"/>
            <a:ext cx="866393" cy="263779"/>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6195440" y="3705300"/>
            <a:ext cx="96876" cy="19481"/>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846353" y="3986021"/>
            <a:ext cx="5552668" cy="353694"/>
          </a:xfrm>
          <a:prstGeom prst="rect">
            <a:avLst/>
          </a:prstGeom>
          <a:blipFill>
            <a:blip r:embed="rId15" cstate="print"/>
            <a:stretch>
              <a:fillRect/>
            </a:stretch>
          </a:blipFill>
        </p:spPr>
        <p:txBody>
          <a:bodyPr wrap="square" lIns="0" tIns="0" rIns="0" bIns="0" rtlCol="0"/>
          <a:lstStyle/>
          <a:p>
            <a:endParaRPr/>
          </a:p>
        </p:txBody>
      </p:sp>
      <p:sp>
        <p:nvSpPr>
          <p:cNvPr id="18" name="object 18"/>
          <p:cNvSpPr/>
          <p:nvPr/>
        </p:nvSpPr>
        <p:spPr>
          <a:xfrm>
            <a:off x="847242" y="4504816"/>
            <a:ext cx="564362" cy="268986"/>
          </a:xfrm>
          <a:prstGeom prst="rect">
            <a:avLst/>
          </a:prstGeom>
          <a:blipFill>
            <a:blip r:embed="rId16" cstate="print"/>
            <a:stretch>
              <a:fillRect/>
            </a:stretch>
          </a:blipFill>
        </p:spPr>
        <p:txBody>
          <a:bodyPr wrap="square" lIns="0" tIns="0" rIns="0" bIns="0" rtlCol="0"/>
          <a:lstStyle/>
          <a:p>
            <a:endParaRPr/>
          </a:p>
        </p:txBody>
      </p:sp>
      <p:sp>
        <p:nvSpPr>
          <p:cNvPr id="19" name="object 19"/>
          <p:cNvSpPr/>
          <p:nvPr/>
        </p:nvSpPr>
        <p:spPr>
          <a:xfrm>
            <a:off x="624255" y="5070220"/>
            <a:ext cx="47142" cy="47116"/>
          </a:xfrm>
          <a:prstGeom prst="rect">
            <a:avLst/>
          </a:prstGeom>
          <a:blipFill>
            <a:blip r:embed="rId17" cstate="print"/>
            <a:stretch>
              <a:fillRect/>
            </a:stretch>
          </a:blipFill>
        </p:spPr>
        <p:txBody>
          <a:bodyPr wrap="square" lIns="0" tIns="0" rIns="0" bIns="0" rtlCol="0"/>
          <a:lstStyle/>
          <a:p>
            <a:endParaRPr/>
          </a:p>
        </p:txBody>
      </p:sp>
      <p:sp>
        <p:nvSpPr>
          <p:cNvPr id="20" name="object 20"/>
          <p:cNvSpPr/>
          <p:nvPr/>
        </p:nvSpPr>
        <p:spPr>
          <a:xfrm>
            <a:off x="847775" y="4943094"/>
            <a:ext cx="4783658" cy="353695"/>
          </a:xfrm>
          <a:prstGeom prst="rect">
            <a:avLst/>
          </a:prstGeom>
          <a:blipFill>
            <a:blip r:embed="rId18" cstate="print"/>
            <a:stretch>
              <a:fillRect/>
            </a:stretch>
          </a:blipFill>
        </p:spPr>
        <p:txBody>
          <a:bodyPr wrap="square" lIns="0" tIns="0" rIns="0" bIns="0" rtlCol="0"/>
          <a:lstStyle/>
          <a:p>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88517"/>
            <a:ext cx="2617571" cy="337438"/>
          </a:xfrm>
          <a:prstGeom prst="rect">
            <a:avLst/>
          </a:prstGeom>
          <a:blipFill>
            <a:blip r:embed="rId2" cstate="print"/>
            <a:stretch>
              <a:fillRect/>
            </a:stretch>
          </a:blipFill>
        </p:spPr>
        <p:txBody>
          <a:bodyPr wrap="square" lIns="0" tIns="0" rIns="0" bIns="0" rtlCol="0"/>
          <a:lstStyle/>
          <a:p>
            <a:endParaRPr/>
          </a:p>
        </p:txBody>
      </p:sp>
      <p:graphicFrame>
        <p:nvGraphicFramePr>
          <p:cNvPr id="3" name="object 3"/>
          <p:cNvGraphicFramePr>
            <a:graphicFrameLocks noGrp="1"/>
          </p:cNvGraphicFramePr>
          <p:nvPr/>
        </p:nvGraphicFramePr>
        <p:xfrm>
          <a:off x="590359" y="1457324"/>
          <a:ext cx="10414000" cy="4365088"/>
        </p:xfrm>
        <a:graphic>
          <a:graphicData uri="http://schemas.openxmlformats.org/drawingml/2006/table">
            <a:tbl>
              <a:tblPr firstRow="1" bandRow="1">
                <a:tableStyleId>{2D5ABB26-0587-4C30-8999-92F81FD0307C}</a:tableStyleId>
              </a:tblPr>
              <a:tblGrid>
                <a:gridCol w="5207000">
                  <a:extLst>
                    <a:ext uri="{9D8B030D-6E8A-4147-A177-3AD203B41FA5}">
                      <a16:colId xmlns:a16="http://schemas.microsoft.com/office/drawing/2014/main" val="20000"/>
                    </a:ext>
                  </a:extLst>
                </a:gridCol>
                <a:gridCol w="5207000">
                  <a:extLst>
                    <a:ext uri="{9D8B030D-6E8A-4147-A177-3AD203B41FA5}">
                      <a16:colId xmlns:a16="http://schemas.microsoft.com/office/drawing/2014/main" val="20001"/>
                    </a:ext>
                  </a:extLst>
                </a:gridCol>
              </a:tblGrid>
              <a:tr h="545592">
                <a:tc>
                  <a:txBody>
                    <a:bodyPr/>
                    <a:lstStyle/>
                    <a:p>
                      <a:pPr marL="69850">
                        <a:lnSpc>
                          <a:spcPct val="100000"/>
                        </a:lnSpc>
                        <a:spcBef>
                          <a:spcPts val="85"/>
                        </a:spcBef>
                      </a:pPr>
                      <a:r>
                        <a:rPr sz="2400" b="0" spc="-5" dirty="0">
                          <a:solidFill>
                            <a:srgbClr val="FFFFFF"/>
                          </a:solidFill>
                          <a:latin typeface="Segoe UI Semilight"/>
                          <a:cs typeface="Segoe UI Semilight"/>
                        </a:rPr>
                        <a:t>Authentication</a:t>
                      </a:r>
                      <a:r>
                        <a:rPr sz="2400" b="0" spc="-10" dirty="0">
                          <a:solidFill>
                            <a:srgbClr val="FFFFFF"/>
                          </a:solidFill>
                          <a:latin typeface="Segoe UI Semilight"/>
                          <a:cs typeface="Segoe UI Semilight"/>
                        </a:rPr>
                        <a:t> </a:t>
                      </a:r>
                      <a:r>
                        <a:rPr sz="2400" b="0" dirty="0">
                          <a:solidFill>
                            <a:srgbClr val="FFFFFF"/>
                          </a:solidFill>
                          <a:latin typeface="Segoe UI Semilight"/>
                          <a:cs typeface="Segoe UI Semilight"/>
                        </a:rPr>
                        <a:t>Method</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78D3"/>
                    </a:solidFill>
                  </a:tcPr>
                </a:tc>
                <a:tc>
                  <a:txBody>
                    <a:bodyPr/>
                    <a:lstStyle/>
                    <a:p>
                      <a:pPr marL="70485">
                        <a:lnSpc>
                          <a:spcPct val="100000"/>
                        </a:lnSpc>
                        <a:spcBef>
                          <a:spcPts val="85"/>
                        </a:spcBef>
                      </a:pPr>
                      <a:r>
                        <a:rPr sz="2400" b="0" spc="-10" dirty="0">
                          <a:solidFill>
                            <a:srgbClr val="FFFFFF"/>
                          </a:solidFill>
                          <a:latin typeface="Segoe UI Semilight"/>
                          <a:cs typeface="Segoe UI Semilight"/>
                        </a:rPr>
                        <a:t>Usage</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78D3"/>
                    </a:solidFill>
                  </a:tcPr>
                </a:tc>
                <a:extLst>
                  <a:ext uri="{0D108BD9-81ED-4DB2-BD59-A6C34878D82A}">
                    <a16:rowId xmlns:a16="http://schemas.microsoft.com/office/drawing/2014/main" val="10000"/>
                  </a:ext>
                </a:extLst>
              </a:tr>
              <a:tr h="545718">
                <a:tc>
                  <a:txBody>
                    <a:bodyPr/>
                    <a:lstStyle/>
                    <a:p>
                      <a:pPr marL="69850">
                        <a:lnSpc>
                          <a:spcPct val="100000"/>
                        </a:lnSpc>
                        <a:spcBef>
                          <a:spcPts val="85"/>
                        </a:spcBef>
                      </a:pPr>
                      <a:r>
                        <a:rPr sz="2400" b="0" spc="-15" dirty="0">
                          <a:solidFill>
                            <a:srgbClr val="FFFFFF"/>
                          </a:solidFill>
                          <a:latin typeface="Segoe UI Semilight"/>
                          <a:cs typeface="Segoe UI Semilight"/>
                        </a:rPr>
                        <a:t>Password</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0078D3"/>
                    </a:solidFill>
                  </a:tcPr>
                </a:tc>
                <a:tc>
                  <a:txBody>
                    <a:bodyPr/>
                    <a:lstStyle/>
                    <a:p>
                      <a:pPr marL="70485">
                        <a:lnSpc>
                          <a:spcPct val="100000"/>
                        </a:lnSpc>
                        <a:spcBef>
                          <a:spcPts val="85"/>
                        </a:spcBef>
                      </a:pPr>
                      <a:r>
                        <a:rPr sz="2400" b="0" spc="-60" dirty="0">
                          <a:solidFill>
                            <a:srgbClr val="1A1A1A"/>
                          </a:solidFill>
                          <a:latin typeface="Segoe UI Semilight"/>
                          <a:cs typeface="Segoe UI Semilight"/>
                        </a:rPr>
                        <a:t>MFA </a:t>
                      </a:r>
                      <a:r>
                        <a:rPr sz="2400" b="0" dirty="0">
                          <a:solidFill>
                            <a:srgbClr val="1A1A1A"/>
                          </a:solidFill>
                          <a:latin typeface="Segoe UI Semilight"/>
                          <a:cs typeface="Segoe UI Semilight"/>
                        </a:rPr>
                        <a:t>and</a:t>
                      </a:r>
                      <a:r>
                        <a:rPr sz="2400" b="0" spc="60" dirty="0">
                          <a:solidFill>
                            <a:srgbClr val="1A1A1A"/>
                          </a:solidFill>
                          <a:latin typeface="Segoe UI Semilight"/>
                          <a:cs typeface="Segoe UI Semilight"/>
                        </a:rPr>
                        <a:t> </a:t>
                      </a:r>
                      <a:r>
                        <a:rPr sz="2400" b="0" spc="-5" dirty="0">
                          <a:solidFill>
                            <a:srgbClr val="1A1A1A"/>
                          </a:solidFill>
                          <a:latin typeface="Segoe UI Semilight"/>
                          <a:cs typeface="Segoe UI Semilight"/>
                        </a:rPr>
                        <a:t>SSPR</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D5EE"/>
                    </a:solidFill>
                  </a:tcPr>
                </a:tc>
                <a:extLst>
                  <a:ext uri="{0D108BD9-81ED-4DB2-BD59-A6C34878D82A}">
                    <a16:rowId xmlns:a16="http://schemas.microsoft.com/office/drawing/2014/main" val="10001"/>
                  </a:ext>
                </a:extLst>
              </a:tr>
              <a:tr h="545591">
                <a:tc>
                  <a:txBody>
                    <a:bodyPr/>
                    <a:lstStyle/>
                    <a:p>
                      <a:pPr marL="69850">
                        <a:lnSpc>
                          <a:spcPct val="100000"/>
                        </a:lnSpc>
                        <a:spcBef>
                          <a:spcPts val="85"/>
                        </a:spcBef>
                      </a:pPr>
                      <a:r>
                        <a:rPr sz="2400" b="0" dirty="0">
                          <a:solidFill>
                            <a:srgbClr val="FFFFFF"/>
                          </a:solidFill>
                          <a:latin typeface="Segoe UI Semilight"/>
                          <a:cs typeface="Segoe UI Semilight"/>
                        </a:rPr>
                        <a:t>Security</a:t>
                      </a:r>
                      <a:r>
                        <a:rPr sz="2400" b="0" spc="-15" dirty="0">
                          <a:solidFill>
                            <a:srgbClr val="FFFFFF"/>
                          </a:solidFill>
                          <a:latin typeface="Segoe UI Semilight"/>
                          <a:cs typeface="Segoe UI Semilight"/>
                        </a:rPr>
                        <a:t> </a:t>
                      </a:r>
                      <a:r>
                        <a:rPr sz="2400" b="0" spc="-5" dirty="0">
                          <a:solidFill>
                            <a:srgbClr val="FFFFFF"/>
                          </a:solidFill>
                          <a:latin typeface="Segoe UI Semilight"/>
                          <a:cs typeface="Segoe UI Semilight"/>
                        </a:rPr>
                        <a:t>questions</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marL="70485">
                        <a:lnSpc>
                          <a:spcPct val="100000"/>
                        </a:lnSpc>
                        <a:spcBef>
                          <a:spcPts val="85"/>
                        </a:spcBef>
                      </a:pPr>
                      <a:r>
                        <a:rPr sz="2400" b="0" spc="-5" dirty="0">
                          <a:solidFill>
                            <a:srgbClr val="1A1A1A"/>
                          </a:solidFill>
                          <a:latin typeface="Segoe UI Semilight"/>
                          <a:cs typeface="Segoe UI Semilight"/>
                        </a:rPr>
                        <a:t>SSPR</a:t>
                      </a:r>
                      <a:r>
                        <a:rPr sz="2400" b="0" dirty="0">
                          <a:solidFill>
                            <a:srgbClr val="1A1A1A"/>
                          </a:solidFill>
                          <a:latin typeface="Segoe UI Semilight"/>
                          <a:cs typeface="Segoe UI Semilight"/>
                        </a:rPr>
                        <a:t> </a:t>
                      </a:r>
                      <a:r>
                        <a:rPr sz="2400" b="0" spc="-5" dirty="0">
                          <a:solidFill>
                            <a:srgbClr val="1A1A1A"/>
                          </a:solidFill>
                          <a:latin typeface="Segoe UI Semilight"/>
                          <a:cs typeface="Segoe UI Semilight"/>
                        </a:rPr>
                        <a:t>Only</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7"/>
                    </a:solidFill>
                  </a:tcPr>
                </a:tc>
                <a:extLst>
                  <a:ext uri="{0D108BD9-81ED-4DB2-BD59-A6C34878D82A}">
                    <a16:rowId xmlns:a16="http://schemas.microsoft.com/office/drawing/2014/main" val="10002"/>
                  </a:ext>
                </a:extLst>
              </a:tr>
              <a:tr h="545592">
                <a:tc>
                  <a:txBody>
                    <a:bodyPr/>
                    <a:lstStyle/>
                    <a:p>
                      <a:pPr marL="69850">
                        <a:lnSpc>
                          <a:spcPct val="100000"/>
                        </a:lnSpc>
                        <a:spcBef>
                          <a:spcPts val="90"/>
                        </a:spcBef>
                      </a:pPr>
                      <a:r>
                        <a:rPr sz="2400" b="0" dirty="0">
                          <a:solidFill>
                            <a:srgbClr val="FFFFFF"/>
                          </a:solidFill>
                          <a:latin typeface="Segoe UI Semilight"/>
                          <a:cs typeface="Segoe UI Semilight"/>
                        </a:rPr>
                        <a:t>Email</a:t>
                      </a:r>
                      <a:r>
                        <a:rPr sz="2400" b="0" spc="10" dirty="0">
                          <a:solidFill>
                            <a:srgbClr val="FFFFFF"/>
                          </a:solidFill>
                          <a:latin typeface="Segoe UI Semilight"/>
                          <a:cs typeface="Segoe UI Semilight"/>
                        </a:rPr>
                        <a:t> </a:t>
                      </a:r>
                      <a:r>
                        <a:rPr sz="2400" b="0" spc="-5" dirty="0">
                          <a:solidFill>
                            <a:srgbClr val="FFFFFF"/>
                          </a:solidFill>
                          <a:latin typeface="Segoe UI Semilight"/>
                          <a:cs typeface="Segoe UI Semilight"/>
                        </a:rPr>
                        <a:t>address</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marL="70485">
                        <a:lnSpc>
                          <a:spcPct val="100000"/>
                        </a:lnSpc>
                        <a:spcBef>
                          <a:spcPts val="90"/>
                        </a:spcBef>
                      </a:pPr>
                      <a:r>
                        <a:rPr sz="2400" b="0" spc="-5" dirty="0">
                          <a:solidFill>
                            <a:srgbClr val="1A1A1A"/>
                          </a:solidFill>
                          <a:latin typeface="Segoe UI Semilight"/>
                          <a:cs typeface="Segoe UI Semilight"/>
                        </a:rPr>
                        <a:t>SSPR</a:t>
                      </a:r>
                      <a:r>
                        <a:rPr sz="2400" b="0" dirty="0">
                          <a:solidFill>
                            <a:srgbClr val="1A1A1A"/>
                          </a:solidFill>
                          <a:latin typeface="Segoe UI Semilight"/>
                          <a:cs typeface="Segoe UI Semilight"/>
                        </a:rPr>
                        <a:t> </a:t>
                      </a:r>
                      <a:r>
                        <a:rPr sz="2400" b="0" spc="-5" dirty="0">
                          <a:solidFill>
                            <a:srgbClr val="1A1A1A"/>
                          </a:solidFill>
                          <a:latin typeface="Segoe UI Semilight"/>
                          <a:cs typeface="Segoe UI Semilight"/>
                        </a:rPr>
                        <a:t>Only</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5EE"/>
                    </a:solidFill>
                  </a:tcPr>
                </a:tc>
                <a:extLst>
                  <a:ext uri="{0D108BD9-81ED-4DB2-BD59-A6C34878D82A}">
                    <a16:rowId xmlns:a16="http://schemas.microsoft.com/office/drawing/2014/main" val="10003"/>
                  </a:ext>
                </a:extLst>
              </a:tr>
              <a:tr h="545719">
                <a:tc>
                  <a:txBody>
                    <a:bodyPr/>
                    <a:lstStyle/>
                    <a:p>
                      <a:pPr marL="69850">
                        <a:lnSpc>
                          <a:spcPct val="100000"/>
                        </a:lnSpc>
                        <a:spcBef>
                          <a:spcPts val="90"/>
                        </a:spcBef>
                      </a:pPr>
                      <a:r>
                        <a:rPr sz="2400" b="0" spc="-5" dirty="0">
                          <a:solidFill>
                            <a:srgbClr val="FFFFFF"/>
                          </a:solidFill>
                          <a:latin typeface="Segoe UI Semilight"/>
                          <a:cs typeface="Segoe UI Semilight"/>
                        </a:rPr>
                        <a:t>Microsoft Authenticator</a:t>
                      </a:r>
                      <a:r>
                        <a:rPr sz="2400" b="0" spc="-10" dirty="0">
                          <a:solidFill>
                            <a:srgbClr val="FFFFFF"/>
                          </a:solidFill>
                          <a:latin typeface="Segoe UI Semilight"/>
                          <a:cs typeface="Segoe UI Semilight"/>
                        </a:rPr>
                        <a:t> </a:t>
                      </a:r>
                      <a:r>
                        <a:rPr sz="2400" b="0" dirty="0">
                          <a:solidFill>
                            <a:srgbClr val="FFFFFF"/>
                          </a:solidFill>
                          <a:latin typeface="Segoe UI Semilight"/>
                          <a:cs typeface="Segoe UI Semilight"/>
                        </a:rPr>
                        <a:t>app</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marL="70485">
                        <a:lnSpc>
                          <a:spcPct val="100000"/>
                        </a:lnSpc>
                        <a:spcBef>
                          <a:spcPts val="90"/>
                        </a:spcBef>
                      </a:pPr>
                      <a:r>
                        <a:rPr sz="2400" b="0" spc="-60" dirty="0">
                          <a:solidFill>
                            <a:srgbClr val="1A1A1A"/>
                          </a:solidFill>
                          <a:latin typeface="Segoe UI Semilight"/>
                          <a:cs typeface="Segoe UI Semilight"/>
                        </a:rPr>
                        <a:t>MFA </a:t>
                      </a:r>
                      <a:r>
                        <a:rPr sz="2400" b="0" dirty="0">
                          <a:solidFill>
                            <a:srgbClr val="1A1A1A"/>
                          </a:solidFill>
                          <a:latin typeface="Segoe UI Semilight"/>
                          <a:cs typeface="Segoe UI Semilight"/>
                        </a:rPr>
                        <a:t>and Public </a:t>
                      </a:r>
                      <a:r>
                        <a:rPr sz="2400" b="0" spc="-10" dirty="0">
                          <a:solidFill>
                            <a:srgbClr val="1A1A1A"/>
                          </a:solidFill>
                          <a:latin typeface="Segoe UI Semilight"/>
                          <a:cs typeface="Segoe UI Semilight"/>
                        </a:rPr>
                        <a:t>Preview </a:t>
                      </a:r>
                      <a:r>
                        <a:rPr sz="2400" b="0" spc="-5" dirty="0">
                          <a:solidFill>
                            <a:srgbClr val="1A1A1A"/>
                          </a:solidFill>
                          <a:latin typeface="Segoe UI Semilight"/>
                          <a:cs typeface="Segoe UI Semilight"/>
                        </a:rPr>
                        <a:t>for</a:t>
                      </a:r>
                      <a:r>
                        <a:rPr sz="2400" b="0" spc="65" dirty="0">
                          <a:solidFill>
                            <a:srgbClr val="1A1A1A"/>
                          </a:solidFill>
                          <a:latin typeface="Segoe UI Semilight"/>
                          <a:cs typeface="Segoe UI Semilight"/>
                        </a:rPr>
                        <a:t> </a:t>
                      </a:r>
                      <a:r>
                        <a:rPr sz="2400" b="0" spc="-5" dirty="0">
                          <a:solidFill>
                            <a:srgbClr val="1A1A1A"/>
                          </a:solidFill>
                          <a:latin typeface="Segoe UI Semilight"/>
                          <a:cs typeface="Segoe UI Semilight"/>
                        </a:rPr>
                        <a:t>SSPR</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7"/>
                    </a:solidFill>
                  </a:tcPr>
                </a:tc>
                <a:extLst>
                  <a:ext uri="{0D108BD9-81ED-4DB2-BD59-A6C34878D82A}">
                    <a16:rowId xmlns:a16="http://schemas.microsoft.com/office/drawing/2014/main" val="10004"/>
                  </a:ext>
                </a:extLst>
              </a:tr>
              <a:tr h="545591">
                <a:tc>
                  <a:txBody>
                    <a:bodyPr/>
                    <a:lstStyle/>
                    <a:p>
                      <a:pPr marL="69850">
                        <a:lnSpc>
                          <a:spcPct val="100000"/>
                        </a:lnSpc>
                        <a:spcBef>
                          <a:spcPts val="90"/>
                        </a:spcBef>
                      </a:pPr>
                      <a:r>
                        <a:rPr sz="2400" b="0" spc="-5" dirty="0">
                          <a:solidFill>
                            <a:srgbClr val="FFFFFF"/>
                          </a:solidFill>
                          <a:latin typeface="Segoe UI Semilight"/>
                          <a:cs typeface="Segoe UI Semilight"/>
                        </a:rPr>
                        <a:t>SMS</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marL="70485">
                        <a:lnSpc>
                          <a:spcPct val="100000"/>
                        </a:lnSpc>
                        <a:spcBef>
                          <a:spcPts val="90"/>
                        </a:spcBef>
                      </a:pPr>
                      <a:r>
                        <a:rPr sz="2400" b="0" spc="-60" dirty="0">
                          <a:solidFill>
                            <a:srgbClr val="1A1A1A"/>
                          </a:solidFill>
                          <a:latin typeface="Segoe UI Semilight"/>
                          <a:cs typeface="Segoe UI Semilight"/>
                        </a:rPr>
                        <a:t>MFA </a:t>
                      </a:r>
                      <a:r>
                        <a:rPr sz="2400" b="0" dirty="0">
                          <a:solidFill>
                            <a:srgbClr val="1A1A1A"/>
                          </a:solidFill>
                          <a:latin typeface="Segoe UI Semilight"/>
                          <a:cs typeface="Segoe UI Semilight"/>
                        </a:rPr>
                        <a:t>and</a:t>
                      </a:r>
                      <a:r>
                        <a:rPr sz="2400" b="0" spc="60" dirty="0">
                          <a:solidFill>
                            <a:srgbClr val="1A1A1A"/>
                          </a:solidFill>
                          <a:latin typeface="Segoe UI Semilight"/>
                          <a:cs typeface="Segoe UI Semilight"/>
                        </a:rPr>
                        <a:t> </a:t>
                      </a:r>
                      <a:r>
                        <a:rPr sz="2400" b="0" spc="-5" dirty="0">
                          <a:solidFill>
                            <a:srgbClr val="1A1A1A"/>
                          </a:solidFill>
                          <a:latin typeface="Segoe UI Semilight"/>
                          <a:cs typeface="Segoe UI Semilight"/>
                        </a:rPr>
                        <a:t>SSPR</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5EE"/>
                    </a:solidFill>
                  </a:tcPr>
                </a:tc>
                <a:extLst>
                  <a:ext uri="{0D108BD9-81ED-4DB2-BD59-A6C34878D82A}">
                    <a16:rowId xmlns:a16="http://schemas.microsoft.com/office/drawing/2014/main" val="10005"/>
                  </a:ext>
                </a:extLst>
              </a:tr>
              <a:tr h="545592">
                <a:tc>
                  <a:txBody>
                    <a:bodyPr/>
                    <a:lstStyle/>
                    <a:p>
                      <a:pPr marL="69850">
                        <a:lnSpc>
                          <a:spcPct val="100000"/>
                        </a:lnSpc>
                        <a:spcBef>
                          <a:spcPts val="90"/>
                        </a:spcBef>
                      </a:pPr>
                      <a:r>
                        <a:rPr sz="2400" b="0" spc="-35" dirty="0">
                          <a:solidFill>
                            <a:srgbClr val="FFFFFF"/>
                          </a:solidFill>
                          <a:latin typeface="Segoe UI Semilight"/>
                          <a:cs typeface="Segoe UI Semilight"/>
                        </a:rPr>
                        <a:t>Voice</a:t>
                      </a:r>
                      <a:r>
                        <a:rPr sz="2400" b="0" spc="10" dirty="0">
                          <a:solidFill>
                            <a:srgbClr val="FFFFFF"/>
                          </a:solidFill>
                          <a:latin typeface="Segoe UI Semilight"/>
                          <a:cs typeface="Segoe UI Semilight"/>
                        </a:rPr>
                        <a:t> </a:t>
                      </a:r>
                      <a:r>
                        <a:rPr sz="2400" b="0" dirty="0">
                          <a:solidFill>
                            <a:srgbClr val="FFFFFF"/>
                          </a:solidFill>
                          <a:latin typeface="Segoe UI Semilight"/>
                          <a:cs typeface="Segoe UI Semilight"/>
                        </a:rPr>
                        <a:t>call</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marL="70485">
                        <a:lnSpc>
                          <a:spcPct val="100000"/>
                        </a:lnSpc>
                        <a:spcBef>
                          <a:spcPts val="90"/>
                        </a:spcBef>
                      </a:pPr>
                      <a:r>
                        <a:rPr sz="2400" b="0" spc="-60" dirty="0">
                          <a:solidFill>
                            <a:srgbClr val="1A1A1A"/>
                          </a:solidFill>
                          <a:latin typeface="Segoe UI Semilight"/>
                          <a:cs typeface="Segoe UI Semilight"/>
                        </a:rPr>
                        <a:t>MFA </a:t>
                      </a:r>
                      <a:r>
                        <a:rPr sz="2400" b="0" dirty="0">
                          <a:solidFill>
                            <a:srgbClr val="1A1A1A"/>
                          </a:solidFill>
                          <a:latin typeface="Segoe UI Semilight"/>
                          <a:cs typeface="Segoe UI Semilight"/>
                        </a:rPr>
                        <a:t>and</a:t>
                      </a:r>
                      <a:r>
                        <a:rPr sz="2400" b="0" spc="60" dirty="0">
                          <a:solidFill>
                            <a:srgbClr val="1A1A1A"/>
                          </a:solidFill>
                          <a:latin typeface="Segoe UI Semilight"/>
                          <a:cs typeface="Segoe UI Semilight"/>
                        </a:rPr>
                        <a:t> </a:t>
                      </a:r>
                      <a:r>
                        <a:rPr sz="2400" b="0" spc="-5" dirty="0">
                          <a:solidFill>
                            <a:srgbClr val="1A1A1A"/>
                          </a:solidFill>
                          <a:latin typeface="Segoe UI Semilight"/>
                          <a:cs typeface="Segoe UI Semilight"/>
                        </a:rPr>
                        <a:t>SSPR</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7"/>
                    </a:solidFill>
                  </a:tcPr>
                </a:tc>
                <a:extLst>
                  <a:ext uri="{0D108BD9-81ED-4DB2-BD59-A6C34878D82A}">
                    <a16:rowId xmlns:a16="http://schemas.microsoft.com/office/drawing/2014/main" val="10006"/>
                  </a:ext>
                </a:extLst>
              </a:tr>
              <a:tr h="545693">
                <a:tc>
                  <a:txBody>
                    <a:bodyPr/>
                    <a:lstStyle/>
                    <a:p>
                      <a:pPr marL="69850">
                        <a:lnSpc>
                          <a:spcPct val="100000"/>
                        </a:lnSpc>
                        <a:spcBef>
                          <a:spcPts val="90"/>
                        </a:spcBef>
                      </a:pPr>
                      <a:r>
                        <a:rPr sz="2400" b="0" spc="-5" dirty="0">
                          <a:solidFill>
                            <a:srgbClr val="FFFFFF"/>
                          </a:solidFill>
                          <a:latin typeface="Segoe UI Semilight"/>
                          <a:cs typeface="Segoe UI Semilight"/>
                        </a:rPr>
                        <a:t>App</a:t>
                      </a:r>
                      <a:r>
                        <a:rPr sz="2400" b="0" spc="-10" dirty="0">
                          <a:solidFill>
                            <a:srgbClr val="FFFFFF"/>
                          </a:solidFill>
                          <a:latin typeface="Segoe UI Semilight"/>
                          <a:cs typeface="Segoe UI Semilight"/>
                        </a:rPr>
                        <a:t> passwords</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marL="70485">
                        <a:lnSpc>
                          <a:spcPct val="100000"/>
                        </a:lnSpc>
                        <a:spcBef>
                          <a:spcPts val="90"/>
                        </a:spcBef>
                      </a:pPr>
                      <a:r>
                        <a:rPr sz="2400" b="0" spc="-60" dirty="0">
                          <a:solidFill>
                            <a:srgbClr val="1A1A1A"/>
                          </a:solidFill>
                          <a:latin typeface="Segoe UI Semilight"/>
                          <a:cs typeface="Segoe UI Semilight"/>
                        </a:rPr>
                        <a:t>MFA </a:t>
                      </a:r>
                      <a:r>
                        <a:rPr sz="2400" b="0" spc="-5" dirty="0">
                          <a:solidFill>
                            <a:srgbClr val="1A1A1A"/>
                          </a:solidFill>
                          <a:latin typeface="Segoe UI Semilight"/>
                          <a:cs typeface="Segoe UI Semilight"/>
                        </a:rPr>
                        <a:t>only </a:t>
                      </a:r>
                      <a:r>
                        <a:rPr sz="2400" b="0" dirty="0">
                          <a:solidFill>
                            <a:srgbClr val="1A1A1A"/>
                          </a:solidFill>
                          <a:latin typeface="Segoe UI Semilight"/>
                          <a:cs typeface="Segoe UI Semilight"/>
                        </a:rPr>
                        <a:t>in </a:t>
                      </a:r>
                      <a:r>
                        <a:rPr sz="2400" b="0" spc="10" dirty="0">
                          <a:solidFill>
                            <a:srgbClr val="1A1A1A"/>
                          </a:solidFill>
                          <a:latin typeface="Segoe UI Semilight"/>
                          <a:cs typeface="Segoe UI Semilight"/>
                        </a:rPr>
                        <a:t>certain</a:t>
                      </a:r>
                      <a:r>
                        <a:rPr sz="2400" b="0" spc="55" dirty="0">
                          <a:solidFill>
                            <a:srgbClr val="1A1A1A"/>
                          </a:solidFill>
                          <a:latin typeface="Segoe UI Semilight"/>
                          <a:cs typeface="Segoe UI Semilight"/>
                        </a:rPr>
                        <a:t> </a:t>
                      </a:r>
                      <a:r>
                        <a:rPr sz="2400" b="0" dirty="0">
                          <a:solidFill>
                            <a:srgbClr val="1A1A1A"/>
                          </a:solidFill>
                          <a:latin typeface="Segoe UI Semilight"/>
                          <a:cs typeface="Segoe UI Semilight"/>
                        </a:rPr>
                        <a:t>cases</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5EE"/>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75309"/>
            <a:ext cx="2798038" cy="45491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16305" y="1661921"/>
            <a:ext cx="80733" cy="8064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088313" y="1548002"/>
            <a:ext cx="4633290" cy="353695"/>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071130" y="1978913"/>
            <a:ext cx="4652632" cy="357124"/>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616305" y="2618993"/>
            <a:ext cx="80733" cy="8064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1083183" y="2505074"/>
            <a:ext cx="4380738" cy="353695"/>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1081760" y="2937509"/>
            <a:ext cx="3708298" cy="276225"/>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616305" y="3576065"/>
            <a:ext cx="80733" cy="80645"/>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083183" y="3458717"/>
            <a:ext cx="1125600" cy="276351"/>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2242947" y="3617290"/>
            <a:ext cx="96876" cy="19481"/>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2368042" y="3471163"/>
            <a:ext cx="1390649" cy="344678"/>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3809619" y="3617290"/>
            <a:ext cx="96876" cy="19481"/>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3953128" y="3458717"/>
            <a:ext cx="1148080" cy="317245"/>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1098232" y="3898010"/>
            <a:ext cx="4489132" cy="313817"/>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1082649" y="4328921"/>
            <a:ext cx="4097807" cy="357124"/>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1071130" y="4768214"/>
            <a:ext cx="2778874" cy="353694"/>
          </a:xfrm>
          <a:prstGeom prst="rect">
            <a:avLst/>
          </a:prstGeom>
          <a:blipFill>
            <a:blip r:embed="rId15" cstate="print"/>
            <a:stretch>
              <a:fillRect/>
            </a:stretch>
          </a:blipFill>
        </p:spPr>
        <p:txBody>
          <a:bodyPr wrap="square" lIns="0" tIns="0" rIns="0" bIns="0" rtlCol="0"/>
          <a:lstStyle/>
          <a:p>
            <a:endParaRPr/>
          </a:p>
        </p:txBody>
      </p:sp>
      <p:pic>
        <p:nvPicPr>
          <p:cNvPr id="18" name="Picture 17">
            <a:extLst>
              <a:ext uri="{FF2B5EF4-FFF2-40B4-BE49-F238E27FC236}">
                <a16:creationId xmlns:a16="http://schemas.microsoft.com/office/drawing/2014/main" id="{39E73F15-AA62-43C8-BDDE-D698BB8D9804}"/>
              </a:ext>
            </a:extLst>
          </p:cNvPr>
          <p:cNvPicPr>
            <a:picLocks noChangeAspect="1"/>
          </p:cNvPicPr>
          <p:nvPr/>
        </p:nvPicPr>
        <p:blipFill>
          <a:blip r:embed="rId16"/>
          <a:stretch>
            <a:fillRect/>
          </a:stretch>
        </p:blipFill>
        <p:spPr>
          <a:xfrm>
            <a:off x="5916040" y="450850"/>
            <a:ext cx="6462443" cy="570865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8253" y="575309"/>
            <a:ext cx="2210130" cy="35064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1676272"/>
            <a:ext cx="47142" cy="471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36968" y="1545843"/>
            <a:ext cx="4298403" cy="27609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847242" y="1983485"/>
            <a:ext cx="4561687" cy="353695"/>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5450204" y="2138628"/>
            <a:ext cx="96876" cy="19481"/>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5588508" y="2017521"/>
            <a:ext cx="619125" cy="317880"/>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47242" y="2419349"/>
            <a:ext cx="2185390" cy="272923"/>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624255" y="3069208"/>
            <a:ext cx="47142" cy="47116"/>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62825" y="2942081"/>
            <a:ext cx="4658499" cy="353694"/>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848829" y="3373119"/>
            <a:ext cx="5433606" cy="356997"/>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624255" y="4026280"/>
            <a:ext cx="47142" cy="47117"/>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862825" y="3895851"/>
            <a:ext cx="4684407" cy="356996"/>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848829" y="4330191"/>
            <a:ext cx="5293144" cy="356997"/>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846353" y="4769357"/>
            <a:ext cx="4124553" cy="351916"/>
          </a:xfrm>
          <a:prstGeom prst="rect">
            <a:avLst/>
          </a:prstGeom>
          <a:blipFill>
            <a:blip r:embed="rId15" cstate="print"/>
            <a:stretch>
              <a:fillRect/>
            </a:stretch>
          </a:blipFill>
        </p:spPr>
        <p:txBody>
          <a:bodyPr wrap="square" lIns="0" tIns="0" rIns="0" bIns="0" rtlCol="0"/>
          <a:lstStyle/>
          <a:p>
            <a:endParaRPr/>
          </a:p>
        </p:txBody>
      </p:sp>
      <p:pic>
        <p:nvPicPr>
          <p:cNvPr id="16" name="Picture 15">
            <a:extLst>
              <a:ext uri="{FF2B5EF4-FFF2-40B4-BE49-F238E27FC236}">
                <a16:creationId xmlns:a16="http://schemas.microsoft.com/office/drawing/2014/main" id="{698C1832-2882-4179-B792-3C41DFF164D3}"/>
              </a:ext>
            </a:extLst>
          </p:cNvPr>
          <p:cNvPicPr>
            <a:picLocks noChangeAspect="1"/>
          </p:cNvPicPr>
          <p:nvPr/>
        </p:nvPicPr>
        <p:blipFill>
          <a:blip r:embed="rId16"/>
          <a:stretch>
            <a:fillRect/>
          </a:stretch>
        </p:blipFill>
        <p:spPr>
          <a:xfrm>
            <a:off x="6826250" y="0"/>
            <a:ext cx="5470566" cy="6997700"/>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19417" y="588517"/>
            <a:ext cx="825080" cy="33743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87805" y="773607"/>
            <a:ext cx="124327" cy="3893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646173" y="578230"/>
            <a:ext cx="2427986" cy="45199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24255" y="4745989"/>
            <a:ext cx="47142" cy="47243"/>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36968" y="4615560"/>
            <a:ext cx="10337253" cy="35712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11215496" y="4774133"/>
            <a:ext cx="96876" cy="19481"/>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48829" y="5049900"/>
            <a:ext cx="2404783" cy="355345"/>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624255" y="5703061"/>
            <a:ext cx="47142" cy="47193"/>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38733" y="5572632"/>
            <a:ext cx="9952964" cy="357085"/>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848829" y="6011900"/>
            <a:ext cx="1299756" cy="272922"/>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19645" y="575309"/>
            <a:ext cx="3835514" cy="35064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1697100"/>
            <a:ext cx="47142" cy="4724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3180" y="1566163"/>
            <a:ext cx="5480596" cy="35775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845819" y="2067559"/>
            <a:ext cx="5131562" cy="355853"/>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46886" y="2571368"/>
            <a:ext cx="1637995" cy="27266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24255" y="3365880"/>
            <a:ext cx="47142" cy="47243"/>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37145" y="3234943"/>
            <a:ext cx="5680240" cy="35775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34136" y="3673220"/>
            <a:ext cx="6004052" cy="353821"/>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46886" y="4109084"/>
            <a:ext cx="3930218" cy="353822"/>
          </a:xfrm>
          <a:prstGeom prst="rect">
            <a:avLst/>
          </a:prstGeom>
          <a:blipFill>
            <a:blip r:embed="rId10" cstate="print"/>
            <a:stretch>
              <a:fillRect/>
            </a:stretch>
          </a:blipFill>
        </p:spPr>
        <p:txBody>
          <a:bodyPr wrap="square" lIns="0" tIns="0" rIns="0" bIns="0" rtlCol="0"/>
          <a:lstStyle/>
          <a:p>
            <a:endParaRPr/>
          </a:p>
        </p:txBody>
      </p:sp>
      <p:sp>
        <p:nvSpPr>
          <p:cNvPr id="11" name="object 11"/>
          <p:cNvSpPr txBox="1"/>
          <p:nvPr/>
        </p:nvSpPr>
        <p:spPr>
          <a:xfrm>
            <a:off x="7411593" y="3218587"/>
            <a:ext cx="4572635" cy="1085850"/>
          </a:xfrm>
          <a:prstGeom prst="rect">
            <a:avLst/>
          </a:prstGeom>
        </p:spPr>
        <p:txBody>
          <a:bodyPr vert="horz" wrap="square" lIns="0" tIns="168910" rIns="0" bIns="0" rtlCol="0">
            <a:spAutoFit/>
          </a:bodyPr>
          <a:lstStyle/>
          <a:p>
            <a:pPr marL="12700">
              <a:lnSpc>
                <a:spcPct val="100000"/>
              </a:lnSpc>
              <a:spcBef>
                <a:spcPts val="1330"/>
              </a:spcBef>
            </a:pPr>
            <a:r>
              <a:rPr sz="2450" b="0" spc="-5" dirty="0">
                <a:solidFill>
                  <a:srgbClr val="1A1A1A"/>
                </a:solidFill>
                <a:latin typeface="Segoe UI Semilight"/>
                <a:cs typeface="Segoe UI Semilight"/>
              </a:rPr>
              <a:t>Conditions – “When this</a:t>
            </a:r>
            <a:r>
              <a:rPr sz="2450" b="0" spc="5" dirty="0">
                <a:solidFill>
                  <a:srgbClr val="1A1A1A"/>
                </a:solidFill>
                <a:latin typeface="Segoe UI Semilight"/>
                <a:cs typeface="Segoe UI Semilight"/>
              </a:rPr>
              <a:t> </a:t>
            </a:r>
            <a:r>
              <a:rPr sz="2450" b="0" spc="-10" dirty="0">
                <a:solidFill>
                  <a:srgbClr val="1A1A1A"/>
                </a:solidFill>
                <a:latin typeface="Segoe UI Semilight"/>
                <a:cs typeface="Segoe UI Semilight"/>
              </a:rPr>
              <a:t>happens”</a:t>
            </a:r>
            <a:endParaRPr sz="2450">
              <a:latin typeface="Segoe UI Semilight"/>
              <a:cs typeface="Segoe UI Semilight"/>
            </a:endParaRPr>
          </a:p>
          <a:p>
            <a:pPr marL="12700">
              <a:lnSpc>
                <a:spcPct val="100000"/>
              </a:lnSpc>
              <a:spcBef>
                <a:spcPts val="1235"/>
              </a:spcBef>
            </a:pPr>
            <a:r>
              <a:rPr sz="2450" b="0" spc="-5" dirty="0">
                <a:solidFill>
                  <a:srgbClr val="1A1A1A"/>
                </a:solidFill>
                <a:latin typeface="Segoe UI Semilight"/>
                <a:cs typeface="Segoe UI Semilight"/>
              </a:rPr>
              <a:t>Access </a:t>
            </a:r>
            <a:r>
              <a:rPr sz="2450" b="0" spc="-10" dirty="0">
                <a:solidFill>
                  <a:srgbClr val="1A1A1A"/>
                </a:solidFill>
                <a:latin typeface="Segoe UI Semilight"/>
                <a:cs typeface="Segoe UI Semilight"/>
              </a:rPr>
              <a:t>controls </a:t>
            </a:r>
            <a:r>
              <a:rPr sz="2450" b="0" dirty="0">
                <a:solidFill>
                  <a:srgbClr val="1A1A1A"/>
                </a:solidFill>
                <a:latin typeface="Segoe UI Semilight"/>
                <a:cs typeface="Segoe UI Semilight"/>
              </a:rPr>
              <a:t>– </a:t>
            </a:r>
            <a:r>
              <a:rPr sz="2450" b="0" spc="15" dirty="0">
                <a:solidFill>
                  <a:srgbClr val="1A1A1A"/>
                </a:solidFill>
                <a:latin typeface="Segoe UI Semilight"/>
                <a:cs typeface="Segoe UI Semilight"/>
              </a:rPr>
              <a:t>“Then </a:t>
            </a:r>
            <a:r>
              <a:rPr sz="2450" b="0" spc="-5" dirty="0">
                <a:solidFill>
                  <a:srgbClr val="1A1A1A"/>
                </a:solidFill>
                <a:latin typeface="Segoe UI Semilight"/>
                <a:cs typeface="Segoe UI Semilight"/>
              </a:rPr>
              <a:t>do</a:t>
            </a:r>
            <a:r>
              <a:rPr sz="2450" b="0" spc="20" dirty="0">
                <a:solidFill>
                  <a:srgbClr val="1A1A1A"/>
                </a:solidFill>
                <a:latin typeface="Segoe UI Semilight"/>
                <a:cs typeface="Segoe UI Semilight"/>
              </a:rPr>
              <a:t> </a:t>
            </a:r>
            <a:r>
              <a:rPr sz="2450" b="0" spc="-5" dirty="0">
                <a:solidFill>
                  <a:srgbClr val="1A1A1A"/>
                </a:solidFill>
                <a:latin typeface="Segoe UI Semilight"/>
                <a:cs typeface="Segoe UI Semilight"/>
              </a:rPr>
              <a:t>this”</a:t>
            </a:r>
            <a:endParaRPr sz="2450">
              <a:latin typeface="Segoe UI Semilight"/>
              <a:cs typeface="Segoe UI Semilight"/>
            </a:endParaRPr>
          </a:p>
        </p:txBody>
      </p:sp>
      <p:sp>
        <p:nvSpPr>
          <p:cNvPr id="12" name="object 12"/>
          <p:cNvSpPr/>
          <p:nvPr/>
        </p:nvSpPr>
        <p:spPr>
          <a:xfrm>
            <a:off x="7528559" y="1754123"/>
            <a:ext cx="4079748" cy="1418843"/>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531095" y="3976115"/>
            <a:ext cx="2310383" cy="241706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00824" y="3156584"/>
            <a:ext cx="4581283" cy="45199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75309"/>
            <a:ext cx="2253716" cy="35064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1676272"/>
            <a:ext cx="47142" cy="471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59637" y="1545843"/>
            <a:ext cx="4224172" cy="35521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847242" y="1983485"/>
            <a:ext cx="3666464" cy="351916"/>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59104" y="2502280"/>
            <a:ext cx="1431086" cy="189991"/>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24255" y="3069208"/>
            <a:ext cx="47142" cy="47116"/>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62825" y="2938779"/>
            <a:ext cx="4791214" cy="356996"/>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35723" y="3376421"/>
            <a:ext cx="4115625" cy="353695"/>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35723" y="3812285"/>
            <a:ext cx="1785302" cy="351917"/>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624255" y="4460620"/>
            <a:ext cx="47142" cy="47116"/>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862825" y="4330191"/>
            <a:ext cx="3717937" cy="276225"/>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859104" y="4769357"/>
            <a:ext cx="1303451" cy="351916"/>
          </a:xfrm>
          <a:prstGeom prst="rect">
            <a:avLst/>
          </a:prstGeom>
          <a:blipFill>
            <a:blip r:embed="rId13" cstate="print"/>
            <a:stretch>
              <a:fillRect/>
            </a:stretch>
          </a:blipFill>
        </p:spPr>
        <p:txBody>
          <a:bodyPr wrap="square" lIns="0" tIns="0" rIns="0" bIns="0" rtlCol="0"/>
          <a:lstStyle/>
          <a:p>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624255" y="1676272"/>
            <a:ext cx="47142" cy="4711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62825" y="1558162"/>
            <a:ext cx="2082685" cy="3429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853566" y="2154808"/>
            <a:ext cx="40538" cy="4051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066393" y="2046223"/>
            <a:ext cx="5408701" cy="233807"/>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853566" y="2602864"/>
            <a:ext cx="40538" cy="4051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066393" y="2494279"/>
            <a:ext cx="5346217" cy="23380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24255" y="3093592"/>
            <a:ext cx="47142" cy="47116"/>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838733" y="2966465"/>
            <a:ext cx="771753" cy="272796"/>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853566" y="3572128"/>
            <a:ext cx="40538" cy="40512"/>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1077328" y="3463544"/>
            <a:ext cx="6093472" cy="303275"/>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853566" y="4020184"/>
            <a:ext cx="40538" cy="40512"/>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1091590" y="3911600"/>
            <a:ext cx="3731488" cy="303276"/>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853566" y="4468240"/>
            <a:ext cx="40538" cy="40512"/>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1069276" y="4359655"/>
            <a:ext cx="4516564" cy="303276"/>
          </a:xfrm>
          <a:prstGeom prst="rect">
            <a:avLst/>
          </a:prstGeom>
          <a:blipFill>
            <a:blip r:embed="rId13" cstate="print"/>
            <a:stretch>
              <a:fillRect/>
            </a:stretch>
          </a:blipFill>
        </p:spPr>
        <p:txBody>
          <a:bodyPr wrap="square" lIns="0" tIns="0" rIns="0" bIns="0" rtlCol="0"/>
          <a:lstStyle/>
          <a:p>
            <a:endParaRPr/>
          </a:p>
        </p:txBody>
      </p:sp>
      <p:sp>
        <p:nvSpPr>
          <p:cNvPr id="18" name="Title 17">
            <a:extLst>
              <a:ext uri="{FF2B5EF4-FFF2-40B4-BE49-F238E27FC236}">
                <a16:creationId xmlns:a16="http://schemas.microsoft.com/office/drawing/2014/main" id="{06551160-A960-4940-B9F7-096A30B69DD1}"/>
              </a:ext>
            </a:extLst>
          </p:cNvPr>
          <p:cNvSpPr>
            <a:spLocks noGrp="1"/>
          </p:cNvSpPr>
          <p:nvPr>
            <p:ph type="title"/>
          </p:nvPr>
        </p:nvSpPr>
        <p:spPr>
          <a:xfrm>
            <a:off x="759835" y="460375"/>
            <a:ext cx="9495415" cy="574039"/>
          </a:xfrm>
        </p:spPr>
        <p:txBody>
          <a:bodyPr/>
          <a:lstStyle/>
          <a:p>
            <a:r>
              <a:rPr lang="en-US" dirty="0">
                <a:latin typeface="Segoe UI Semibold" panose="020B0702040204020203" pitchFamily="34" charset="0"/>
                <a:cs typeface="Segoe UI Semibold" panose="020B0702040204020203" pitchFamily="34" charset="0"/>
              </a:rPr>
              <a:t>Practice: </a:t>
            </a:r>
            <a:r>
              <a:rPr lang="en-US" dirty="0">
                <a:solidFill>
                  <a:schemeClr val="tx1"/>
                </a:solidFill>
                <a:latin typeface="Segoe UI Semibold" panose="020B0702040204020203" pitchFamily="34" charset="0"/>
                <a:cs typeface="Segoe UI Semibold" panose="020B0702040204020203" pitchFamily="34" charset="0"/>
              </a:rPr>
              <a:t>Conditional Access</a:t>
            </a:r>
            <a:endParaRPr lang="de-DE" dirty="0">
              <a:solidFill>
                <a:schemeClr val="tx1"/>
              </a:solidFill>
              <a:latin typeface="Segoe UI Semibold" panose="020B0702040204020203" pitchFamily="34" charset="0"/>
              <a:cs typeface="Segoe UI Semibold" panose="020B0702040204020203" pitchFamily="34"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624255" y="1676272"/>
            <a:ext cx="47142" cy="4711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62825" y="1549145"/>
            <a:ext cx="2872244" cy="27279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784472" y="1704288"/>
            <a:ext cx="96876" cy="19481"/>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936746" y="1549145"/>
            <a:ext cx="3267075" cy="272923"/>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24255" y="2197480"/>
            <a:ext cx="47142" cy="47116"/>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838733" y="2070353"/>
            <a:ext cx="2457424" cy="27279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3345560" y="2225497"/>
            <a:ext cx="96876" cy="19481"/>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3497834" y="2070353"/>
            <a:ext cx="3267074" cy="272922"/>
          </a:xfrm>
          <a:prstGeom prst="rect">
            <a:avLst/>
          </a:prstGeom>
          <a:blipFill>
            <a:blip r:embed="rId9" cstate="print"/>
            <a:stretch>
              <a:fillRect/>
            </a:stretch>
          </a:blipFill>
        </p:spPr>
        <p:txBody>
          <a:bodyPr wrap="square" lIns="0" tIns="0" rIns="0" bIns="0" rtlCol="0"/>
          <a:lstStyle/>
          <a:p>
            <a:endParaRPr/>
          </a:p>
        </p:txBody>
      </p:sp>
      <p:sp>
        <p:nvSpPr>
          <p:cNvPr id="13" name="Title 17">
            <a:extLst>
              <a:ext uri="{FF2B5EF4-FFF2-40B4-BE49-F238E27FC236}">
                <a16:creationId xmlns:a16="http://schemas.microsoft.com/office/drawing/2014/main" id="{FDD45D8B-B1D0-44D7-9DE4-A4F55640BACD}"/>
              </a:ext>
            </a:extLst>
          </p:cNvPr>
          <p:cNvSpPr>
            <a:spLocks noGrp="1"/>
          </p:cNvSpPr>
          <p:nvPr>
            <p:ph type="title"/>
          </p:nvPr>
        </p:nvSpPr>
        <p:spPr>
          <a:xfrm>
            <a:off x="759835" y="460375"/>
            <a:ext cx="9495415" cy="574039"/>
          </a:xfrm>
        </p:spPr>
        <p:txBody>
          <a:bodyPr/>
          <a:lstStyle/>
          <a:p>
            <a:r>
              <a:rPr lang="en-US" dirty="0">
                <a:latin typeface="Segoe UI Semibold" panose="020B0702040204020203" pitchFamily="34" charset="0"/>
                <a:cs typeface="Segoe UI Semibold" panose="020B0702040204020203" pitchFamily="34" charset="0"/>
              </a:rPr>
              <a:t>Practice: </a:t>
            </a:r>
            <a:r>
              <a:rPr lang="en-US" dirty="0">
                <a:solidFill>
                  <a:schemeClr val="tx1"/>
                </a:solidFill>
                <a:latin typeface="Segoe UI Semibold" panose="020B0702040204020203" pitchFamily="34" charset="0"/>
                <a:cs typeface="Segoe UI Semibold" panose="020B0702040204020203" pitchFamily="34" charset="0"/>
              </a:rPr>
              <a:t>MFA Authentication Pilot</a:t>
            </a:r>
            <a:endParaRPr lang="de-DE" dirty="0">
              <a:solidFill>
                <a:schemeClr val="tx1"/>
              </a:solidFill>
              <a:latin typeface="Segoe UI Semibold" panose="020B0702040204020203" pitchFamily="34" charset="0"/>
              <a:cs typeface="Segoe UI Semibold" panose="020B0702040204020203" pitchFamily="34"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78230"/>
            <a:ext cx="3578580" cy="38620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306067" y="1549145"/>
            <a:ext cx="6797293" cy="35369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144636" y="1704288"/>
            <a:ext cx="96876" cy="1948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8282940" y="1545843"/>
            <a:ext cx="2831845" cy="355218"/>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139850" y="1983485"/>
            <a:ext cx="4226026" cy="353695"/>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5416677" y="2138628"/>
            <a:ext cx="96876" cy="19481"/>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560314" y="1980183"/>
            <a:ext cx="5742813" cy="276225"/>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4511547" y="2419349"/>
            <a:ext cx="3406902" cy="353695"/>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78230"/>
            <a:ext cx="3578580" cy="38620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63688" y="1545843"/>
            <a:ext cx="10291254" cy="35699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865115" y="1980183"/>
            <a:ext cx="2699766" cy="35521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78230"/>
            <a:ext cx="3578580" cy="38620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59700" y="1549145"/>
            <a:ext cx="10102405" cy="35369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065020" y="1983485"/>
            <a:ext cx="1740281" cy="27279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856101" y="2138628"/>
            <a:ext cx="96876" cy="19481"/>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4004690" y="1983485"/>
            <a:ext cx="2710053" cy="351916"/>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769989" y="2138628"/>
            <a:ext cx="96876" cy="19481"/>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918579" y="1983485"/>
            <a:ext cx="3435223" cy="272796"/>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79527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Creating </a:t>
            </a:r>
            <a:r>
              <a:rPr sz="2800" b="1" spc="-5" dirty="0">
                <a:solidFill>
                  <a:srgbClr val="0071C5"/>
                </a:solidFill>
                <a:latin typeface="Segoe UI Semibold"/>
                <a:cs typeface="Segoe UI Semibold"/>
              </a:rPr>
              <a:t>a</a:t>
            </a:r>
            <a:r>
              <a:rPr sz="2800" b="1" spc="-210" dirty="0">
                <a:solidFill>
                  <a:srgbClr val="0071C5"/>
                </a:solidFill>
                <a:latin typeface="Segoe UI Semibold"/>
                <a:cs typeface="Segoe UI Semibold"/>
              </a:rPr>
              <a:t> </a:t>
            </a:r>
            <a:r>
              <a:rPr sz="2800" b="1" spc="-50" dirty="0">
                <a:solidFill>
                  <a:srgbClr val="0071C5"/>
                </a:solidFill>
                <a:latin typeface="Segoe UI Semibold"/>
                <a:cs typeface="Segoe UI Semibold"/>
              </a:rPr>
              <a:t>Project</a:t>
            </a:r>
            <a:endParaRPr sz="2800">
              <a:latin typeface="Segoe UI Semibold"/>
              <a:cs typeface="Segoe UI Semibold"/>
            </a:endParaRPr>
          </a:p>
        </p:txBody>
      </p:sp>
      <p:sp>
        <p:nvSpPr>
          <p:cNvPr id="3" name="object 3"/>
          <p:cNvSpPr txBox="1"/>
          <p:nvPr/>
        </p:nvSpPr>
        <p:spPr>
          <a:xfrm>
            <a:off x="517042" y="1548129"/>
            <a:ext cx="9072880" cy="3562350"/>
          </a:xfrm>
          <a:prstGeom prst="rect">
            <a:avLst/>
          </a:prstGeom>
        </p:spPr>
        <p:txBody>
          <a:bodyPr vert="horz" wrap="square" lIns="0" tIns="12700" rIns="0" bIns="0" rtlCol="0">
            <a:spAutoFit/>
          </a:bodyPr>
          <a:lstStyle/>
          <a:p>
            <a:pPr marL="12700">
              <a:lnSpc>
                <a:spcPct val="100000"/>
              </a:lnSpc>
              <a:spcBef>
                <a:spcPts val="100"/>
              </a:spcBef>
            </a:pPr>
            <a:r>
              <a:rPr sz="2400" b="1" spc="-40" dirty="0">
                <a:solidFill>
                  <a:srgbClr val="3B3B41"/>
                </a:solidFill>
                <a:latin typeface="Segoe UI Semibold"/>
                <a:cs typeface="Segoe UI Semibold"/>
              </a:rPr>
              <a:t>The </a:t>
            </a:r>
            <a:r>
              <a:rPr sz="2400" b="1" spc="-50" dirty="0">
                <a:solidFill>
                  <a:srgbClr val="3B3B41"/>
                </a:solidFill>
                <a:latin typeface="Segoe UI Semibold"/>
                <a:cs typeface="Segoe UI Semibold"/>
              </a:rPr>
              <a:t>initial </a:t>
            </a:r>
            <a:r>
              <a:rPr sz="2400" b="1" spc="-45" dirty="0">
                <a:solidFill>
                  <a:srgbClr val="3B3B41"/>
                </a:solidFill>
                <a:latin typeface="Segoe UI Semibold"/>
                <a:cs typeface="Segoe UI Semibold"/>
              </a:rPr>
              <a:t>step of </a:t>
            </a:r>
            <a:r>
              <a:rPr sz="2400" b="1" spc="-40" dirty="0">
                <a:solidFill>
                  <a:srgbClr val="3B3B41"/>
                </a:solidFill>
                <a:latin typeface="Segoe UI Semibold"/>
                <a:cs typeface="Segoe UI Semibold"/>
              </a:rPr>
              <a:t>the </a:t>
            </a:r>
            <a:r>
              <a:rPr sz="2400" b="1" spc="-45" dirty="0">
                <a:solidFill>
                  <a:srgbClr val="3B3B41"/>
                </a:solidFill>
                <a:latin typeface="Segoe UI Semibold"/>
                <a:cs typeface="Segoe UI Semibold"/>
              </a:rPr>
              <a:t>Azure</a:t>
            </a:r>
            <a:r>
              <a:rPr sz="2400" b="1" spc="-400" dirty="0">
                <a:solidFill>
                  <a:srgbClr val="3B3B41"/>
                </a:solidFill>
                <a:latin typeface="Segoe UI Semibold"/>
                <a:cs typeface="Segoe UI Semibold"/>
              </a:rPr>
              <a:t> </a:t>
            </a:r>
            <a:r>
              <a:rPr sz="2400" b="1" spc="-50" dirty="0">
                <a:solidFill>
                  <a:srgbClr val="3B3B41"/>
                </a:solidFill>
                <a:latin typeface="Segoe UI Semibold"/>
                <a:cs typeface="Segoe UI Semibold"/>
              </a:rPr>
              <a:t>Migrate</a:t>
            </a:r>
            <a:endParaRPr sz="2400">
              <a:latin typeface="Segoe UI Semibold"/>
              <a:cs typeface="Segoe UI Semibold"/>
            </a:endParaRPr>
          </a:p>
          <a:p>
            <a:pPr marL="12700">
              <a:lnSpc>
                <a:spcPct val="100000"/>
              </a:lnSpc>
            </a:pPr>
            <a:r>
              <a:rPr sz="2400" b="1" dirty="0">
                <a:solidFill>
                  <a:srgbClr val="3B3B41"/>
                </a:solidFill>
                <a:latin typeface="Segoe UI Semibold"/>
                <a:cs typeface="Segoe UI Semibold"/>
              </a:rPr>
              <a:t>A </a:t>
            </a:r>
            <a:r>
              <a:rPr sz="2400" b="1" spc="-50" dirty="0">
                <a:solidFill>
                  <a:srgbClr val="3B3B41"/>
                </a:solidFill>
                <a:latin typeface="Segoe UI Semibold"/>
                <a:cs typeface="Segoe UI Semibold"/>
              </a:rPr>
              <a:t>project </a:t>
            </a:r>
            <a:r>
              <a:rPr sz="2400" b="1" spc="-45" dirty="0">
                <a:solidFill>
                  <a:srgbClr val="3B3B41"/>
                </a:solidFill>
                <a:latin typeface="Segoe UI Semibold"/>
                <a:cs typeface="Segoe UI Semibold"/>
              </a:rPr>
              <a:t>contains </a:t>
            </a:r>
            <a:r>
              <a:rPr sz="2400" b="1" spc="-50" dirty="0">
                <a:solidFill>
                  <a:srgbClr val="3B3B41"/>
                </a:solidFill>
                <a:latin typeface="Segoe UI Semibold"/>
                <a:cs typeface="Segoe UI Semibold"/>
              </a:rPr>
              <a:t>metadata </a:t>
            </a:r>
            <a:r>
              <a:rPr sz="2400" b="1" spc="-55" dirty="0">
                <a:solidFill>
                  <a:srgbClr val="3B3B41"/>
                </a:solidFill>
                <a:latin typeface="Segoe UI Semibold"/>
                <a:cs typeface="Segoe UI Semibold"/>
              </a:rPr>
              <a:t>representing </a:t>
            </a:r>
            <a:r>
              <a:rPr sz="2400" b="1" spc="-50" dirty="0">
                <a:solidFill>
                  <a:srgbClr val="3B3B41"/>
                </a:solidFill>
                <a:latin typeface="Segoe UI Semibold"/>
                <a:cs typeface="Segoe UI Semibold"/>
              </a:rPr>
              <a:t>on-premises</a:t>
            </a:r>
            <a:r>
              <a:rPr sz="2400" b="1" spc="-430" dirty="0">
                <a:solidFill>
                  <a:srgbClr val="3B3B41"/>
                </a:solidFill>
                <a:latin typeface="Segoe UI Semibold"/>
                <a:cs typeface="Segoe UI Semibold"/>
              </a:rPr>
              <a:t> </a:t>
            </a:r>
            <a:r>
              <a:rPr sz="2400" b="1" spc="-50" dirty="0">
                <a:solidFill>
                  <a:srgbClr val="3B3B41"/>
                </a:solidFill>
                <a:latin typeface="Segoe UI Semibold"/>
                <a:cs typeface="Segoe UI Semibold"/>
              </a:rPr>
              <a:t>environment:</a:t>
            </a:r>
            <a:endParaRPr sz="2400">
              <a:latin typeface="Segoe UI Semibold"/>
              <a:cs typeface="Segoe UI Semibold"/>
            </a:endParaRPr>
          </a:p>
          <a:p>
            <a:pPr marL="12700" marR="7157720">
              <a:lnSpc>
                <a:spcPct val="100000"/>
              </a:lnSpc>
            </a:pPr>
            <a:r>
              <a:rPr sz="2000" b="1" spc="-5" dirty="0">
                <a:solidFill>
                  <a:srgbClr val="3B3B41"/>
                </a:solidFill>
                <a:latin typeface="Segoe UI"/>
                <a:cs typeface="Segoe UI"/>
              </a:rPr>
              <a:t>Name  </a:t>
            </a:r>
            <a:r>
              <a:rPr sz="2000" b="1" dirty="0">
                <a:solidFill>
                  <a:srgbClr val="3B3B41"/>
                </a:solidFill>
                <a:latin typeface="Segoe UI"/>
                <a:cs typeface="Segoe UI"/>
              </a:rPr>
              <a:t>Subscription  </a:t>
            </a:r>
            <a:r>
              <a:rPr sz="2000" b="1" spc="-10" dirty="0">
                <a:solidFill>
                  <a:srgbClr val="3B3B41"/>
                </a:solidFill>
                <a:latin typeface="Segoe UI"/>
                <a:cs typeface="Segoe UI"/>
              </a:rPr>
              <a:t>Resource</a:t>
            </a:r>
            <a:r>
              <a:rPr sz="2000" b="1" spc="-85" dirty="0">
                <a:solidFill>
                  <a:srgbClr val="3B3B41"/>
                </a:solidFill>
                <a:latin typeface="Segoe UI"/>
                <a:cs typeface="Segoe UI"/>
              </a:rPr>
              <a:t> </a:t>
            </a:r>
            <a:r>
              <a:rPr sz="2000" b="1" spc="-5" dirty="0">
                <a:solidFill>
                  <a:srgbClr val="3B3B41"/>
                </a:solidFill>
                <a:latin typeface="Segoe UI"/>
                <a:cs typeface="Segoe UI"/>
              </a:rPr>
              <a:t>Group  Location</a:t>
            </a:r>
            <a:endParaRPr sz="2000">
              <a:latin typeface="Segoe UI"/>
              <a:cs typeface="Segoe UI"/>
            </a:endParaRPr>
          </a:p>
          <a:p>
            <a:pPr marL="12700">
              <a:lnSpc>
                <a:spcPts val="2400"/>
              </a:lnSpc>
              <a:spcBef>
                <a:spcPts val="5"/>
              </a:spcBef>
            </a:pPr>
            <a:r>
              <a:rPr sz="2000" b="1" dirty="0">
                <a:solidFill>
                  <a:srgbClr val="3B3B41"/>
                </a:solidFill>
                <a:latin typeface="Segoe UI"/>
                <a:cs typeface="Segoe UI"/>
              </a:rPr>
              <a:t>Discovery </a:t>
            </a:r>
            <a:r>
              <a:rPr sz="2000" b="1" spc="-10" dirty="0">
                <a:solidFill>
                  <a:srgbClr val="3B3B41"/>
                </a:solidFill>
                <a:latin typeface="Segoe UI"/>
                <a:cs typeface="Segoe UI"/>
              </a:rPr>
              <a:t>records </a:t>
            </a:r>
            <a:r>
              <a:rPr sz="2000" b="1" spc="-20" dirty="0">
                <a:solidFill>
                  <a:srgbClr val="3B3B41"/>
                </a:solidFill>
                <a:latin typeface="Segoe UI"/>
                <a:cs typeface="Segoe UI"/>
              </a:rPr>
              <a:t>of </a:t>
            </a:r>
            <a:r>
              <a:rPr sz="2000" b="1" spc="-5" dirty="0">
                <a:solidFill>
                  <a:srgbClr val="3B3B41"/>
                </a:solidFill>
                <a:latin typeface="Segoe UI"/>
                <a:cs typeface="Segoe UI"/>
              </a:rPr>
              <a:t>VMware</a:t>
            </a:r>
            <a:r>
              <a:rPr sz="2000" b="1" spc="55" dirty="0">
                <a:solidFill>
                  <a:srgbClr val="3B3B41"/>
                </a:solidFill>
                <a:latin typeface="Segoe UI"/>
                <a:cs typeface="Segoe UI"/>
              </a:rPr>
              <a:t> </a:t>
            </a:r>
            <a:r>
              <a:rPr sz="2000" b="1" dirty="0">
                <a:solidFill>
                  <a:srgbClr val="3B3B41"/>
                </a:solidFill>
                <a:latin typeface="Segoe UI"/>
                <a:cs typeface="Segoe UI"/>
              </a:rPr>
              <a:t>VMs</a:t>
            </a:r>
            <a:endParaRPr sz="2000">
              <a:latin typeface="Segoe UI"/>
              <a:cs typeface="Segoe UI"/>
            </a:endParaRPr>
          </a:p>
          <a:p>
            <a:pPr marL="12700">
              <a:lnSpc>
                <a:spcPts val="2880"/>
              </a:lnSpc>
            </a:pPr>
            <a:r>
              <a:rPr sz="2400" b="1" spc="-50" dirty="0">
                <a:solidFill>
                  <a:srgbClr val="3B3B41"/>
                </a:solidFill>
                <a:latin typeface="Segoe UI Semibold"/>
                <a:cs typeface="Segoe UI Semibold"/>
              </a:rPr>
              <a:t>Project</a:t>
            </a:r>
            <a:r>
              <a:rPr sz="2400" b="1" spc="-120" dirty="0">
                <a:solidFill>
                  <a:srgbClr val="3B3B41"/>
                </a:solidFill>
                <a:latin typeface="Segoe UI Semibold"/>
                <a:cs typeface="Segoe UI Semibold"/>
              </a:rPr>
              <a:t> </a:t>
            </a:r>
            <a:r>
              <a:rPr sz="2400" b="1" spc="-50" dirty="0">
                <a:solidFill>
                  <a:srgbClr val="3B3B41"/>
                </a:solidFill>
                <a:latin typeface="Segoe UI Semibold"/>
                <a:cs typeface="Segoe UI Semibold"/>
              </a:rPr>
              <a:t>limits:</a:t>
            </a:r>
            <a:endParaRPr sz="2400">
              <a:latin typeface="Segoe UI Semibold"/>
              <a:cs typeface="Segoe UI Semibold"/>
            </a:endParaRPr>
          </a:p>
          <a:p>
            <a:pPr marL="12700" marR="4335780">
              <a:lnSpc>
                <a:spcPct val="100000"/>
              </a:lnSpc>
              <a:spcBef>
                <a:spcPts val="5"/>
              </a:spcBef>
            </a:pPr>
            <a:r>
              <a:rPr sz="2000" b="1" dirty="0">
                <a:solidFill>
                  <a:srgbClr val="3B3B41"/>
                </a:solidFill>
                <a:latin typeface="Segoe UI"/>
                <a:cs typeface="Segoe UI"/>
              </a:rPr>
              <a:t>Up </a:t>
            </a:r>
            <a:r>
              <a:rPr sz="2000" b="1" spc="-5" dirty="0">
                <a:solidFill>
                  <a:srgbClr val="3B3B41"/>
                </a:solidFill>
                <a:latin typeface="Segoe UI"/>
                <a:cs typeface="Segoe UI"/>
              </a:rPr>
              <a:t>to 1,500 discovered VMs </a:t>
            </a:r>
            <a:r>
              <a:rPr sz="2000" b="1" dirty="0">
                <a:solidFill>
                  <a:srgbClr val="3B3B41"/>
                </a:solidFill>
                <a:latin typeface="Segoe UI"/>
                <a:cs typeface="Segoe UI"/>
              </a:rPr>
              <a:t>per </a:t>
            </a:r>
            <a:r>
              <a:rPr sz="2000" b="1" spc="-5" dirty="0">
                <a:solidFill>
                  <a:srgbClr val="3B3B41"/>
                </a:solidFill>
                <a:latin typeface="Segoe UI"/>
                <a:cs typeface="Segoe UI"/>
              </a:rPr>
              <a:t>project  </a:t>
            </a:r>
            <a:r>
              <a:rPr sz="2000" b="1" dirty="0">
                <a:solidFill>
                  <a:srgbClr val="3B3B41"/>
                </a:solidFill>
                <a:latin typeface="Segoe UI"/>
                <a:cs typeface="Segoe UI"/>
              </a:rPr>
              <a:t>Up </a:t>
            </a:r>
            <a:r>
              <a:rPr sz="2000" b="1" spc="-10" dirty="0">
                <a:solidFill>
                  <a:srgbClr val="3B3B41"/>
                </a:solidFill>
                <a:latin typeface="Segoe UI"/>
                <a:cs typeface="Segoe UI"/>
              </a:rPr>
              <a:t>to </a:t>
            </a:r>
            <a:r>
              <a:rPr sz="2000" b="1" spc="-5" dirty="0">
                <a:solidFill>
                  <a:srgbClr val="3B3B41"/>
                </a:solidFill>
                <a:latin typeface="Segoe UI"/>
                <a:cs typeface="Segoe UI"/>
              </a:rPr>
              <a:t>1,500 assessed VMs per project  </a:t>
            </a:r>
            <a:r>
              <a:rPr sz="2000" b="1" dirty="0">
                <a:solidFill>
                  <a:srgbClr val="3B3B41"/>
                </a:solidFill>
                <a:latin typeface="Segoe UI"/>
                <a:cs typeface="Segoe UI"/>
              </a:rPr>
              <a:t>Up </a:t>
            </a:r>
            <a:r>
              <a:rPr sz="2000" b="1" spc="-10" dirty="0">
                <a:solidFill>
                  <a:srgbClr val="3B3B41"/>
                </a:solidFill>
                <a:latin typeface="Segoe UI"/>
                <a:cs typeface="Segoe UI"/>
              </a:rPr>
              <a:t>to </a:t>
            </a:r>
            <a:r>
              <a:rPr sz="2000" b="1" spc="-5" dirty="0">
                <a:solidFill>
                  <a:srgbClr val="3B3B41"/>
                </a:solidFill>
                <a:latin typeface="Segoe UI"/>
                <a:cs typeface="Segoe UI"/>
              </a:rPr>
              <a:t>20 projects per</a:t>
            </a:r>
            <a:r>
              <a:rPr sz="2000" b="1" spc="-45" dirty="0">
                <a:solidFill>
                  <a:srgbClr val="3B3B41"/>
                </a:solidFill>
                <a:latin typeface="Segoe UI"/>
                <a:cs typeface="Segoe UI"/>
              </a:rPr>
              <a:t> </a:t>
            </a:r>
            <a:r>
              <a:rPr sz="2000" b="1" spc="-5" dirty="0">
                <a:solidFill>
                  <a:srgbClr val="3B3B41"/>
                </a:solidFill>
                <a:latin typeface="Segoe UI"/>
                <a:cs typeface="Segoe UI"/>
              </a:rPr>
              <a:t>subscription</a:t>
            </a:r>
            <a:endParaRPr sz="2000">
              <a:latin typeface="Segoe UI"/>
              <a:cs typeface="Segoe UI"/>
            </a:endParaRPr>
          </a:p>
        </p:txBody>
      </p:sp>
      <p:sp>
        <p:nvSpPr>
          <p:cNvPr id="4" name="object 4"/>
          <p:cNvSpPr/>
          <p:nvPr/>
        </p:nvSpPr>
        <p:spPr>
          <a:xfrm>
            <a:off x="8587916" y="3361569"/>
            <a:ext cx="2651017" cy="272123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10324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Creating </a:t>
            </a:r>
            <a:r>
              <a:rPr sz="2800" b="1" spc="-5" dirty="0">
                <a:solidFill>
                  <a:srgbClr val="0071C5"/>
                </a:solidFill>
                <a:latin typeface="Segoe UI Semibold"/>
                <a:cs typeface="Segoe UI Semibold"/>
              </a:rPr>
              <a:t>a</a:t>
            </a:r>
            <a:r>
              <a:rPr sz="2800" b="1" spc="-190" dirty="0">
                <a:solidFill>
                  <a:srgbClr val="0071C5"/>
                </a:solidFill>
                <a:latin typeface="Segoe UI Semibold"/>
                <a:cs typeface="Segoe UI Semibold"/>
              </a:rPr>
              <a:t> </a:t>
            </a:r>
            <a:r>
              <a:rPr sz="2800" b="1" spc="-50" dirty="0">
                <a:solidFill>
                  <a:srgbClr val="0071C5"/>
                </a:solidFill>
                <a:latin typeface="Segoe UI Semibold"/>
                <a:cs typeface="Segoe UI Semibold"/>
              </a:rPr>
              <a:t>Collector</a:t>
            </a:r>
            <a:endParaRPr sz="2800">
              <a:latin typeface="Segoe UI Semibold"/>
              <a:cs typeface="Segoe UI Semibold"/>
            </a:endParaRPr>
          </a:p>
        </p:txBody>
      </p:sp>
      <p:sp>
        <p:nvSpPr>
          <p:cNvPr id="3" name="object 3"/>
          <p:cNvSpPr txBox="1"/>
          <p:nvPr/>
        </p:nvSpPr>
        <p:spPr>
          <a:xfrm>
            <a:off x="517042" y="1548129"/>
            <a:ext cx="10609580" cy="2282190"/>
          </a:xfrm>
          <a:prstGeom prst="rect">
            <a:avLst/>
          </a:prstGeom>
        </p:spPr>
        <p:txBody>
          <a:bodyPr vert="horz" wrap="square" lIns="0" tIns="12700" rIns="0" bIns="0" rtlCol="0">
            <a:spAutoFit/>
          </a:bodyPr>
          <a:lstStyle/>
          <a:p>
            <a:pPr marL="12700" marR="4798695">
              <a:lnSpc>
                <a:spcPct val="100000"/>
              </a:lnSpc>
              <a:spcBef>
                <a:spcPts val="100"/>
              </a:spcBef>
            </a:pPr>
            <a:r>
              <a:rPr sz="2400" b="1" dirty="0">
                <a:solidFill>
                  <a:srgbClr val="3B3B41"/>
                </a:solidFill>
                <a:latin typeface="Segoe UI Semibold"/>
                <a:cs typeface="Segoe UI Semibold"/>
              </a:rPr>
              <a:t>A </a:t>
            </a:r>
            <a:r>
              <a:rPr sz="2400" b="1" spc="-35" dirty="0">
                <a:solidFill>
                  <a:srgbClr val="3B3B41"/>
                </a:solidFill>
                <a:latin typeface="Segoe UI Semibold"/>
                <a:cs typeface="Segoe UI Semibold"/>
              </a:rPr>
              <a:t>virtual </a:t>
            </a:r>
            <a:r>
              <a:rPr sz="2400" b="1" spc="-45" dirty="0">
                <a:solidFill>
                  <a:srgbClr val="3B3B41"/>
                </a:solidFill>
                <a:latin typeface="Segoe UI Semibold"/>
                <a:cs typeface="Segoe UI Semibold"/>
              </a:rPr>
              <a:t>appliance which handles</a:t>
            </a:r>
            <a:r>
              <a:rPr sz="2400" b="1" spc="-475" dirty="0">
                <a:solidFill>
                  <a:srgbClr val="3B3B41"/>
                </a:solidFill>
                <a:latin typeface="Segoe UI Semibold"/>
                <a:cs typeface="Segoe UI Semibold"/>
              </a:rPr>
              <a:t> </a:t>
            </a:r>
            <a:r>
              <a:rPr sz="2400" b="1" spc="-40" dirty="0">
                <a:solidFill>
                  <a:srgbClr val="3B3B41"/>
                </a:solidFill>
                <a:latin typeface="Segoe UI Semibold"/>
                <a:cs typeface="Segoe UI Semibold"/>
              </a:rPr>
              <a:t>discovery  </a:t>
            </a:r>
            <a:r>
              <a:rPr sz="2400" b="1" spc="-50" dirty="0">
                <a:solidFill>
                  <a:srgbClr val="3B3B41"/>
                </a:solidFill>
                <a:latin typeface="Segoe UI Semibold"/>
                <a:cs typeface="Segoe UI Semibold"/>
              </a:rPr>
              <a:t>Implementation consists </a:t>
            </a:r>
            <a:r>
              <a:rPr sz="2400" b="1" spc="-45" dirty="0">
                <a:solidFill>
                  <a:srgbClr val="3B3B41"/>
                </a:solidFill>
                <a:latin typeface="Segoe UI Semibold"/>
                <a:cs typeface="Segoe UI Semibold"/>
              </a:rPr>
              <a:t>of </a:t>
            </a:r>
            <a:r>
              <a:rPr sz="2400" b="1" spc="-40" dirty="0">
                <a:solidFill>
                  <a:srgbClr val="3B3B41"/>
                </a:solidFill>
                <a:latin typeface="Segoe UI Semibold"/>
                <a:cs typeface="Segoe UI Semibold"/>
              </a:rPr>
              <a:t>four main</a:t>
            </a:r>
            <a:r>
              <a:rPr sz="2400" b="1" spc="-345" dirty="0">
                <a:solidFill>
                  <a:srgbClr val="3B3B41"/>
                </a:solidFill>
                <a:latin typeface="Segoe UI Semibold"/>
                <a:cs typeface="Segoe UI Semibold"/>
              </a:rPr>
              <a:t> </a:t>
            </a:r>
            <a:r>
              <a:rPr sz="2400" b="1" spc="-50" dirty="0">
                <a:solidFill>
                  <a:srgbClr val="3B3B41"/>
                </a:solidFill>
                <a:latin typeface="Segoe UI Semibold"/>
                <a:cs typeface="Segoe UI Semibold"/>
              </a:rPr>
              <a:t>steps:</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Downloading the Collector appliance </a:t>
            </a:r>
            <a:r>
              <a:rPr sz="2000" b="1" dirty="0">
                <a:solidFill>
                  <a:srgbClr val="3B3B41"/>
                </a:solidFill>
                <a:latin typeface="Segoe UI"/>
                <a:cs typeface="Segoe UI"/>
              </a:rPr>
              <a:t>(an Open Virtualization </a:t>
            </a:r>
            <a:r>
              <a:rPr sz="2000" b="1" spc="-5" dirty="0">
                <a:solidFill>
                  <a:srgbClr val="3B3B41"/>
                </a:solidFill>
                <a:latin typeface="Segoe UI"/>
                <a:cs typeface="Segoe UI"/>
              </a:rPr>
              <a:t>Appliance </a:t>
            </a:r>
            <a:r>
              <a:rPr sz="2000" b="1" spc="-10" dirty="0">
                <a:solidFill>
                  <a:srgbClr val="3B3B41"/>
                </a:solidFill>
                <a:latin typeface="Segoe UI"/>
                <a:cs typeface="Segoe UI"/>
              </a:rPr>
              <a:t>(.ova)</a:t>
            </a:r>
            <a:r>
              <a:rPr sz="2000" b="1" spc="-110" dirty="0">
                <a:solidFill>
                  <a:srgbClr val="3B3B41"/>
                </a:solidFill>
                <a:latin typeface="Segoe UI"/>
                <a:cs typeface="Segoe UI"/>
              </a:rPr>
              <a:t> </a:t>
            </a:r>
            <a:r>
              <a:rPr sz="2000" b="1" spc="-5" dirty="0">
                <a:solidFill>
                  <a:srgbClr val="3B3B41"/>
                </a:solidFill>
                <a:latin typeface="Segoe UI"/>
                <a:cs typeface="Segoe UI"/>
              </a:rPr>
              <a:t>file</a:t>
            </a:r>
            <a:endParaRPr sz="2000">
              <a:latin typeface="Segoe UI"/>
              <a:cs typeface="Segoe UI"/>
            </a:endParaRPr>
          </a:p>
          <a:p>
            <a:pPr marL="12700">
              <a:lnSpc>
                <a:spcPct val="100000"/>
              </a:lnSpc>
            </a:pPr>
            <a:r>
              <a:rPr sz="2000" b="1" spc="-5" dirty="0">
                <a:solidFill>
                  <a:srgbClr val="3B3B41"/>
                </a:solidFill>
                <a:latin typeface="Segoe UI"/>
                <a:cs typeface="Segoe UI"/>
              </a:rPr>
              <a:t>downloadable from the Azure Migrate project in the Azure</a:t>
            </a:r>
            <a:r>
              <a:rPr sz="2000" b="1" spc="20" dirty="0">
                <a:solidFill>
                  <a:srgbClr val="3B3B41"/>
                </a:solidFill>
                <a:latin typeface="Segoe UI"/>
                <a:cs typeface="Segoe UI"/>
              </a:rPr>
              <a:t> </a:t>
            </a:r>
            <a:r>
              <a:rPr sz="2000" b="1" spc="5" dirty="0">
                <a:solidFill>
                  <a:srgbClr val="3B3B41"/>
                </a:solidFill>
                <a:latin typeface="Segoe UI"/>
                <a:cs typeface="Segoe UI"/>
              </a:rPr>
              <a:t>portal)</a:t>
            </a:r>
            <a:endParaRPr sz="2000">
              <a:latin typeface="Segoe UI"/>
              <a:cs typeface="Segoe UI"/>
            </a:endParaRPr>
          </a:p>
          <a:p>
            <a:pPr marL="12700" marR="299085">
              <a:lnSpc>
                <a:spcPct val="100000"/>
              </a:lnSpc>
              <a:spcBef>
                <a:spcPts val="5"/>
              </a:spcBef>
            </a:pPr>
            <a:r>
              <a:rPr sz="2000" b="1" spc="-5" dirty="0">
                <a:solidFill>
                  <a:srgbClr val="3B3B41"/>
                </a:solidFill>
                <a:latin typeface="Segoe UI"/>
                <a:cs typeface="Segoe UI"/>
              </a:rPr>
              <a:t>Creating </a:t>
            </a:r>
            <a:r>
              <a:rPr sz="2000" b="1" dirty="0">
                <a:solidFill>
                  <a:srgbClr val="3B3B41"/>
                </a:solidFill>
                <a:latin typeface="Segoe UI"/>
                <a:cs typeface="Segoe UI"/>
              </a:rPr>
              <a:t>the </a:t>
            </a:r>
            <a:r>
              <a:rPr sz="2000" b="1" spc="-5" dirty="0">
                <a:solidFill>
                  <a:srgbClr val="3B3B41"/>
                </a:solidFill>
                <a:latin typeface="Segoe UI"/>
                <a:cs typeface="Segoe UI"/>
              </a:rPr>
              <a:t>Collector </a:t>
            </a:r>
            <a:r>
              <a:rPr sz="2000" b="1" spc="5" dirty="0">
                <a:solidFill>
                  <a:srgbClr val="3B3B41"/>
                </a:solidFill>
                <a:latin typeface="Segoe UI"/>
                <a:cs typeface="Segoe UI"/>
              </a:rPr>
              <a:t>virtual </a:t>
            </a:r>
            <a:r>
              <a:rPr sz="2000" b="1" spc="-5" dirty="0">
                <a:solidFill>
                  <a:srgbClr val="3B3B41"/>
                </a:solidFill>
                <a:latin typeface="Segoe UI"/>
                <a:cs typeface="Segoe UI"/>
              </a:rPr>
              <a:t>machine by </a:t>
            </a:r>
            <a:r>
              <a:rPr sz="2000" b="1" dirty="0">
                <a:solidFill>
                  <a:srgbClr val="3B3B41"/>
                </a:solidFill>
                <a:latin typeface="Segoe UI"/>
                <a:cs typeface="Segoe UI"/>
              </a:rPr>
              <a:t>importing the </a:t>
            </a:r>
            <a:r>
              <a:rPr sz="2000" b="1" spc="-10" dirty="0">
                <a:solidFill>
                  <a:srgbClr val="3B3B41"/>
                </a:solidFill>
                <a:latin typeface="Segoe UI"/>
                <a:cs typeface="Segoe UI"/>
              </a:rPr>
              <a:t>.ova </a:t>
            </a:r>
            <a:r>
              <a:rPr sz="2000" b="1" spc="-5" dirty="0">
                <a:solidFill>
                  <a:srgbClr val="3B3B41"/>
                </a:solidFill>
                <a:latin typeface="Segoe UI"/>
                <a:cs typeface="Segoe UI"/>
              </a:rPr>
              <a:t>file on the vCenter </a:t>
            </a:r>
            <a:r>
              <a:rPr sz="2000" b="1" spc="5" dirty="0">
                <a:solidFill>
                  <a:srgbClr val="3B3B41"/>
                </a:solidFill>
                <a:latin typeface="Segoe UI"/>
                <a:cs typeface="Segoe UI"/>
              </a:rPr>
              <a:t>server  </a:t>
            </a:r>
            <a:r>
              <a:rPr sz="2000" b="1" spc="-5" dirty="0">
                <a:solidFill>
                  <a:srgbClr val="3B3B41"/>
                </a:solidFill>
                <a:latin typeface="Segoe UI"/>
                <a:cs typeface="Segoe UI"/>
              </a:rPr>
              <a:t>Configuring the Collector </a:t>
            </a:r>
            <a:r>
              <a:rPr sz="2000" b="1" spc="-10" dirty="0">
                <a:solidFill>
                  <a:srgbClr val="3B3B41"/>
                </a:solidFill>
                <a:latin typeface="Segoe UI"/>
                <a:cs typeface="Segoe UI"/>
              </a:rPr>
              <a:t>to </a:t>
            </a:r>
            <a:r>
              <a:rPr sz="2000" b="1" spc="-5" dirty="0">
                <a:solidFill>
                  <a:srgbClr val="3B3B41"/>
                </a:solidFill>
                <a:latin typeface="Segoe UI"/>
                <a:cs typeface="Segoe UI"/>
              </a:rPr>
              <a:t>initiate</a:t>
            </a:r>
            <a:r>
              <a:rPr sz="2000" b="1" dirty="0">
                <a:solidFill>
                  <a:srgbClr val="3B3B41"/>
                </a:solidFill>
                <a:latin typeface="Segoe UI"/>
                <a:cs typeface="Segoe UI"/>
              </a:rPr>
              <a:t> discovery</a:t>
            </a:r>
            <a:endParaRPr sz="2000">
              <a:latin typeface="Segoe UI"/>
              <a:cs typeface="Segoe UI"/>
            </a:endParaRPr>
          </a:p>
          <a:p>
            <a:pPr marL="12700">
              <a:lnSpc>
                <a:spcPct val="100000"/>
              </a:lnSpc>
            </a:pPr>
            <a:r>
              <a:rPr sz="2000" b="1" spc="-5" dirty="0">
                <a:solidFill>
                  <a:srgbClr val="3B3B41"/>
                </a:solidFill>
                <a:latin typeface="Segoe UI"/>
                <a:cs typeface="Segoe UI"/>
              </a:rPr>
              <a:t>Assigning </a:t>
            </a:r>
            <a:r>
              <a:rPr sz="2000" b="1" spc="-10" dirty="0">
                <a:solidFill>
                  <a:srgbClr val="3B3B41"/>
                </a:solidFill>
                <a:latin typeface="Segoe UI"/>
                <a:cs typeface="Segoe UI"/>
              </a:rPr>
              <a:t>to </a:t>
            </a:r>
            <a:r>
              <a:rPr sz="2000" b="1" spc="-5" dirty="0">
                <a:solidFill>
                  <a:srgbClr val="3B3B41"/>
                </a:solidFill>
                <a:latin typeface="Segoe UI"/>
                <a:cs typeface="Segoe UI"/>
              </a:rPr>
              <a:t>the Collector project credentials including </a:t>
            </a:r>
            <a:r>
              <a:rPr sz="2000" b="1" spc="-10" dirty="0">
                <a:solidFill>
                  <a:srgbClr val="3B3B41"/>
                </a:solidFill>
                <a:latin typeface="Segoe UI"/>
                <a:cs typeface="Segoe UI"/>
              </a:rPr>
              <a:t>Azure </a:t>
            </a:r>
            <a:r>
              <a:rPr sz="2000" b="1" spc="-5" dirty="0">
                <a:solidFill>
                  <a:srgbClr val="3B3B41"/>
                </a:solidFill>
                <a:latin typeface="Segoe UI"/>
                <a:cs typeface="Segoe UI"/>
              </a:rPr>
              <a:t>Migrate </a:t>
            </a:r>
            <a:r>
              <a:rPr sz="2000" b="1" spc="-10" dirty="0">
                <a:solidFill>
                  <a:srgbClr val="3B3B41"/>
                </a:solidFill>
                <a:latin typeface="Segoe UI"/>
                <a:cs typeface="Segoe UI"/>
              </a:rPr>
              <a:t>project </a:t>
            </a:r>
            <a:r>
              <a:rPr sz="2000" b="1" dirty="0">
                <a:solidFill>
                  <a:srgbClr val="3B3B41"/>
                </a:solidFill>
                <a:latin typeface="Segoe UI"/>
                <a:cs typeface="Segoe UI"/>
              </a:rPr>
              <a:t>ID </a:t>
            </a:r>
            <a:r>
              <a:rPr sz="2000" b="1" spc="-5" dirty="0">
                <a:solidFill>
                  <a:srgbClr val="3B3B41"/>
                </a:solidFill>
                <a:latin typeface="Segoe UI"/>
                <a:cs typeface="Segoe UI"/>
              </a:rPr>
              <a:t>and</a:t>
            </a:r>
            <a:r>
              <a:rPr sz="2000" b="1" spc="95" dirty="0">
                <a:solidFill>
                  <a:srgbClr val="3B3B41"/>
                </a:solidFill>
                <a:latin typeface="Segoe UI"/>
                <a:cs typeface="Segoe UI"/>
              </a:rPr>
              <a:t> </a:t>
            </a:r>
            <a:r>
              <a:rPr sz="2000" b="1" spc="-10" dirty="0">
                <a:solidFill>
                  <a:srgbClr val="3B3B41"/>
                </a:solidFill>
                <a:latin typeface="Segoe UI"/>
                <a:cs typeface="Segoe UI"/>
              </a:rPr>
              <a:t>key</a:t>
            </a:r>
            <a:endParaRPr sz="2000">
              <a:latin typeface="Segoe UI"/>
              <a:cs typeface="Segoe UI"/>
            </a:endParaRPr>
          </a:p>
        </p:txBody>
      </p:sp>
      <p:sp>
        <p:nvSpPr>
          <p:cNvPr id="4" name="object 4"/>
          <p:cNvSpPr/>
          <p:nvPr/>
        </p:nvSpPr>
        <p:spPr>
          <a:xfrm>
            <a:off x="2898067" y="4667367"/>
            <a:ext cx="5848371" cy="188385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16611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Assessing</a:t>
            </a:r>
            <a:r>
              <a:rPr sz="2800" b="1" spc="-114" dirty="0">
                <a:solidFill>
                  <a:srgbClr val="0071C5"/>
                </a:solidFill>
                <a:latin typeface="Segoe UI Semibold"/>
                <a:cs typeface="Segoe UI Semibold"/>
              </a:rPr>
              <a:t> </a:t>
            </a:r>
            <a:r>
              <a:rPr sz="2800" b="1" spc="-55" dirty="0">
                <a:solidFill>
                  <a:srgbClr val="0071C5"/>
                </a:solidFill>
                <a:latin typeface="Segoe UI Semibold"/>
                <a:cs typeface="Segoe UI Semibold"/>
              </a:rPr>
              <a:t>Readiness</a:t>
            </a:r>
            <a:endParaRPr sz="2800">
              <a:latin typeface="Segoe UI Semibold"/>
              <a:cs typeface="Segoe UI Semibold"/>
            </a:endParaRPr>
          </a:p>
        </p:txBody>
      </p:sp>
      <p:sp>
        <p:nvSpPr>
          <p:cNvPr id="3" name="object 3"/>
          <p:cNvSpPr txBox="1"/>
          <p:nvPr/>
        </p:nvSpPr>
        <p:spPr>
          <a:xfrm>
            <a:off x="517042" y="1548129"/>
            <a:ext cx="11207115" cy="161163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Assessment</a:t>
            </a:r>
            <a:r>
              <a:rPr sz="2400" b="1" spc="-90" dirty="0">
                <a:solidFill>
                  <a:srgbClr val="3B3B41"/>
                </a:solidFill>
                <a:latin typeface="Segoe UI Semibold"/>
                <a:cs typeface="Segoe UI Semibold"/>
              </a:rPr>
              <a:t> </a:t>
            </a:r>
            <a:r>
              <a:rPr sz="2400" b="1" spc="-30" dirty="0">
                <a:solidFill>
                  <a:srgbClr val="3B3B41"/>
                </a:solidFill>
                <a:latin typeface="Segoe UI Semibold"/>
                <a:cs typeface="Segoe UI Semibold"/>
              </a:rPr>
              <a:t>is</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based</a:t>
            </a:r>
            <a:r>
              <a:rPr sz="2400" b="1" spc="-105" dirty="0">
                <a:solidFill>
                  <a:srgbClr val="3B3B41"/>
                </a:solidFill>
                <a:latin typeface="Segoe UI Semibold"/>
                <a:cs typeface="Segoe UI Semibold"/>
              </a:rPr>
              <a:t> </a:t>
            </a:r>
            <a:r>
              <a:rPr sz="2400" b="1" spc="-30" dirty="0">
                <a:solidFill>
                  <a:srgbClr val="3B3B41"/>
                </a:solidFill>
                <a:latin typeface="Segoe UI Semibold"/>
                <a:cs typeface="Segoe UI Semibold"/>
              </a:rPr>
              <a:t>on</a:t>
            </a:r>
            <a:r>
              <a:rPr sz="2400" b="1" spc="-85" dirty="0">
                <a:solidFill>
                  <a:srgbClr val="3B3B41"/>
                </a:solidFill>
                <a:latin typeface="Segoe UI Semibold"/>
                <a:cs typeface="Segoe UI Semibold"/>
              </a:rPr>
              <a:t> </a:t>
            </a:r>
            <a:r>
              <a:rPr sz="2400" b="1" spc="-40" dirty="0">
                <a:solidFill>
                  <a:srgbClr val="3B3B41"/>
                </a:solidFill>
                <a:latin typeface="Segoe UI Semibold"/>
                <a:cs typeface="Segoe UI Semibold"/>
              </a:rPr>
              <a:t>the</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readiness</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status</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of</a:t>
            </a:r>
            <a:r>
              <a:rPr sz="2400" b="1" spc="-100" dirty="0">
                <a:solidFill>
                  <a:srgbClr val="3B3B41"/>
                </a:solidFill>
                <a:latin typeface="Segoe UI Semibold"/>
                <a:cs typeface="Segoe UI Semibold"/>
              </a:rPr>
              <a:t> </a:t>
            </a:r>
            <a:r>
              <a:rPr sz="2400" b="1" spc="-55" dirty="0">
                <a:solidFill>
                  <a:srgbClr val="3B3B41"/>
                </a:solidFill>
                <a:latin typeface="Segoe UI Semibold"/>
                <a:cs typeface="Segoe UI Semibold"/>
              </a:rPr>
              <a:t>discovered</a:t>
            </a:r>
            <a:r>
              <a:rPr sz="2400" b="1" spc="-85" dirty="0">
                <a:solidFill>
                  <a:srgbClr val="3B3B41"/>
                </a:solidFill>
                <a:latin typeface="Segoe UI Semibold"/>
                <a:cs typeface="Segoe UI Semibold"/>
              </a:rPr>
              <a:t> </a:t>
            </a:r>
            <a:r>
              <a:rPr sz="2400" b="1" spc="-50" dirty="0">
                <a:solidFill>
                  <a:srgbClr val="3B3B41"/>
                </a:solidFill>
                <a:latin typeface="Segoe UI Semibold"/>
                <a:cs typeface="Segoe UI Semibold"/>
              </a:rPr>
              <a:t>VMs:</a:t>
            </a:r>
            <a:endParaRPr sz="2400">
              <a:latin typeface="Segoe UI Semibold"/>
              <a:cs typeface="Segoe UI Semibold"/>
            </a:endParaRPr>
          </a:p>
          <a:p>
            <a:pPr marL="12700">
              <a:lnSpc>
                <a:spcPct val="100000"/>
              </a:lnSpc>
            </a:pPr>
            <a:r>
              <a:rPr sz="2000" b="1" spc="-10" dirty="0">
                <a:solidFill>
                  <a:srgbClr val="3B3B41"/>
                </a:solidFill>
                <a:latin typeface="Segoe UI"/>
                <a:cs typeface="Segoe UI"/>
              </a:rPr>
              <a:t>Ready </a:t>
            </a:r>
            <a:r>
              <a:rPr sz="2000" b="1" spc="-5" dirty="0">
                <a:solidFill>
                  <a:srgbClr val="3B3B41"/>
                </a:solidFill>
                <a:latin typeface="Segoe UI"/>
                <a:cs typeface="Segoe UI"/>
              </a:rPr>
              <a:t>for </a:t>
            </a:r>
            <a:r>
              <a:rPr sz="2000" b="1" spc="-10" dirty="0">
                <a:solidFill>
                  <a:srgbClr val="3B3B41"/>
                </a:solidFill>
                <a:latin typeface="Segoe UI"/>
                <a:cs typeface="Segoe UI"/>
              </a:rPr>
              <a:t>Azure </a:t>
            </a:r>
            <a:r>
              <a:rPr sz="2000" b="1" spc="-5" dirty="0">
                <a:solidFill>
                  <a:srgbClr val="3B3B41"/>
                </a:solidFill>
                <a:latin typeface="Segoe UI"/>
                <a:cs typeface="Segoe UI"/>
              </a:rPr>
              <a:t>(green): along with </a:t>
            </a:r>
            <a:r>
              <a:rPr sz="2000" b="1" dirty="0">
                <a:solidFill>
                  <a:srgbClr val="3B3B41"/>
                </a:solidFill>
                <a:latin typeface="Segoe UI"/>
                <a:cs typeface="Segoe UI"/>
              </a:rPr>
              <a:t>the </a:t>
            </a:r>
            <a:r>
              <a:rPr sz="2000" b="1" spc="-5" dirty="0">
                <a:solidFill>
                  <a:srgbClr val="3B3B41"/>
                </a:solidFill>
                <a:latin typeface="Segoe UI"/>
                <a:cs typeface="Segoe UI"/>
              </a:rPr>
              <a:t>recommended </a:t>
            </a:r>
            <a:r>
              <a:rPr sz="2000" b="1" spc="-10" dirty="0">
                <a:solidFill>
                  <a:srgbClr val="3B3B41"/>
                </a:solidFill>
                <a:latin typeface="Segoe UI"/>
                <a:cs typeface="Segoe UI"/>
              </a:rPr>
              <a:t>Azure </a:t>
            </a:r>
            <a:r>
              <a:rPr sz="2000" b="1" dirty="0">
                <a:solidFill>
                  <a:srgbClr val="3B3B41"/>
                </a:solidFill>
                <a:latin typeface="Segoe UI"/>
                <a:cs typeface="Segoe UI"/>
              </a:rPr>
              <a:t>VM</a:t>
            </a:r>
            <a:r>
              <a:rPr sz="2000" b="1" spc="55" dirty="0">
                <a:solidFill>
                  <a:srgbClr val="3B3B41"/>
                </a:solidFill>
                <a:latin typeface="Segoe UI"/>
                <a:cs typeface="Segoe UI"/>
              </a:rPr>
              <a:t> </a:t>
            </a:r>
            <a:r>
              <a:rPr sz="2000" b="1" spc="-5" dirty="0">
                <a:solidFill>
                  <a:srgbClr val="3B3B41"/>
                </a:solidFill>
                <a:latin typeface="Segoe UI"/>
                <a:cs typeface="Segoe UI"/>
              </a:rPr>
              <a:t>size</a:t>
            </a:r>
            <a:endParaRPr sz="2000">
              <a:latin typeface="Segoe UI"/>
              <a:cs typeface="Segoe UI"/>
            </a:endParaRPr>
          </a:p>
          <a:p>
            <a:pPr marL="12700">
              <a:lnSpc>
                <a:spcPct val="100000"/>
              </a:lnSpc>
            </a:pPr>
            <a:r>
              <a:rPr sz="2000" b="1" spc="-10" dirty="0">
                <a:solidFill>
                  <a:srgbClr val="3B3B41"/>
                </a:solidFill>
                <a:latin typeface="Segoe UI"/>
                <a:cs typeface="Segoe UI"/>
              </a:rPr>
              <a:t>Ready </a:t>
            </a:r>
            <a:r>
              <a:rPr sz="2000" b="1" spc="-5" dirty="0">
                <a:solidFill>
                  <a:srgbClr val="3B3B41"/>
                </a:solidFill>
                <a:latin typeface="Segoe UI"/>
                <a:cs typeface="Segoe UI"/>
              </a:rPr>
              <a:t>with conditions </a:t>
            </a:r>
            <a:r>
              <a:rPr sz="2000" b="1" dirty="0">
                <a:solidFill>
                  <a:srgbClr val="3B3B41"/>
                </a:solidFill>
                <a:latin typeface="Segoe UI"/>
                <a:cs typeface="Segoe UI"/>
              </a:rPr>
              <a:t>(Orange) </a:t>
            </a:r>
            <a:r>
              <a:rPr sz="2000" b="1" spc="-5" dirty="0">
                <a:solidFill>
                  <a:srgbClr val="3B3B41"/>
                </a:solidFill>
                <a:latin typeface="Segoe UI"/>
                <a:cs typeface="Segoe UI"/>
              </a:rPr>
              <a:t>and Not ready for </a:t>
            </a:r>
            <a:r>
              <a:rPr sz="2000" b="1" spc="-10" dirty="0">
                <a:solidFill>
                  <a:srgbClr val="3B3B41"/>
                </a:solidFill>
                <a:latin typeface="Segoe UI"/>
                <a:cs typeface="Segoe UI"/>
              </a:rPr>
              <a:t>Azure (Red): </a:t>
            </a:r>
            <a:r>
              <a:rPr sz="2000" b="1" spc="-5" dirty="0">
                <a:solidFill>
                  <a:srgbClr val="3B3B41"/>
                </a:solidFill>
                <a:latin typeface="Segoe UI"/>
                <a:cs typeface="Segoe UI"/>
              </a:rPr>
              <a:t>including readiness issues</a:t>
            </a:r>
            <a:r>
              <a:rPr sz="2000" b="1" dirty="0">
                <a:solidFill>
                  <a:srgbClr val="3B3B41"/>
                </a:solidFill>
                <a:latin typeface="Segoe UI"/>
                <a:cs typeface="Segoe UI"/>
              </a:rPr>
              <a:t> </a:t>
            </a:r>
            <a:r>
              <a:rPr sz="2000" b="1" spc="-5" dirty="0">
                <a:solidFill>
                  <a:srgbClr val="3B3B41"/>
                </a:solidFill>
                <a:latin typeface="Segoe UI"/>
                <a:cs typeface="Segoe UI"/>
              </a:rPr>
              <a:t>and</a:t>
            </a:r>
            <a:endParaRPr sz="2000">
              <a:latin typeface="Segoe UI"/>
              <a:cs typeface="Segoe UI"/>
            </a:endParaRPr>
          </a:p>
          <a:p>
            <a:pPr marL="12700">
              <a:lnSpc>
                <a:spcPct val="100000"/>
              </a:lnSpc>
            </a:pPr>
            <a:r>
              <a:rPr sz="2000" b="1" spc="-5" dirty="0">
                <a:solidFill>
                  <a:srgbClr val="3B3B41"/>
                </a:solidFill>
                <a:latin typeface="Segoe UI"/>
                <a:cs typeface="Segoe UI"/>
              </a:rPr>
              <a:t>remediation steps.</a:t>
            </a:r>
            <a:endParaRPr sz="2000">
              <a:latin typeface="Segoe UI"/>
              <a:cs typeface="Segoe UI"/>
            </a:endParaRPr>
          </a:p>
          <a:p>
            <a:pPr marL="12700">
              <a:lnSpc>
                <a:spcPct val="100000"/>
              </a:lnSpc>
              <a:spcBef>
                <a:spcPts val="5"/>
              </a:spcBef>
            </a:pPr>
            <a:r>
              <a:rPr sz="2000" b="1" spc="-10" dirty="0">
                <a:solidFill>
                  <a:srgbClr val="3B3B41"/>
                </a:solidFill>
                <a:latin typeface="Segoe UI"/>
                <a:cs typeface="Segoe UI"/>
              </a:rPr>
              <a:t>Readiness </a:t>
            </a:r>
            <a:r>
              <a:rPr sz="2000" b="1" dirty="0">
                <a:solidFill>
                  <a:srgbClr val="3B3B41"/>
                </a:solidFill>
                <a:latin typeface="Segoe UI"/>
                <a:cs typeface="Segoe UI"/>
              </a:rPr>
              <a:t>unknown</a:t>
            </a:r>
            <a:r>
              <a:rPr sz="2000" b="1" spc="-10" dirty="0">
                <a:solidFill>
                  <a:srgbClr val="3B3B41"/>
                </a:solidFill>
                <a:latin typeface="Segoe UI"/>
                <a:cs typeface="Segoe UI"/>
              </a:rPr>
              <a:t> </a:t>
            </a:r>
            <a:r>
              <a:rPr sz="2000" b="1" spc="-5" dirty="0">
                <a:solidFill>
                  <a:srgbClr val="3B3B41"/>
                </a:solidFill>
                <a:latin typeface="Segoe UI"/>
                <a:cs typeface="Segoe UI"/>
              </a:rPr>
              <a:t>(Blue)</a:t>
            </a:r>
            <a:endParaRPr sz="2000">
              <a:latin typeface="Segoe UI"/>
              <a:cs typeface="Segoe UI"/>
            </a:endParaRPr>
          </a:p>
        </p:txBody>
      </p:sp>
      <p:sp>
        <p:nvSpPr>
          <p:cNvPr id="4" name="object 4"/>
          <p:cNvSpPr/>
          <p:nvPr/>
        </p:nvSpPr>
        <p:spPr>
          <a:xfrm>
            <a:off x="4783835" y="3438628"/>
            <a:ext cx="7252715" cy="293672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19151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Assessing </a:t>
            </a:r>
            <a:r>
              <a:rPr sz="2800" b="1" spc="-30" dirty="0">
                <a:solidFill>
                  <a:srgbClr val="0071C5"/>
                </a:solidFill>
                <a:latin typeface="Segoe UI Semibold"/>
                <a:cs typeface="Segoe UI Semibold"/>
              </a:rPr>
              <a:t>VM</a:t>
            </a:r>
            <a:r>
              <a:rPr sz="2800" b="1" spc="-145" dirty="0">
                <a:solidFill>
                  <a:srgbClr val="0071C5"/>
                </a:solidFill>
                <a:latin typeface="Segoe UI Semibold"/>
                <a:cs typeface="Segoe UI Semibold"/>
              </a:rPr>
              <a:t> </a:t>
            </a:r>
            <a:r>
              <a:rPr sz="2800" b="1" spc="-45" dirty="0">
                <a:solidFill>
                  <a:srgbClr val="0071C5"/>
                </a:solidFill>
                <a:latin typeface="Segoe UI Semibold"/>
                <a:cs typeface="Segoe UI Semibold"/>
              </a:rPr>
              <a:t>Sizing</a:t>
            </a:r>
            <a:endParaRPr sz="2800">
              <a:latin typeface="Segoe UI Semibold"/>
              <a:cs typeface="Segoe UI Semibold"/>
            </a:endParaRPr>
          </a:p>
        </p:txBody>
      </p:sp>
      <p:sp>
        <p:nvSpPr>
          <p:cNvPr id="3" name="object 3"/>
          <p:cNvSpPr txBox="1"/>
          <p:nvPr/>
        </p:nvSpPr>
        <p:spPr>
          <a:xfrm>
            <a:off x="517042" y="1548129"/>
            <a:ext cx="10766425" cy="2374265"/>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Azure</a:t>
            </a:r>
            <a:r>
              <a:rPr sz="2400" b="1" spc="-120" dirty="0">
                <a:solidFill>
                  <a:srgbClr val="3B3B41"/>
                </a:solidFill>
                <a:latin typeface="Segoe UI Semibold"/>
                <a:cs typeface="Segoe UI Semibold"/>
              </a:rPr>
              <a:t> </a:t>
            </a:r>
            <a:r>
              <a:rPr sz="2400" b="1" spc="-50" dirty="0">
                <a:solidFill>
                  <a:srgbClr val="3B3B41"/>
                </a:solidFill>
                <a:latin typeface="Segoe UI Semibold"/>
                <a:cs typeface="Segoe UI Semibold"/>
              </a:rPr>
              <a:t>Migrate</a:t>
            </a:r>
            <a:r>
              <a:rPr sz="2400" b="1" spc="-114" dirty="0">
                <a:solidFill>
                  <a:srgbClr val="3B3B41"/>
                </a:solidFill>
                <a:latin typeface="Segoe UI Semibold"/>
                <a:cs typeface="Segoe UI Semibold"/>
              </a:rPr>
              <a:t> </a:t>
            </a:r>
            <a:r>
              <a:rPr sz="2400" b="1" spc="-30" dirty="0">
                <a:solidFill>
                  <a:srgbClr val="3B3B41"/>
                </a:solidFill>
                <a:latin typeface="Segoe UI Semibold"/>
                <a:cs typeface="Segoe UI Semibold"/>
              </a:rPr>
              <a:t>VM</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assessment</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offers</a:t>
            </a:r>
            <a:r>
              <a:rPr sz="2400" b="1" spc="-100" dirty="0">
                <a:solidFill>
                  <a:srgbClr val="3B3B41"/>
                </a:solidFill>
                <a:latin typeface="Segoe UI Semibold"/>
                <a:cs typeface="Segoe UI Semibold"/>
              </a:rPr>
              <a:t> </a:t>
            </a:r>
            <a:r>
              <a:rPr sz="2400" b="1" spc="-40" dirty="0">
                <a:solidFill>
                  <a:srgbClr val="3B3B41"/>
                </a:solidFill>
                <a:latin typeface="Segoe UI Semibold"/>
                <a:cs typeface="Segoe UI Semibold"/>
              </a:rPr>
              <a:t>two</a:t>
            </a:r>
            <a:r>
              <a:rPr sz="2400" b="1" spc="-90" dirty="0">
                <a:solidFill>
                  <a:srgbClr val="3B3B41"/>
                </a:solidFill>
                <a:latin typeface="Segoe UI Semibold"/>
                <a:cs typeface="Segoe UI Semibold"/>
              </a:rPr>
              <a:t> </a:t>
            </a:r>
            <a:r>
              <a:rPr sz="2400" b="1" spc="-40" dirty="0">
                <a:solidFill>
                  <a:srgbClr val="3B3B41"/>
                </a:solidFill>
                <a:latin typeface="Segoe UI Semibold"/>
                <a:cs typeface="Segoe UI Semibold"/>
              </a:rPr>
              <a:t>types</a:t>
            </a:r>
            <a:r>
              <a:rPr sz="2400" b="1" spc="-114" dirty="0">
                <a:solidFill>
                  <a:srgbClr val="3B3B41"/>
                </a:solidFill>
                <a:latin typeface="Segoe UI Semibold"/>
                <a:cs typeface="Segoe UI Semibold"/>
              </a:rPr>
              <a:t> </a:t>
            </a:r>
            <a:r>
              <a:rPr sz="2400" b="1" spc="-45" dirty="0">
                <a:solidFill>
                  <a:srgbClr val="3B3B41"/>
                </a:solidFill>
                <a:latin typeface="Segoe UI Semibold"/>
                <a:cs typeface="Segoe UI Semibold"/>
              </a:rPr>
              <a:t>of</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sizing</a:t>
            </a:r>
            <a:r>
              <a:rPr sz="2400" b="1" spc="-105" dirty="0">
                <a:solidFill>
                  <a:srgbClr val="3B3B41"/>
                </a:solidFill>
                <a:latin typeface="Segoe UI Semibold"/>
                <a:cs typeface="Segoe UI Semibold"/>
              </a:rPr>
              <a:t> </a:t>
            </a:r>
            <a:r>
              <a:rPr sz="2400" b="1" dirty="0">
                <a:solidFill>
                  <a:srgbClr val="3B3B41"/>
                </a:solidFill>
                <a:latin typeface="Segoe UI Semibold"/>
                <a:cs typeface="Segoe UI Semibold"/>
              </a:rPr>
              <a:t>:</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Performance-based </a:t>
            </a:r>
            <a:r>
              <a:rPr sz="2000" b="1" dirty="0">
                <a:solidFill>
                  <a:srgbClr val="3B3B41"/>
                </a:solidFill>
                <a:latin typeface="Segoe UI"/>
                <a:cs typeface="Segoe UI"/>
              </a:rPr>
              <a:t>sizing </a:t>
            </a:r>
            <a:r>
              <a:rPr sz="2000" b="1" spc="-5" dirty="0">
                <a:solidFill>
                  <a:srgbClr val="3B3B41"/>
                </a:solidFill>
                <a:latin typeface="Segoe UI"/>
                <a:cs typeface="Segoe UI"/>
              </a:rPr>
              <a:t>(default) which </a:t>
            </a:r>
            <a:r>
              <a:rPr sz="2000" b="1" spc="-10" dirty="0">
                <a:solidFill>
                  <a:srgbClr val="3B3B41"/>
                </a:solidFill>
                <a:latin typeface="Segoe UI"/>
                <a:cs typeface="Segoe UI"/>
              </a:rPr>
              <a:t>takes into</a:t>
            </a:r>
            <a:r>
              <a:rPr sz="2000" b="1" spc="-55" dirty="0">
                <a:solidFill>
                  <a:srgbClr val="3B3B41"/>
                </a:solidFill>
                <a:latin typeface="Segoe UI"/>
                <a:cs typeface="Segoe UI"/>
              </a:rPr>
              <a:t> </a:t>
            </a:r>
            <a:r>
              <a:rPr sz="2000" b="1" spc="-5" dirty="0">
                <a:solidFill>
                  <a:srgbClr val="3B3B41"/>
                </a:solidFill>
                <a:latin typeface="Segoe UI"/>
                <a:cs typeface="Segoe UI"/>
              </a:rPr>
              <a:t>account:</a:t>
            </a:r>
            <a:endParaRPr sz="2000">
              <a:latin typeface="Segoe UI"/>
              <a:cs typeface="Segoe UI"/>
            </a:endParaRPr>
          </a:p>
          <a:p>
            <a:pPr marL="12700">
              <a:lnSpc>
                <a:spcPct val="100000"/>
              </a:lnSpc>
              <a:spcBef>
                <a:spcPts val="10"/>
              </a:spcBef>
            </a:pPr>
            <a:r>
              <a:rPr sz="1800" b="1" spc="-10" dirty="0">
                <a:solidFill>
                  <a:srgbClr val="0078D2"/>
                </a:solidFill>
                <a:latin typeface="Segoe UI Semibold"/>
                <a:cs typeface="Segoe UI Semibold"/>
              </a:rPr>
              <a:t>Storage: </a:t>
            </a:r>
            <a:r>
              <a:rPr sz="1800" b="1" spc="-5" dirty="0">
                <a:solidFill>
                  <a:srgbClr val="0078D2"/>
                </a:solidFill>
                <a:latin typeface="Segoe UI Semibold"/>
                <a:cs typeface="Segoe UI Semibold"/>
              </a:rPr>
              <a:t>maps the size </a:t>
            </a:r>
            <a:r>
              <a:rPr sz="1800" b="1" dirty="0">
                <a:solidFill>
                  <a:srgbClr val="0078D2"/>
                </a:solidFill>
                <a:latin typeface="Segoe UI Semibold"/>
                <a:cs typeface="Segoe UI Semibold"/>
              </a:rPr>
              <a:t>and performance </a:t>
            </a:r>
            <a:r>
              <a:rPr sz="1800" b="1" spc="-10" dirty="0">
                <a:solidFill>
                  <a:srgbClr val="0078D2"/>
                </a:solidFill>
                <a:latin typeface="Segoe UI Semibold"/>
                <a:cs typeface="Segoe UI Semibold"/>
              </a:rPr>
              <a:t>of </a:t>
            </a:r>
            <a:r>
              <a:rPr sz="1800" b="1" dirty="0">
                <a:solidFill>
                  <a:srgbClr val="0078D2"/>
                </a:solidFill>
                <a:latin typeface="Segoe UI Semibold"/>
                <a:cs typeface="Segoe UI Semibold"/>
              </a:rPr>
              <a:t>VM </a:t>
            </a:r>
            <a:r>
              <a:rPr sz="1800" b="1" spc="-5" dirty="0">
                <a:solidFill>
                  <a:srgbClr val="0078D2"/>
                </a:solidFill>
                <a:latin typeface="Segoe UI Semibold"/>
                <a:cs typeface="Segoe UI Semibold"/>
              </a:rPr>
              <a:t>disks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Azure </a:t>
            </a:r>
            <a:r>
              <a:rPr sz="1800" b="1" dirty="0">
                <a:solidFill>
                  <a:srgbClr val="0078D2"/>
                </a:solidFill>
                <a:latin typeface="Segoe UI Semibold"/>
                <a:cs typeface="Segoe UI Semibold"/>
              </a:rPr>
              <a:t>VM</a:t>
            </a:r>
            <a:r>
              <a:rPr sz="1800" b="1" spc="80" dirty="0">
                <a:solidFill>
                  <a:srgbClr val="0078D2"/>
                </a:solidFill>
                <a:latin typeface="Segoe UI Semibold"/>
                <a:cs typeface="Segoe UI Semibold"/>
              </a:rPr>
              <a:t> </a:t>
            </a:r>
            <a:r>
              <a:rPr sz="1800" b="1" spc="-5" dirty="0">
                <a:solidFill>
                  <a:srgbClr val="0078D2"/>
                </a:solidFill>
                <a:latin typeface="Segoe UI Semibold"/>
                <a:cs typeface="Segoe UI Semibold"/>
              </a:rPr>
              <a:t>disks</a:t>
            </a:r>
            <a:endParaRPr sz="1800">
              <a:latin typeface="Segoe UI Semibold"/>
              <a:cs typeface="Segoe UI Semibold"/>
            </a:endParaRPr>
          </a:p>
          <a:p>
            <a:pPr marL="12700" marR="5080">
              <a:lnSpc>
                <a:spcPct val="100000"/>
              </a:lnSpc>
            </a:pPr>
            <a:r>
              <a:rPr sz="1800" b="1" spc="5" dirty="0">
                <a:solidFill>
                  <a:srgbClr val="0078D2"/>
                </a:solidFill>
                <a:latin typeface="Segoe UI Semibold"/>
                <a:cs typeface="Segoe UI Semibold"/>
              </a:rPr>
              <a:t>Network: </a:t>
            </a:r>
            <a:r>
              <a:rPr sz="1800" b="1" spc="-5" dirty="0">
                <a:solidFill>
                  <a:srgbClr val="0078D2"/>
                </a:solidFill>
                <a:latin typeface="Segoe UI Semibold"/>
                <a:cs typeface="Segoe UI Semibold"/>
              </a:rPr>
              <a:t>identifies Azure </a:t>
            </a:r>
            <a:r>
              <a:rPr sz="1800" b="1" dirty="0">
                <a:solidFill>
                  <a:srgbClr val="0078D2"/>
                </a:solidFill>
                <a:latin typeface="Segoe UI Semibold"/>
                <a:cs typeface="Segoe UI Semibold"/>
              </a:rPr>
              <a:t>VM </a:t>
            </a:r>
            <a:r>
              <a:rPr sz="1800" b="1" spc="-5" dirty="0">
                <a:solidFill>
                  <a:srgbClr val="0078D2"/>
                </a:solidFill>
                <a:latin typeface="Segoe UI Semibold"/>
                <a:cs typeface="Segoe UI Semibold"/>
              </a:rPr>
              <a:t>sizes that offer matching </a:t>
            </a:r>
            <a:r>
              <a:rPr sz="1800" b="1" dirty="0">
                <a:solidFill>
                  <a:srgbClr val="0078D2"/>
                </a:solidFill>
                <a:latin typeface="Segoe UI Semibold"/>
                <a:cs typeface="Segoe UI Semibold"/>
              </a:rPr>
              <a:t>number </a:t>
            </a:r>
            <a:r>
              <a:rPr sz="1800" b="1" spc="-5" dirty="0">
                <a:solidFill>
                  <a:srgbClr val="0078D2"/>
                </a:solidFill>
                <a:latin typeface="Segoe UI Semibold"/>
                <a:cs typeface="Segoe UI Semibold"/>
              </a:rPr>
              <a:t>and </a:t>
            </a:r>
            <a:r>
              <a:rPr sz="1800" b="1" dirty="0">
                <a:solidFill>
                  <a:srgbClr val="0078D2"/>
                </a:solidFill>
                <a:latin typeface="Segoe UI Semibold"/>
                <a:cs typeface="Segoe UI Semibold"/>
              </a:rPr>
              <a:t>performance </a:t>
            </a:r>
            <a:r>
              <a:rPr sz="1800" b="1" spc="-10" dirty="0">
                <a:solidFill>
                  <a:srgbClr val="0078D2"/>
                </a:solidFill>
                <a:latin typeface="Segoe UI Semibold"/>
                <a:cs typeface="Segoe UI Semibold"/>
              </a:rPr>
              <a:t>of </a:t>
            </a:r>
            <a:r>
              <a:rPr sz="1800" b="1" spc="-5" dirty="0">
                <a:solidFill>
                  <a:srgbClr val="0078D2"/>
                </a:solidFill>
                <a:latin typeface="Segoe UI Semibold"/>
                <a:cs typeface="Segoe UI Semibold"/>
              </a:rPr>
              <a:t>network adapters  Compute: determines CPU </a:t>
            </a:r>
            <a:r>
              <a:rPr sz="1800" b="1" dirty="0">
                <a:solidFill>
                  <a:srgbClr val="0078D2"/>
                </a:solidFill>
                <a:latin typeface="Segoe UI Semibold"/>
                <a:cs typeface="Segoe UI Semibold"/>
              </a:rPr>
              <a:t>and </a:t>
            </a:r>
            <a:r>
              <a:rPr sz="1800" b="1" spc="10" dirty="0">
                <a:solidFill>
                  <a:srgbClr val="0078D2"/>
                </a:solidFill>
                <a:latin typeface="Segoe UI Semibold"/>
                <a:cs typeface="Segoe UI Semibold"/>
              </a:rPr>
              <a:t>memory </a:t>
            </a:r>
            <a:r>
              <a:rPr sz="1800" b="1" spc="-5" dirty="0">
                <a:solidFill>
                  <a:srgbClr val="0078D2"/>
                </a:solidFill>
                <a:latin typeface="Segoe UI Semibold"/>
                <a:cs typeface="Segoe UI Semibold"/>
              </a:rPr>
              <a:t>requirements </a:t>
            </a:r>
            <a:r>
              <a:rPr sz="1800" b="1" spc="-10" dirty="0">
                <a:solidFill>
                  <a:srgbClr val="0078D2"/>
                </a:solidFill>
                <a:latin typeface="Segoe UI Semibold"/>
                <a:cs typeface="Segoe UI Semibold"/>
              </a:rPr>
              <a:t>based </a:t>
            </a:r>
            <a:r>
              <a:rPr sz="1800" b="1" dirty="0">
                <a:solidFill>
                  <a:srgbClr val="0078D2"/>
                </a:solidFill>
                <a:latin typeface="Segoe UI Semibold"/>
                <a:cs typeface="Segoe UI Semibold"/>
              </a:rPr>
              <a:t>on performance </a:t>
            </a:r>
            <a:r>
              <a:rPr sz="1800" b="1" spc="5" dirty="0">
                <a:solidFill>
                  <a:srgbClr val="0078D2"/>
                </a:solidFill>
                <a:latin typeface="Segoe UI Semibold"/>
                <a:cs typeface="Segoe UI Semibold"/>
              </a:rPr>
              <a:t>history </a:t>
            </a:r>
            <a:r>
              <a:rPr sz="1800" b="1" spc="-10" dirty="0">
                <a:solidFill>
                  <a:srgbClr val="0078D2"/>
                </a:solidFill>
                <a:latin typeface="Segoe UI Semibold"/>
                <a:cs typeface="Segoe UI Semibold"/>
              </a:rPr>
              <a:t>of </a:t>
            </a:r>
            <a:r>
              <a:rPr sz="1800" b="1" spc="-5" dirty="0">
                <a:solidFill>
                  <a:srgbClr val="0078D2"/>
                </a:solidFill>
                <a:latin typeface="Segoe UI Semibold"/>
                <a:cs typeface="Segoe UI Semibold"/>
              </a:rPr>
              <a:t>discovered </a:t>
            </a:r>
            <a:r>
              <a:rPr sz="1800" b="1" dirty="0">
                <a:solidFill>
                  <a:srgbClr val="0078D2"/>
                </a:solidFill>
                <a:latin typeface="Segoe UI Semibold"/>
                <a:cs typeface="Segoe UI Semibold"/>
              </a:rPr>
              <a:t>VMs  </a:t>
            </a:r>
            <a:r>
              <a:rPr sz="2000" b="1" spc="-5" dirty="0">
                <a:solidFill>
                  <a:srgbClr val="3B3B41"/>
                </a:solidFill>
                <a:latin typeface="Segoe UI"/>
                <a:cs typeface="Segoe UI"/>
              </a:rPr>
              <a:t>On-premises</a:t>
            </a:r>
            <a:r>
              <a:rPr sz="2000" b="1" spc="-10" dirty="0">
                <a:solidFill>
                  <a:srgbClr val="3B3B41"/>
                </a:solidFill>
                <a:latin typeface="Segoe UI"/>
                <a:cs typeface="Segoe UI"/>
              </a:rPr>
              <a:t> </a:t>
            </a:r>
            <a:r>
              <a:rPr sz="2000" b="1" spc="-5" dirty="0">
                <a:solidFill>
                  <a:srgbClr val="3B3B41"/>
                </a:solidFill>
                <a:latin typeface="Segoe UI"/>
                <a:cs typeface="Segoe UI"/>
              </a:rPr>
              <a:t>sizing:</a:t>
            </a:r>
            <a:endParaRPr sz="2000">
              <a:latin typeface="Segoe UI"/>
              <a:cs typeface="Segoe UI"/>
            </a:endParaRPr>
          </a:p>
          <a:p>
            <a:pPr marL="12700" marR="3787775">
              <a:lnSpc>
                <a:spcPct val="100000"/>
              </a:lnSpc>
              <a:spcBef>
                <a:spcPts val="5"/>
              </a:spcBef>
            </a:pPr>
            <a:r>
              <a:rPr sz="1800" b="1" spc="-5" dirty="0">
                <a:solidFill>
                  <a:srgbClr val="0078D2"/>
                </a:solidFill>
                <a:latin typeface="Segoe UI Semibold"/>
                <a:cs typeface="Segoe UI Semibold"/>
              </a:rPr>
              <a:t>Matches the size </a:t>
            </a:r>
            <a:r>
              <a:rPr sz="1800" b="1" spc="-10" dirty="0">
                <a:solidFill>
                  <a:srgbClr val="0078D2"/>
                </a:solidFill>
                <a:latin typeface="Segoe UI Semibold"/>
                <a:cs typeface="Segoe UI Semibold"/>
              </a:rPr>
              <a:t>of </a:t>
            </a:r>
            <a:r>
              <a:rPr sz="1800" b="1" spc="-5" dirty="0">
                <a:solidFill>
                  <a:srgbClr val="0078D2"/>
                </a:solidFill>
                <a:latin typeface="Segoe UI Semibold"/>
                <a:cs typeface="Segoe UI Semibold"/>
              </a:rPr>
              <a:t>on-premises </a:t>
            </a:r>
            <a:r>
              <a:rPr sz="1800" b="1" dirty="0">
                <a:solidFill>
                  <a:srgbClr val="0078D2"/>
                </a:solidFill>
                <a:latin typeface="Segoe UI Semibold"/>
                <a:cs typeface="Segoe UI Semibold"/>
              </a:rPr>
              <a:t>VM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an </a:t>
            </a:r>
            <a:r>
              <a:rPr sz="1800" b="1" spc="-10" dirty="0">
                <a:solidFill>
                  <a:srgbClr val="0078D2"/>
                </a:solidFill>
                <a:latin typeface="Segoe UI Semibold"/>
                <a:cs typeface="Segoe UI Semibold"/>
              </a:rPr>
              <a:t>equivalent </a:t>
            </a:r>
            <a:r>
              <a:rPr sz="1800" b="1" spc="-5" dirty="0">
                <a:solidFill>
                  <a:srgbClr val="0078D2"/>
                </a:solidFill>
                <a:latin typeface="Segoe UI Semibold"/>
                <a:cs typeface="Segoe UI Semibold"/>
              </a:rPr>
              <a:t>Azure </a:t>
            </a:r>
            <a:r>
              <a:rPr sz="1800" b="1" dirty="0">
                <a:solidFill>
                  <a:srgbClr val="0078D2"/>
                </a:solidFill>
                <a:latin typeface="Segoe UI Semibold"/>
                <a:cs typeface="Segoe UI Semibold"/>
              </a:rPr>
              <a:t>VM  </a:t>
            </a:r>
            <a:r>
              <a:rPr sz="1800" b="1" spc="-5" dirty="0">
                <a:solidFill>
                  <a:srgbClr val="0078D2"/>
                </a:solidFill>
                <a:latin typeface="Segoe UI Semibold"/>
                <a:cs typeface="Segoe UI Semibold"/>
              </a:rPr>
              <a:t>Does </a:t>
            </a:r>
            <a:r>
              <a:rPr sz="1800" b="1" dirty="0">
                <a:solidFill>
                  <a:srgbClr val="0078D2"/>
                </a:solidFill>
                <a:latin typeface="Segoe UI Semibold"/>
                <a:cs typeface="Segoe UI Semibold"/>
              </a:rPr>
              <a:t>not </a:t>
            </a:r>
            <a:r>
              <a:rPr sz="1800" b="1" spc="-15" dirty="0">
                <a:solidFill>
                  <a:srgbClr val="0078D2"/>
                </a:solidFill>
                <a:latin typeface="Segoe UI Semibold"/>
                <a:cs typeface="Segoe UI Semibold"/>
              </a:rPr>
              <a:t>take </a:t>
            </a:r>
            <a:r>
              <a:rPr sz="1800" b="1" spc="-5" dirty="0">
                <a:solidFill>
                  <a:srgbClr val="0078D2"/>
                </a:solidFill>
                <a:latin typeface="Segoe UI Semibold"/>
                <a:cs typeface="Segoe UI Semibold"/>
              </a:rPr>
              <a:t>into </a:t>
            </a:r>
            <a:r>
              <a:rPr sz="1800" b="1" dirty="0">
                <a:solidFill>
                  <a:srgbClr val="0078D2"/>
                </a:solidFill>
                <a:latin typeface="Segoe UI Semibold"/>
                <a:cs typeface="Segoe UI Semibold"/>
              </a:rPr>
              <a:t>account performance </a:t>
            </a:r>
            <a:r>
              <a:rPr sz="1800" b="1" spc="5" dirty="0">
                <a:solidFill>
                  <a:srgbClr val="0078D2"/>
                </a:solidFill>
                <a:latin typeface="Segoe UI Semibold"/>
                <a:cs typeface="Segoe UI Semibold"/>
              </a:rPr>
              <a:t>history </a:t>
            </a:r>
            <a:r>
              <a:rPr sz="1800" b="1" spc="-10" dirty="0">
                <a:solidFill>
                  <a:srgbClr val="0078D2"/>
                </a:solidFill>
                <a:latin typeface="Segoe UI Semibold"/>
                <a:cs typeface="Segoe UI Semibold"/>
              </a:rPr>
              <a:t>of </a:t>
            </a:r>
            <a:r>
              <a:rPr sz="1800" b="1" spc="-5" dirty="0">
                <a:solidFill>
                  <a:srgbClr val="0078D2"/>
                </a:solidFill>
                <a:latin typeface="Segoe UI Semibold"/>
                <a:cs typeface="Segoe UI Semibold"/>
              </a:rPr>
              <a:t>discovered</a:t>
            </a:r>
            <a:r>
              <a:rPr sz="1800" b="1" spc="10" dirty="0">
                <a:solidFill>
                  <a:srgbClr val="0078D2"/>
                </a:solidFill>
                <a:latin typeface="Segoe UI Semibold"/>
                <a:cs typeface="Segoe UI Semibold"/>
              </a:rPr>
              <a:t> </a:t>
            </a:r>
            <a:r>
              <a:rPr sz="1800" b="1" dirty="0">
                <a:solidFill>
                  <a:srgbClr val="0078D2"/>
                </a:solidFill>
                <a:latin typeface="Segoe UI Semibold"/>
                <a:cs typeface="Segoe UI Semibold"/>
              </a:rPr>
              <a:t>VMs</a:t>
            </a:r>
            <a:endParaRPr sz="1800">
              <a:latin typeface="Segoe UI Semibold"/>
              <a:cs typeface="Segoe UI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45554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Estimating</a:t>
            </a:r>
            <a:r>
              <a:rPr sz="2800" b="1" spc="-130" dirty="0">
                <a:solidFill>
                  <a:srgbClr val="0071C5"/>
                </a:solidFill>
                <a:latin typeface="Segoe UI Semibold"/>
                <a:cs typeface="Segoe UI Semibold"/>
              </a:rPr>
              <a:t> </a:t>
            </a:r>
            <a:r>
              <a:rPr sz="2800" b="1" spc="-40" dirty="0">
                <a:solidFill>
                  <a:srgbClr val="0071C5"/>
                </a:solidFill>
                <a:latin typeface="Segoe UI Semibold"/>
                <a:cs typeface="Segoe UI Semibold"/>
              </a:rPr>
              <a:t>Cost</a:t>
            </a:r>
            <a:endParaRPr sz="2800">
              <a:latin typeface="Segoe UI Semibold"/>
              <a:cs typeface="Segoe UI Semibold"/>
            </a:endParaRPr>
          </a:p>
        </p:txBody>
      </p:sp>
      <p:sp>
        <p:nvSpPr>
          <p:cNvPr id="3" name="object 3"/>
          <p:cNvSpPr txBox="1"/>
          <p:nvPr/>
        </p:nvSpPr>
        <p:spPr>
          <a:xfrm>
            <a:off x="517042" y="1548129"/>
            <a:ext cx="7424420" cy="292354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Provides </a:t>
            </a:r>
            <a:r>
              <a:rPr sz="2400" b="1" spc="-40" dirty="0">
                <a:solidFill>
                  <a:srgbClr val="3B3B41"/>
                </a:solidFill>
                <a:latin typeface="Segoe UI Semibold"/>
                <a:cs typeface="Segoe UI Semibold"/>
              </a:rPr>
              <a:t>the </a:t>
            </a:r>
            <a:r>
              <a:rPr sz="2400" b="1" spc="-50" dirty="0">
                <a:solidFill>
                  <a:srgbClr val="3B3B41"/>
                </a:solidFill>
                <a:latin typeface="Segoe UI Semibold"/>
                <a:cs typeface="Segoe UI Semibold"/>
              </a:rPr>
              <a:t>total </a:t>
            </a:r>
            <a:r>
              <a:rPr sz="2400" b="1" spc="-45" dirty="0">
                <a:solidFill>
                  <a:srgbClr val="3B3B41"/>
                </a:solidFill>
                <a:latin typeface="Segoe UI Semibold"/>
                <a:cs typeface="Segoe UI Semibold"/>
              </a:rPr>
              <a:t>costs of Azure</a:t>
            </a:r>
            <a:r>
              <a:rPr sz="2400" b="1" spc="-385" dirty="0">
                <a:solidFill>
                  <a:srgbClr val="3B3B41"/>
                </a:solidFill>
                <a:latin typeface="Segoe UI Semibold"/>
                <a:cs typeface="Segoe UI Semibold"/>
              </a:rPr>
              <a:t> </a:t>
            </a:r>
            <a:r>
              <a:rPr sz="2400" b="1" spc="-40" dirty="0">
                <a:solidFill>
                  <a:srgbClr val="3B3B41"/>
                </a:solidFill>
                <a:latin typeface="Segoe UI Semibold"/>
                <a:cs typeface="Segoe UI Semibold"/>
              </a:rPr>
              <a:t>VMs:</a:t>
            </a:r>
            <a:endParaRPr sz="2400">
              <a:latin typeface="Segoe UI Semibold"/>
              <a:cs typeface="Segoe UI Semibold"/>
            </a:endParaRPr>
          </a:p>
          <a:p>
            <a:pPr marL="12700">
              <a:lnSpc>
                <a:spcPct val="100000"/>
              </a:lnSpc>
            </a:pPr>
            <a:r>
              <a:rPr sz="2000" b="1" dirty="0">
                <a:solidFill>
                  <a:srgbClr val="3B3B41"/>
                </a:solidFill>
                <a:latin typeface="Segoe UI"/>
                <a:cs typeface="Segoe UI"/>
              </a:rPr>
              <a:t>Compute: </a:t>
            </a:r>
            <a:r>
              <a:rPr sz="2000" b="1" spc="-5" dirty="0">
                <a:solidFill>
                  <a:srgbClr val="3B3B41"/>
                </a:solidFill>
                <a:latin typeface="Segoe UI"/>
                <a:cs typeface="Segoe UI"/>
              </a:rPr>
              <a:t>aggregated monthly cost, which </a:t>
            </a:r>
            <a:r>
              <a:rPr sz="2000" b="1" spc="-10" dirty="0">
                <a:solidFill>
                  <a:srgbClr val="3B3B41"/>
                </a:solidFill>
                <a:latin typeface="Segoe UI"/>
                <a:cs typeface="Segoe UI"/>
              </a:rPr>
              <a:t>takes into</a:t>
            </a:r>
            <a:r>
              <a:rPr sz="2000" b="1" spc="-50" dirty="0">
                <a:solidFill>
                  <a:srgbClr val="3B3B41"/>
                </a:solidFill>
                <a:latin typeface="Segoe UI"/>
                <a:cs typeface="Segoe UI"/>
              </a:rPr>
              <a:t> </a:t>
            </a:r>
            <a:r>
              <a:rPr sz="2000" b="1" spc="-5" dirty="0">
                <a:solidFill>
                  <a:srgbClr val="3B3B41"/>
                </a:solidFill>
                <a:latin typeface="Segoe UI"/>
                <a:cs typeface="Segoe UI"/>
              </a:rPr>
              <a:t>account:</a:t>
            </a:r>
            <a:endParaRPr sz="2000">
              <a:latin typeface="Segoe UI"/>
              <a:cs typeface="Segoe UI"/>
            </a:endParaRPr>
          </a:p>
          <a:p>
            <a:pPr marL="12700">
              <a:lnSpc>
                <a:spcPct val="100000"/>
              </a:lnSpc>
              <a:spcBef>
                <a:spcPts val="10"/>
              </a:spcBef>
            </a:pPr>
            <a:r>
              <a:rPr sz="1800" b="1" dirty="0">
                <a:solidFill>
                  <a:srgbClr val="0078D2"/>
                </a:solidFill>
                <a:latin typeface="Segoe UI Semibold"/>
                <a:cs typeface="Segoe UI Semibold"/>
              </a:rPr>
              <a:t>OS</a:t>
            </a:r>
            <a:r>
              <a:rPr sz="1800" b="1" spc="-5" dirty="0">
                <a:solidFill>
                  <a:srgbClr val="0078D2"/>
                </a:solidFill>
                <a:latin typeface="Segoe UI Semibold"/>
                <a:cs typeface="Segoe UI Semibold"/>
              </a:rPr>
              <a:t> type</a:t>
            </a:r>
            <a:endParaRPr sz="1800">
              <a:latin typeface="Segoe UI Semibold"/>
              <a:cs typeface="Segoe UI Semibold"/>
            </a:endParaRPr>
          </a:p>
          <a:p>
            <a:pPr marL="12700" marR="5367020" algn="just">
              <a:lnSpc>
                <a:spcPct val="100000"/>
              </a:lnSpc>
            </a:pPr>
            <a:r>
              <a:rPr sz="1800" b="1" spc="-5" dirty="0">
                <a:solidFill>
                  <a:srgbClr val="0078D2"/>
                </a:solidFill>
                <a:latin typeface="Segoe UI Semibold"/>
                <a:cs typeface="Segoe UI Semibold"/>
              </a:rPr>
              <a:t>Software</a:t>
            </a:r>
            <a:r>
              <a:rPr sz="1800" b="1" spc="-80" dirty="0">
                <a:solidFill>
                  <a:srgbClr val="0078D2"/>
                </a:solidFill>
                <a:latin typeface="Segoe UI Semibold"/>
                <a:cs typeface="Segoe UI Semibold"/>
              </a:rPr>
              <a:t> </a:t>
            </a:r>
            <a:r>
              <a:rPr sz="1800" b="1" dirty="0">
                <a:solidFill>
                  <a:srgbClr val="0078D2"/>
                </a:solidFill>
                <a:latin typeface="Segoe UI Semibold"/>
                <a:cs typeface="Segoe UI Semibold"/>
              </a:rPr>
              <a:t>Assurance  Reserved </a:t>
            </a:r>
            <a:r>
              <a:rPr sz="1800" b="1" spc="-5" dirty="0">
                <a:solidFill>
                  <a:srgbClr val="0078D2"/>
                </a:solidFill>
                <a:latin typeface="Segoe UI Semibold"/>
                <a:cs typeface="Segoe UI Semibold"/>
              </a:rPr>
              <a:t>Instances  </a:t>
            </a:r>
            <a:r>
              <a:rPr sz="1800" b="1" dirty="0">
                <a:solidFill>
                  <a:srgbClr val="0078D2"/>
                </a:solidFill>
                <a:latin typeface="Segoe UI Semibold"/>
                <a:cs typeface="Segoe UI Semibold"/>
              </a:rPr>
              <a:t>VM</a:t>
            </a:r>
            <a:r>
              <a:rPr sz="1800" b="1" spc="-10" dirty="0">
                <a:solidFill>
                  <a:srgbClr val="0078D2"/>
                </a:solidFill>
                <a:latin typeface="Segoe UI Semibold"/>
                <a:cs typeface="Segoe UI Semibold"/>
              </a:rPr>
              <a:t> </a:t>
            </a:r>
            <a:r>
              <a:rPr sz="1800" b="1" spc="-5" dirty="0">
                <a:solidFill>
                  <a:srgbClr val="0078D2"/>
                </a:solidFill>
                <a:latin typeface="Segoe UI Semibold"/>
                <a:cs typeface="Segoe UI Semibold"/>
              </a:rPr>
              <a:t>uptime</a:t>
            </a:r>
            <a:endParaRPr sz="1800">
              <a:latin typeface="Segoe UI Semibold"/>
              <a:cs typeface="Segoe UI Semibold"/>
            </a:endParaRPr>
          </a:p>
          <a:p>
            <a:pPr marL="12700" marR="5638165">
              <a:lnSpc>
                <a:spcPct val="100000"/>
              </a:lnSpc>
              <a:spcBef>
                <a:spcPts val="5"/>
              </a:spcBef>
            </a:pPr>
            <a:r>
              <a:rPr sz="1800" b="1" dirty="0">
                <a:solidFill>
                  <a:srgbClr val="0078D2"/>
                </a:solidFill>
                <a:latin typeface="Segoe UI Semibold"/>
                <a:cs typeface="Segoe UI Semibold"/>
              </a:rPr>
              <a:t>VM </a:t>
            </a:r>
            <a:r>
              <a:rPr sz="1800" b="1" spc="-5" dirty="0">
                <a:solidFill>
                  <a:srgbClr val="0078D2"/>
                </a:solidFill>
                <a:latin typeface="Segoe UI Semibold"/>
                <a:cs typeface="Segoe UI Semibold"/>
              </a:rPr>
              <a:t>location  currency</a:t>
            </a:r>
            <a:r>
              <a:rPr sz="1800" b="1" spc="-75" dirty="0">
                <a:solidFill>
                  <a:srgbClr val="0078D2"/>
                </a:solidFill>
                <a:latin typeface="Segoe UI Semibold"/>
                <a:cs typeface="Segoe UI Semibold"/>
              </a:rPr>
              <a:t> </a:t>
            </a:r>
            <a:r>
              <a:rPr sz="1800" b="1" spc="-5" dirty="0">
                <a:solidFill>
                  <a:srgbClr val="0078D2"/>
                </a:solidFill>
                <a:latin typeface="Segoe UI Semibold"/>
                <a:cs typeface="Segoe UI Semibold"/>
              </a:rPr>
              <a:t>settings</a:t>
            </a:r>
            <a:endParaRPr sz="1800">
              <a:latin typeface="Segoe UI Semibold"/>
              <a:cs typeface="Segoe UI Semibold"/>
            </a:endParaRPr>
          </a:p>
          <a:p>
            <a:pPr marL="12700">
              <a:lnSpc>
                <a:spcPts val="2390"/>
              </a:lnSpc>
            </a:pPr>
            <a:r>
              <a:rPr sz="2000" b="1" spc="-10" dirty="0">
                <a:solidFill>
                  <a:srgbClr val="3B3B41"/>
                </a:solidFill>
                <a:latin typeface="Segoe UI"/>
                <a:cs typeface="Segoe UI"/>
              </a:rPr>
              <a:t>Storage: aggregated </a:t>
            </a:r>
            <a:r>
              <a:rPr sz="2000" b="1" spc="-5" dirty="0">
                <a:solidFill>
                  <a:srgbClr val="3B3B41"/>
                </a:solidFill>
                <a:latin typeface="Segoe UI"/>
                <a:cs typeface="Segoe UI"/>
              </a:rPr>
              <a:t>monthly</a:t>
            </a:r>
            <a:r>
              <a:rPr sz="2000" b="1" dirty="0">
                <a:solidFill>
                  <a:srgbClr val="3B3B41"/>
                </a:solidFill>
                <a:latin typeface="Segoe UI"/>
                <a:cs typeface="Segoe UI"/>
              </a:rPr>
              <a:t> </a:t>
            </a:r>
            <a:r>
              <a:rPr sz="2000" b="1" spc="-5" dirty="0">
                <a:solidFill>
                  <a:srgbClr val="3B3B41"/>
                </a:solidFill>
                <a:latin typeface="Segoe UI"/>
                <a:cs typeface="Segoe UI"/>
              </a:rPr>
              <a:t>cost.</a:t>
            </a:r>
            <a:endParaRPr sz="2000">
              <a:latin typeface="Segoe UI"/>
              <a:cs typeface="Segoe UI"/>
            </a:endParaRPr>
          </a:p>
          <a:p>
            <a:pPr marL="12700">
              <a:lnSpc>
                <a:spcPct val="100000"/>
              </a:lnSpc>
              <a:spcBef>
                <a:spcPts val="5"/>
              </a:spcBef>
            </a:pPr>
            <a:r>
              <a:rPr sz="1800" b="1" spc="-5" dirty="0">
                <a:solidFill>
                  <a:srgbClr val="0078D2"/>
                </a:solidFill>
                <a:latin typeface="Segoe UI Semibold"/>
                <a:cs typeface="Segoe UI Semibold"/>
              </a:rPr>
              <a:t>No offer specific</a:t>
            </a:r>
            <a:r>
              <a:rPr sz="1800" b="1" spc="10" dirty="0">
                <a:solidFill>
                  <a:srgbClr val="0078D2"/>
                </a:solidFill>
                <a:latin typeface="Segoe UI Semibold"/>
                <a:cs typeface="Segoe UI Semibold"/>
              </a:rPr>
              <a:t> </a:t>
            </a:r>
            <a:r>
              <a:rPr sz="1800" b="1" spc="-5" dirty="0">
                <a:solidFill>
                  <a:srgbClr val="0078D2"/>
                </a:solidFill>
                <a:latin typeface="Segoe UI Semibold"/>
                <a:cs typeface="Segoe UI Semibold"/>
              </a:rPr>
              <a:t>settings</a:t>
            </a:r>
            <a:endParaRPr sz="1800">
              <a:latin typeface="Segoe UI Semibold"/>
              <a:cs typeface="Segoe UI Semibold"/>
            </a:endParaRPr>
          </a:p>
        </p:txBody>
      </p:sp>
      <p:sp>
        <p:nvSpPr>
          <p:cNvPr id="4" name="object 4"/>
          <p:cNvSpPr/>
          <p:nvPr/>
        </p:nvSpPr>
        <p:spPr>
          <a:xfrm>
            <a:off x="5649467" y="2796539"/>
            <a:ext cx="6024372" cy="347471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000000"/>
          </a:solidFill>
        </p:spPr>
        <p:txBody>
          <a:bodyPr wrap="square" lIns="0" tIns="0" rIns="0" bIns="0" rtlCol="0"/>
          <a:lstStyle/>
          <a:p>
            <a:endParaRPr/>
          </a:p>
        </p:txBody>
      </p:sp>
      <p:sp>
        <p:nvSpPr>
          <p:cNvPr id="3" name="object 3"/>
          <p:cNvSpPr/>
          <p:nvPr/>
        </p:nvSpPr>
        <p:spPr>
          <a:xfrm>
            <a:off x="1387024" y="521867"/>
            <a:ext cx="415648" cy="11779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92758" y="513307"/>
            <a:ext cx="658495" cy="126364"/>
          </a:xfrm>
          <a:custGeom>
            <a:avLst/>
            <a:gdLst/>
            <a:ahLst/>
            <a:cxnLst/>
            <a:rect l="l" t="t" r="r" b="b"/>
            <a:pathLst>
              <a:path w="658494" h="126365">
                <a:moveTo>
                  <a:pt x="29074" y="8559"/>
                </a:moveTo>
                <a:lnTo>
                  <a:pt x="0" y="8559"/>
                </a:lnTo>
                <a:lnTo>
                  <a:pt x="0" y="124336"/>
                </a:lnTo>
                <a:lnTo>
                  <a:pt x="18709" y="124336"/>
                </a:lnTo>
                <a:lnTo>
                  <a:pt x="18709" y="33476"/>
                </a:lnTo>
                <a:lnTo>
                  <a:pt x="38764" y="33476"/>
                </a:lnTo>
                <a:lnTo>
                  <a:pt x="29074" y="8559"/>
                </a:lnTo>
                <a:close/>
              </a:path>
              <a:path w="658494" h="126365">
                <a:moveTo>
                  <a:pt x="38764" y="33476"/>
                </a:moveTo>
                <a:lnTo>
                  <a:pt x="18963" y="33476"/>
                </a:lnTo>
                <a:lnTo>
                  <a:pt x="55876" y="124336"/>
                </a:lnTo>
                <a:lnTo>
                  <a:pt x="69276" y="124336"/>
                </a:lnTo>
                <a:lnTo>
                  <a:pt x="81194" y="94384"/>
                </a:lnTo>
                <a:lnTo>
                  <a:pt x="62449" y="94384"/>
                </a:lnTo>
                <a:lnTo>
                  <a:pt x="38764" y="33476"/>
                </a:lnTo>
                <a:close/>
              </a:path>
              <a:path w="658494" h="126365">
                <a:moveTo>
                  <a:pt x="126162" y="33476"/>
                </a:moveTo>
                <a:lnTo>
                  <a:pt x="105936" y="33476"/>
                </a:lnTo>
                <a:lnTo>
                  <a:pt x="105936" y="124336"/>
                </a:lnTo>
                <a:lnTo>
                  <a:pt x="126162" y="124336"/>
                </a:lnTo>
                <a:lnTo>
                  <a:pt x="126162" y="33476"/>
                </a:lnTo>
                <a:close/>
              </a:path>
              <a:path w="658494" h="126365">
                <a:moveTo>
                  <a:pt x="126162" y="8559"/>
                </a:moveTo>
                <a:lnTo>
                  <a:pt x="98350" y="8559"/>
                </a:lnTo>
                <a:lnTo>
                  <a:pt x="62956" y="94384"/>
                </a:lnTo>
                <a:lnTo>
                  <a:pt x="81194" y="94384"/>
                </a:lnTo>
                <a:lnTo>
                  <a:pt x="105430" y="33476"/>
                </a:lnTo>
                <a:lnTo>
                  <a:pt x="126162" y="33476"/>
                </a:lnTo>
                <a:lnTo>
                  <a:pt x="126162" y="8559"/>
                </a:lnTo>
                <a:close/>
              </a:path>
              <a:path w="658494" h="126365">
                <a:moveTo>
                  <a:pt x="158525" y="5790"/>
                </a:moveTo>
                <a:lnTo>
                  <a:pt x="151698" y="5790"/>
                </a:lnTo>
                <a:lnTo>
                  <a:pt x="148917" y="7047"/>
                </a:lnTo>
                <a:lnTo>
                  <a:pt x="144112" y="11325"/>
                </a:lnTo>
                <a:lnTo>
                  <a:pt x="143100" y="14094"/>
                </a:lnTo>
                <a:lnTo>
                  <a:pt x="143100" y="20386"/>
                </a:lnTo>
                <a:lnTo>
                  <a:pt x="144112" y="23155"/>
                </a:lnTo>
                <a:lnTo>
                  <a:pt x="146388" y="25168"/>
                </a:lnTo>
                <a:lnTo>
                  <a:pt x="148663" y="27434"/>
                </a:lnTo>
                <a:lnTo>
                  <a:pt x="151698" y="28442"/>
                </a:lnTo>
                <a:lnTo>
                  <a:pt x="158271" y="28442"/>
                </a:lnTo>
                <a:lnTo>
                  <a:pt x="161050" y="27434"/>
                </a:lnTo>
                <a:lnTo>
                  <a:pt x="165854" y="23155"/>
                </a:lnTo>
                <a:lnTo>
                  <a:pt x="166867" y="20386"/>
                </a:lnTo>
                <a:lnTo>
                  <a:pt x="166867" y="14094"/>
                </a:lnTo>
                <a:lnTo>
                  <a:pt x="165854" y="11577"/>
                </a:lnTo>
                <a:lnTo>
                  <a:pt x="161304" y="7047"/>
                </a:lnTo>
                <a:lnTo>
                  <a:pt x="158525" y="5790"/>
                </a:lnTo>
                <a:close/>
              </a:path>
              <a:path w="658494" h="126365">
                <a:moveTo>
                  <a:pt x="164592" y="41277"/>
                </a:moveTo>
                <a:lnTo>
                  <a:pt x="145122" y="41277"/>
                </a:lnTo>
                <a:lnTo>
                  <a:pt x="145122" y="124336"/>
                </a:lnTo>
                <a:lnTo>
                  <a:pt x="164592" y="124336"/>
                </a:lnTo>
                <a:lnTo>
                  <a:pt x="164592" y="41277"/>
                </a:lnTo>
                <a:close/>
              </a:path>
              <a:path w="658494" h="126365">
                <a:moveTo>
                  <a:pt x="227292" y="39264"/>
                </a:moveTo>
                <a:lnTo>
                  <a:pt x="190128" y="52099"/>
                </a:lnTo>
                <a:lnTo>
                  <a:pt x="178497" y="85323"/>
                </a:lnTo>
                <a:lnTo>
                  <a:pt x="179208" y="93853"/>
                </a:lnTo>
                <a:lnTo>
                  <a:pt x="203211" y="123485"/>
                </a:lnTo>
                <a:lnTo>
                  <a:pt x="224763" y="126349"/>
                </a:lnTo>
                <a:lnTo>
                  <a:pt x="229064" y="126097"/>
                </a:lnTo>
                <a:lnTo>
                  <a:pt x="237153" y="124084"/>
                </a:lnTo>
                <a:lnTo>
                  <a:pt x="240691" y="122824"/>
                </a:lnTo>
                <a:lnTo>
                  <a:pt x="243726" y="121063"/>
                </a:lnTo>
                <a:lnTo>
                  <a:pt x="243726" y="110241"/>
                </a:lnTo>
                <a:lnTo>
                  <a:pt x="216421" y="110241"/>
                </a:lnTo>
                <a:lnTo>
                  <a:pt x="210354" y="107975"/>
                </a:lnTo>
                <a:lnTo>
                  <a:pt x="201252" y="98411"/>
                </a:lnTo>
                <a:lnTo>
                  <a:pt x="198723" y="91867"/>
                </a:lnTo>
                <a:lnTo>
                  <a:pt x="198723" y="75003"/>
                </a:lnTo>
                <a:lnTo>
                  <a:pt x="201252" y="68207"/>
                </a:lnTo>
                <a:lnTo>
                  <a:pt x="210860" y="58141"/>
                </a:lnTo>
                <a:lnTo>
                  <a:pt x="216927" y="55624"/>
                </a:lnTo>
                <a:lnTo>
                  <a:pt x="243726" y="55624"/>
                </a:lnTo>
                <a:lnTo>
                  <a:pt x="243726" y="43794"/>
                </a:lnTo>
                <a:lnTo>
                  <a:pt x="241451" y="42537"/>
                </a:lnTo>
                <a:lnTo>
                  <a:pt x="238669" y="41529"/>
                </a:lnTo>
                <a:lnTo>
                  <a:pt x="234877" y="40524"/>
                </a:lnTo>
                <a:lnTo>
                  <a:pt x="231086" y="39768"/>
                </a:lnTo>
                <a:lnTo>
                  <a:pt x="227292" y="39264"/>
                </a:lnTo>
                <a:close/>
              </a:path>
              <a:path w="658494" h="126365">
                <a:moveTo>
                  <a:pt x="243726" y="102941"/>
                </a:moveTo>
                <a:lnTo>
                  <a:pt x="237659" y="106967"/>
                </a:lnTo>
                <a:lnTo>
                  <a:pt x="230580" y="109485"/>
                </a:lnTo>
                <a:lnTo>
                  <a:pt x="227292" y="110241"/>
                </a:lnTo>
                <a:lnTo>
                  <a:pt x="243726" y="110241"/>
                </a:lnTo>
                <a:lnTo>
                  <a:pt x="243726" y="102941"/>
                </a:lnTo>
                <a:close/>
              </a:path>
              <a:path w="658494" h="126365">
                <a:moveTo>
                  <a:pt x="243726" y="55624"/>
                </a:moveTo>
                <a:lnTo>
                  <a:pt x="228051" y="55624"/>
                </a:lnTo>
                <a:lnTo>
                  <a:pt x="231339" y="56380"/>
                </a:lnTo>
                <a:lnTo>
                  <a:pt x="234371" y="57637"/>
                </a:lnTo>
                <a:lnTo>
                  <a:pt x="237659" y="58645"/>
                </a:lnTo>
                <a:lnTo>
                  <a:pt x="240691" y="60406"/>
                </a:lnTo>
                <a:lnTo>
                  <a:pt x="243726" y="62672"/>
                </a:lnTo>
                <a:lnTo>
                  <a:pt x="243726" y="55624"/>
                </a:lnTo>
                <a:close/>
              </a:path>
              <a:path w="658494" h="126365">
                <a:moveTo>
                  <a:pt x="278111" y="41277"/>
                </a:moveTo>
                <a:lnTo>
                  <a:pt x="258645" y="41277"/>
                </a:lnTo>
                <a:lnTo>
                  <a:pt x="258645" y="124336"/>
                </a:lnTo>
                <a:lnTo>
                  <a:pt x="278111" y="124336"/>
                </a:lnTo>
                <a:lnTo>
                  <a:pt x="278111" y="73998"/>
                </a:lnTo>
                <a:lnTo>
                  <a:pt x="279880" y="67955"/>
                </a:lnTo>
                <a:lnTo>
                  <a:pt x="283168" y="63677"/>
                </a:lnTo>
                <a:lnTo>
                  <a:pt x="286453" y="59650"/>
                </a:lnTo>
                <a:lnTo>
                  <a:pt x="290501" y="57637"/>
                </a:lnTo>
                <a:lnTo>
                  <a:pt x="307186" y="57637"/>
                </a:lnTo>
                <a:lnTo>
                  <a:pt x="307186" y="54364"/>
                </a:lnTo>
                <a:lnTo>
                  <a:pt x="278111" y="54364"/>
                </a:lnTo>
                <a:lnTo>
                  <a:pt x="278111" y="41277"/>
                </a:lnTo>
                <a:close/>
              </a:path>
              <a:path w="658494" h="126365">
                <a:moveTo>
                  <a:pt x="307186" y="57637"/>
                </a:moveTo>
                <a:lnTo>
                  <a:pt x="298337" y="57637"/>
                </a:lnTo>
                <a:lnTo>
                  <a:pt x="300612" y="58141"/>
                </a:lnTo>
                <a:lnTo>
                  <a:pt x="302635" y="58645"/>
                </a:lnTo>
                <a:lnTo>
                  <a:pt x="304657" y="59398"/>
                </a:lnTo>
                <a:lnTo>
                  <a:pt x="306176" y="60154"/>
                </a:lnTo>
                <a:lnTo>
                  <a:pt x="307186" y="60910"/>
                </a:lnTo>
                <a:lnTo>
                  <a:pt x="307186" y="57637"/>
                </a:lnTo>
                <a:close/>
              </a:path>
              <a:path w="658494" h="126365">
                <a:moveTo>
                  <a:pt x="302635" y="40020"/>
                </a:moveTo>
                <a:lnTo>
                  <a:pt x="294546" y="40020"/>
                </a:lnTo>
                <a:lnTo>
                  <a:pt x="290248" y="41277"/>
                </a:lnTo>
                <a:lnTo>
                  <a:pt x="286707" y="43794"/>
                </a:lnTo>
                <a:lnTo>
                  <a:pt x="282915" y="46311"/>
                </a:lnTo>
                <a:lnTo>
                  <a:pt x="280387" y="49834"/>
                </a:lnTo>
                <a:lnTo>
                  <a:pt x="278617" y="54364"/>
                </a:lnTo>
                <a:lnTo>
                  <a:pt x="307186" y="54364"/>
                </a:lnTo>
                <a:lnTo>
                  <a:pt x="307186" y="41025"/>
                </a:lnTo>
                <a:lnTo>
                  <a:pt x="305163" y="40524"/>
                </a:lnTo>
                <a:lnTo>
                  <a:pt x="302635" y="40020"/>
                </a:lnTo>
                <a:close/>
              </a:path>
              <a:path w="658494" h="126365">
                <a:moveTo>
                  <a:pt x="352442" y="39264"/>
                </a:moveTo>
                <a:lnTo>
                  <a:pt x="314704" y="57908"/>
                </a:lnTo>
                <a:lnTo>
                  <a:pt x="308198" y="84063"/>
                </a:lnTo>
                <a:lnTo>
                  <a:pt x="308909" y="93361"/>
                </a:lnTo>
                <a:lnTo>
                  <a:pt x="333006" y="123517"/>
                </a:lnTo>
                <a:lnTo>
                  <a:pt x="350419" y="126349"/>
                </a:lnTo>
                <a:lnTo>
                  <a:pt x="359948" y="125633"/>
                </a:lnTo>
                <a:lnTo>
                  <a:pt x="368434" y="123454"/>
                </a:lnTo>
                <a:lnTo>
                  <a:pt x="375877" y="119765"/>
                </a:lnTo>
                <a:lnTo>
                  <a:pt x="382276" y="114519"/>
                </a:lnTo>
                <a:lnTo>
                  <a:pt x="385638" y="110241"/>
                </a:lnTo>
                <a:lnTo>
                  <a:pt x="344099" y="110241"/>
                </a:lnTo>
                <a:lnTo>
                  <a:pt x="338536" y="107975"/>
                </a:lnTo>
                <a:lnTo>
                  <a:pt x="334491" y="103445"/>
                </a:lnTo>
                <a:lnTo>
                  <a:pt x="330700" y="98663"/>
                </a:lnTo>
                <a:lnTo>
                  <a:pt x="328677" y="92119"/>
                </a:lnTo>
                <a:lnTo>
                  <a:pt x="328754" y="74244"/>
                </a:lnTo>
                <a:lnTo>
                  <a:pt x="330700" y="67706"/>
                </a:lnTo>
                <a:lnTo>
                  <a:pt x="334744" y="62924"/>
                </a:lnTo>
                <a:lnTo>
                  <a:pt x="338536" y="58141"/>
                </a:lnTo>
                <a:lnTo>
                  <a:pt x="344099" y="55876"/>
                </a:lnTo>
                <a:lnTo>
                  <a:pt x="386718" y="55876"/>
                </a:lnTo>
                <a:lnTo>
                  <a:pt x="383035" y="51094"/>
                </a:lnTo>
                <a:lnTo>
                  <a:pt x="376975" y="45953"/>
                </a:lnTo>
                <a:lnTo>
                  <a:pt x="369825" y="42252"/>
                </a:lnTo>
                <a:lnTo>
                  <a:pt x="361631" y="40015"/>
                </a:lnTo>
                <a:lnTo>
                  <a:pt x="352442" y="39264"/>
                </a:lnTo>
                <a:close/>
              </a:path>
              <a:path w="658494" h="126365">
                <a:moveTo>
                  <a:pt x="386718" y="55876"/>
                </a:moveTo>
                <a:lnTo>
                  <a:pt x="358511" y="55876"/>
                </a:lnTo>
                <a:lnTo>
                  <a:pt x="363819" y="58141"/>
                </a:lnTo>
                <a:lnTo>
                  <a:pt x="367613" y="62672"/>
                </a:lnTo>
                <a:lnTo>
                  <a:pt x="371658" y="67202"/>
                </a:lnTo>
                <a:lnTo>
                  <a:pt x="373427" y="73998"/>
                </a:lnTo>
                <a:lnTo>
                  <a:pt x="373361" y="92119"/>
                </a:lnTo>
                <a:lnTo>
                  <a:pt x="371658" y="98663"/>
                </a:lnTo>
                <a:lnTo>
                  <a:pt x="367866" y="103445"/>
                </a:lnTo>
                <a:lnTo>
                  <a:pt x="364072" y="107975"/>
                </a:lnTo>
                <a:lnTo>
                  <a:pt x="358764" y="110241"/>
                </a:lnTo>
                <a:lnTo>
                  <a:pt x="385638" y="110241"/>
                </a:lnTo>
                <a:lnTo>
                  <a:pt x="387411" y="107975"/>
                </a:lnTo>
                <a:lnTo>
                  <a:pt x="391030" y="100487"/>
                </a:lnTo>
                <a:lnTo>
                  <a:pt x="393196" y="91867"/>
                </a:lnTo>
                <a:lnTo>
                  <a:pt x="393906" y="82302"/>
                </a:lnTo>
                <a:lnTo>
                  <a:pt x="393239" y="72967"/>
                </a:lnTo>
                <a:lnTo>
                  <a:pt x="391220" y="64622"/>
                </a:lnTo>
                <a:lnTo>
                  <a:pt x="387827" y="57315"/>
                </a:lnTo>
                <a:lnTo>
                  <a:pt x="386718" y="55876"/>
                </a:lnTo>
                <a:close/>
              </a:path>
              <a:path w="658494" h="126365">
                <a:moveTo>
                  <a:pt x="403261" y="102689"/>
                </a:moveTo>
                <a:lnTo>
                  <a:pt x="403261" y="122071"/>
                </a:lnTo>
                <a:lnTo>
                  <a:pt x="406296" y="123328"/>
                </a:lnTo>
                <a:lnTo>
                  <a:pt x="409834" y="124336"/>
                </a:lnTo>
                <a:lnTo>
                  <a:pt x="414132" y="125089"/>
                </a:lnTo>
                <a:lnTo>
                  <a:pt x="418177" y="126097"/>
                </a:lnTo>
                <a:lnTo>
                  <a:pt x="421971" y="126349"/>
                </a:lnTo>
                <a:lnTo>
                  <a:pt x="425509" y="126349"/>
                </a:lnTo>
                <a:lnTo>
                  <a:pt x="432862" y="125920"/>
                </a:lnTo>
                <a:lnTo>
                  <a:pt x="457922" y="110745"/>
                </a:lnTo>
                <a:lnTo>
                  <a:pt x="422727" y="110745"/>
                </a:lnTo>
                <a:lnTo>
                  <a:pt x="418936" y="110241"/>
                </a:lnTo>
                <a:lnTo>
                  <a:pt x="410847" y="107219"/>
                </a:lnTo>
                <a:lnTo>
                  <a:pt x="406799" y="105206"/>
                </a:lnTo>
                <a:lnTo>
                  <a:pt x="403261" y="102689"/>
                </a:lnTo>
                <a:close/>
              </a:path>
              <a:path w="658494" h="126365">
                <a:moveTo>
                  <a:pt x="438405" y="39264"/>
                </a:moveTo>
                <a:lnTo>
                  <a:pt x="426015" y="39264"/>
                </a:lnTo>
                <a:lnTo>
                  <a:pt x="418177" y="41529"/>
                </a:lnTo>
                <a:lnTo>
                  <a:pt x="412363" y="46563"/>
                </a:lnTo>
                <a:lnTo>
                  <a:pt x="406296" y="51346"/>
                </a:lnTo>
                <a:lnTo>
                  <a:pt x="403388" y="57133"/>
                </a:lnTo>
                <a:lnTo>
                  <a:pt x="403261" y="70724"/>
                </a:lnTo>
                <a:lnTo>
                  <a:pt x="404777" y="75507"/>
                </a:lnTo>
                <a:lnTo>
                  <a:pt x="410847" y="83058"/>
                </a:lnTo>
                <a:lnTo>
                  <a:pt x="416154" y="86581"/>
                </a:lnTo>
                <a:lnTo>
                  <a:pt x="423234" y="89602"/>
                </a:lnTo>
                <a:lnTo>
                  <a:pt x="429554" y="91867"/>
                </a:lnTo>
                <a:lnTo>
                  <a:pt x="433601" y="94132"/>
                </a:lnTo>
                <a:lnTo>
                  <a:pt x="435877" y="95894"/>
                </a:lnTo>
                <a:lnTo>
                  <a:pt x="437899" y="97907"/>
                </a:lnTo>
                <a:lnTo>
                  <a:pt x="439162" y="100172"/>
                </a:lnTo>
                <a:lnTo>
                  <a:pt x="439162" y="105710"/>
                </a:lnTo>
                <a:lnTo>
                  <a:pt x="438152" y="107723"/>
                </a:lnTo>
                <a:lnTo>
                  <a:pt x="435877" y="108981"/>
                </a:lnTo>
                <a:lnTo>
                  <a:pt x="433854" y="110241"/>
                </a:lnTo>
                <a:lnTo>
                  <a:pt x="430566" y="110745"/>
                </a:lnTo>
                <a:lnTo>
                  <a:pt x="457922" y="110745"/>
                </a:lnTo>
                <a:lnTo>
                  <a:pt x="459135" y="108228"/>
                </a:lnTo>
                <a:lnTo>
                  <a:pt x="437899" y="75759"/>
                </a:lnTo>
                <a:lnTo>
                  <a:pt x="431579" y="73242"/>
                </a:lnTo>
                <a:lnTo>
                  <a:pt x="427785" y="71228"/>
                </a:lnTo>
                <a:lnTo>
                  <a:pt x="424246" y="68207"/>
                </a:lnTo>
                <a:lnTo>
                  <a:pt x="423234" y="65942"/>
                </a:lnTo>
                <a:lnTo>
                  <a:pt x="423234" y="60658"/>
                </a:lnTo>
                <a:lnTo>
                  <a:pt x="424246" y="58645"/>
                </a:lnTo>
                <a:lnTo>
                  <a:pt x="426269" y="57133"/>
                </a:lnTo>
                <a:lnTo>
                  <a:pt x="428544" y="55624"/>
                </a:lnTo>
                <a:lnTo>
                  <a:pt x="431326" y="54868"/>
                </a:lnTo>
                <a:lnTo>
                  <a:pt x="454584" y="54868"/>
                </a:lnTo>
                <a:lnTo>
                  <a:pt x="454584" y="42789"/>
                </a:lnTo>
                <a:lnTo>
                  <a:pt x="452058" y="41781"/>
                </a:lnTo>
                <a:lnTo>
                  <a:pt x="449023" y="40773"/>
                </a:lnTo>
                <a:lnTo>
                  <a:pt x="445482" y="40272"/>
                </a:lnTo>
                <a:lnTo>
                  <a:pt x="441691" y="39516"/>
                </a:lnTo>
                <a:lnTo>
                  <a:pt x="438405" y="39264"/>
                </a:lnTo>
                <a:close/>
              </a:path>
              <a:path w="658494" h="126365">
                <a:moveTo>
                  <a:pt x="454584" y="54868"/>
                </a:moveTo>
                <a:lnTo>
                  <a:pt x="438405" y="54868"/>
                </a:lnTo>
                <a:lnTo>
                  <a:pt x="441944" y="55624"/>
                </a:lnTo>
                <a:lnTo>
                  <a:pt x="445482" y="56881"/>
                </a:lnTo>
                <a:lnTo>
                  <a:pt x="448770" y="58141"/>
                </a:lnTo>
                <a:lnTo>
                  <a:pt x="451805" y="59650"/>
                </a:lnTo>
                <a:lnTo>
                  <a:pt x="454584" y="61160"/>
                </a:lnTo>
                <a:lnTo>
                  <a:pt x="454584" y="54868"/>
                </a:lnTo>
                <a:close/>
              </a:path>
              <a:path w="658494" h="126365">
                <a:moveTo>
                  <a:pt x="511723" y="39264"/>
                </a:moveTo>
                <a:lnTo>
                  <a:pt x="474093" y="57908"/>
                </a:lnTo>
                <a:lnTo>
                  <a:pt x="467480" y="84064"/>
                </a:lnTo>
                <a:lnTo>
                  <a:pt x="468191" y="93361"/>
                </a:lnTo>
                <a:lnTo>
                  <a:pt x="492288" y="123517"/>
                </a:lnTo>
                <a:lnTo>
                  <a:pt x="509701" y="126349"/>
                </a:lnTo>
                <a:lnTo>
                  <a:pt x="519230" y="125633"/>
                </a:lnTo>
                <a:lnTo>
                  <a:pt x="527715" y="123454"/>
                </a:lnTo>
                <a:lnTo>
                  <a:pt x="535158" y="119765"/>
                </a:lnTo>
                <a:lnTo>
                  <a:pt x="541557" y="114519"/>
                </a:lnTo>
                <a:lnTo>
                  <a:pt x="544919" y="110241"/>
                </a:lnTo>
                <a:lnTo>
                  <a:pt x="503634" y="110241"/>
                </a:lnTo>
                <a:lnTo>
                  <a:pt x="497817" y="107976"/>
                </a:lnTo>
                <a:lnTo>
                  <a:pt x="494026" y="103445"/>
                </a:lnTo>
                <a:lnTo>
                  <a:pt x="489981" y="98663"/>
                </a:lnTo>
                <a:lnTo>
                  <a:pt x="487959" y="92119"/>
                </a:lnTo>
                <a:lnTo>
                  <a:pt x="488036" y="74244"/>
                </a:lnTo>
                <a:lnTo>
                  <a:pt x="489981" y="67706"/>
                </a:lnTo>
                <a:lnTo>
                  <a:pt x="494026" y="62924"/>
                </a:lnTo>
                <a:lnTo>
                  <a:pt x="497817" y="58141"/>
                </a:lnTo>
                <a:lnTo>
                  <a:pt x="503634" y="55876"/>
                </a:lnTo>
                <a:lnTo>
                  <a:pt x="546000" y="55876"/>
                </a:lnTo>
                <a:lnTo>
                  <a:pt x="542317" y="51094"/>
                </a:lnTo>
                <a:lnTo>
                  <a:pt x="536292" y="45953"/>
                </a:lnTo>
                <a:lnTo>
                  <a:pt x="529201" y="42252"/>
                </a:lnTo>
                <a:lnTo>
                  <a:pt x="521020" y="40015"/>
                </a:lnTo>
                <a:lnTo>
                  <a:pt x="511723" y="39264"/>
                </a:lnTo>
                <a:close/>
              </a:path>
              <a:path w="658494" h="126365">
                <a:moveTo>
                  <a:pt x="546000" y="55876"/>
                </a:moveTo>
                <a:lnTo>
                  <a:pt x="517793" y="55876"/>
                </a:lnTo>
                <a:lnTo>
                  <a:pt x="523101" y="58141"/>
                </a:lnTo>
                <a:lnTo>
                  <a:pt x="527148" y="62672"/>
                </a:lnTo>
                <a:lnTo>
                  <a:pt x="530939" y="67202"/>
                </a:lnTo>
                <a:lnTo>
                  <a:pt x="532709" y="73998"/>
                </a:lnTo>
                <a:lnTo>
                  <a:pt x="532643" y="92119"/>
                </a:lnTo>
                <a:lnTo>
                  <a:pt x="530939" y="98663"/>
                </a:lnTo>
                <a:lnTo>
                  <a:pt x="527148" y="103445"/>
                </a:lnTo>
                <a:lnTo>
                  <a:pt x="523607" y="107976"/>
                </a:lnTo>
                <a:lnTo>
                  <a:pt x="518046" y="110241"/>
                </a:lnTo>
                <a:lnTo>
                  <a:pt x="544919" y="110241"/>
                </a:lnTo>
                <a:lnTo>
                  <a:pt x="546693" y="107976"/>
                </a:lnTo>
                <a:lnTo>
                  <a:pt x="550312" y="100487"/>
                </a:lnTo>
                <a:lnTo>
                  <a:pt x="552478" y="91867"/>
                </a:lnTo>
                <a:lnTo>
                  <a:pt x="553188" y="82302"/>
                </a:lnTo>
                <a:lnTo>
                  <a:pt x="552520" y="72967"/>
                </a:lnTo>
                <a:lnTo>
                  <a:pt x="550502" y="64622"/>
                </a:lnTo>
                <a:lnTo>
                  <a:pt x="547109" y="57316"/>
                </a:lnTo>
                <a:lnTo>
                  <a:pt x="546000" y="55876"/>
                </a:lnTo>
                <a:close/>
              </a:path>
              <a:path w="658494" h="126365">
                <a:moveTo>
                  <a:pt x="638392" y="57385"/>
                </a:moveTo>
                <a:lnTo>
                  <a:pt x="618416" y="57385"/>
                </a:lnTo>
                <a:lnTo>
                  <a:pt x="618504" y="109233"/>
                </a:lnTo>
                <a:lnTo>
                  <a:pt x="620692" y="115524"/>
                </a:lnTo>
                <a:lnTo>
                  <a:pt x="624739" y="119806"/>
                </a:lnTo>
                <a:lnTo>
                  <a:pt x="628784" y="124336"/>
                </a:lnTo>
                <a:lnTo>
                  <a:pt x="635104" y="126349"/>
                </a:lnTo>
                <a:lnTo>
                  <a:pt x="646228" y="126349"/>
                </a:lnTo>
                <a:lnTo>
                  <a:pt x="649010" y="126097"/>
                </a:lnTo>
                <a:lnTo>
                  <a:pt x="652045" y="125593"/>
                </a:lnTo>
                <a:lnTo>
                  <a:pt x="654824" y="125089"/>
                </a:lnTo>
                <a:lnTo>
                  <a:pt x="656849" y="124336"/>
                </a:lnTo>
                <a:lnTo>
                  <a:pt x="658112" y="123580"/>
                </a:lnTo>
                <a:lnTo>
                  <a:pt x="658112" y="110241"/>
                </a:lnTo>
                <a:lnTo>
                  <a:pt x="645975" y="110241"/>
                </a:lnTo>
                <a:lnTo>
                  <a:pt x="642943" y="109233"/>
                </a:lnTo>
                <a:lnTo>
                  <a:pt x="641171" y="106968"/>
                </a:lnTo>
                <a:lnTo>
                  <a:pt x="639149" y="104954"/>
                </a:lnTo>
                <a:lnTo>
                  <a:pt x="638392" y="101432"/>
                </a:lnTo>
                <a:lnTo>
                  <a:pt x="638392" y="57385"/>
                </a:lnTo>
                <a:close/>
              </a:path>
              <a:path w="658494" h="126365">
                <a:moveTo>
                  <a:pt x="589342" y="57385"/>
                </a:moveTo>
                <a:lnTo>
                  <a:pt x="569369" y="57385"/>
                </a:lnTo>
                <a:lnTo>
                  <a:pt x="569369" y="124336"/>
                </a:lnTo>
                <a:lnTo>
                  <a:pt x="589342" y="124336"/>
                </a:lnTo>
                <a:lnTo>
                  <a:pt x="589342" y="57385"/>
                </a:lnTo>
                <a:close/>
              </a:path>
              <a:path w="658494" h="126365">
                <a:moveTo>
                  <a:pt x="658112" y="107472"/>
                </a:moveTo>
                <a:lnTo>
                  <a:pt x="651032" y="110241"/>
                </a:lnTo>
                <a:lnTo>
                  <a:pt x="658112" y="110241"/>
                </a:lnTo>
                <a:lnTo>
                  <a:pt x="658112" y="107472"/>
                </a:lnTo>
                <a:close/>
              </a:path>
              <a:path w="658494" h="126365">
                <a:moveTo>
                  <a:pt x="658112" y="41277"/>
                </a:moveTo>
                <a:lnTo>
                  <a:pt x="555463" y="41277"/>
                </a:lnTo>
                <a:lnTo>
                  <a:pt x="555463" y="57385"/>
                </a:lnTo>
                <a:lnTo>
                  <a:pt x="658112" y="57385"/>
                </a:lnTo>
                <a:lnTo>
                  <a:pt x="658112" y="41277"/>
                </a:lnTo>
                <a:close/>
              </a:path>
              <a:path w="658494" h="126365">
                <a:moveTo>
                  <a:pt x="604513" y="0"/>
                </a:moveTo>
                <a:lnTo>
                  <a:pt x="590861" y="0"/>
                </a:lnTo>
                <a:lnTo>
                  <a:pt x="583528" y="2769"/>
                </a:lnTo>
                <a:lnTo>
                  <a:pt x="577965" y="8307"/>
                </a:lnTo>
                <a:lnTo>
                  <a:pt x="572151" y="13843"/>
                </a:lnTo>
                <a:lnTo>
                  <a:pt x="569369" y="20890"/>
                </a:lnTo>
                <a:lnTo>
                  <a:pt x="569369" y="41277"/>
                </a:lnTo>
                <a:lnTo>
                  <a:pt x="589342" y="41277"/>
                </a:lnTo>
                <a:lnTo>
                  <a:pt x="589342" y="26177"/>
                </a:lnTo>
                <a:lnTo>
                  <a:pt x="590354" y="22402"/>
                </a:lnTo>
                <a:lnTo>
                  <a:pt x="594905" y="17368"/>
                </a:lnTo>
                <a:lnTo>
                  <a:pt x="597937" y="16108"/>
                </a:lnTo>
                <a:lnTo>
                  <a:pt x="611087" y="16108"/>
                </a:lnTo>
                <a:lnTo>
                  <a:pt x="611087" y="1260"/>
                </a:lnTo>
                <a:lnTo>
                  <a:pt x="609821" y="756"/>
                </a:lnTo>
                <a:lnTo>
                  <a:pt x="604513" y="0"/>
                </a:lnTo>
                <a:close/>
              </a:path>
              <a:path w="658494" h="126365">
                <a:moveTo>
                  <a:pt x="638392" y="16612"/>
                </a:moveTo>
                <a:lnTo>
                  <a:pt x="618416" y="22651"/>
                </a:lnTo>
                <a:lnTo>
                  <a:pt x="618416" y="41277"/>
                </a:lnTo>
                <a:lnTo>
                  <a:pt x="638392" y="41277"/>
                </a:lnTo>
                <a:lnTo>
                  <a:pt x="638392" y="16612"/>
                </a:lnTo>
                <a:close/>
              </a:path>
              <a:path w="658494" h="126365">
                <a:moveTo>
                  <a:pt x="611087" y="16108"/>
                </a:moveTo>
                <a:lnTo>
                  <a:pt x="604260" y="16108"/>
                </a:lnTo>
                <a:lnTo>
                  <a:pt x="606029" y="16360"/>
                </a:lnTo>
                <a:lnTo>
                  <a:pt x="607799" y="16864"/>
                </a:lnTo>
                <a:lnTo>
                  <a:pt x="609315" y="17368"/>
                </a:lnTo>
                <a:lnTo>
                  <a:pt x="610580" y="17872"/>
                </a:lnTo>
                <a:lnTo>
                  <a:pt x="611087" y="18373"/>
                </a:lnTo>
                <a:lnTo>
                  <a:pt x="611087" y="16108"/>
                </a:lnTo>
                <a:close/>
              </a:path>
            </a:pathLst>
          </a:custGeom>
          <a:solidFill>
            <a:srgbClr val="FFFFFF"/>
          </a:solidFill>
        </p:spPr>
        <p:txBody>
          <a:bodyPr wrap="square" lIns="0" tIns="0" rIns="0" bIns="0" rtlCol="0"/>
          <a:lstStyle/>
          <a:p>
            <a:endParaRPr/>
          </a:p>
        </p:txBody>
      </p:sp>
      <p:sp>
        <p:nvSpPr>
          <p:cNvPr id="5" name="object 5"/>
          <p:cNvSpPr/>
          <p:nvPr/>
        </p:nvSpPr>
        <p:spPr>
          <a:xfrm>
            <a:off x="440436" y="483106"/>
            <a:ext cx="194169" cy="193295"/>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403047" y="3294329"/>
            <a:ext cx="8416290" cy="1416050"/>
          </a:xfrm>
          <a:prstGeom prst="rect">
            <a:avLst/>
          </a:prstGeom>
        </p:spPr>
        <p:txBody>
          <a:bodyPr vert="horz" wrap="square" lIns="0" tIns="95250" rIns="0" bIns="0" rtlCol="0">
            <a:spAutoFit/>
          </a:bodyPr>
          <a:lstStyle/>
          <a:p>
            <a:pPr marL="12700" marR="5080">
              <a:lnSpc>
                <a:spcPts val="5190"/>
              </a:lnSpc>
              <a:spcBef>
                <a:spcPts val="750"/>
              </a:spcBef>
            </a:pPr>
            <a:r>
              <a:rPr sz="4800" spc="-50" dirty="0">
                <a:solidFill>
                  <a:srgbClr val="FFFFFF"/>
                </a:solidFill>
              </a:rPr>
              <a:t>Implement </a:t>
            </a:r>
            <a:r>
              <a:rPr sz="4800" spc="-70" dirty="0">
                <a:solidFill>
                  <a:srgbClr val="FFFFFF"/>
                </a:solidFill>
              </a:rPr>
              <a:t>Workloads </a:t>
            </a:r>
            <a:r>
              <a:rPr sz="4800" spc="-35" dirty="0">
                <a:solidFill>
                  <a:srgbClr val="FFFFFF"/>
                </a:solidFill>
              </a:rPr>
              <a:t>and</a:t>
            </a:r>
            <a:r>
              <a:rPr sz="4800" spc="-245" dirty="0">
                <a:solidFill>
                  <a:srgbClr val="FFFFFF"/>
                </a:solidFill>
              </a:rPr>
              <a:t> </a:t>
            </a:r>
            <a:r>
              <a:rPr sz="4800" spc="-45" dirty="0">
                <a:solidFill>
                  <a:srgbClr val="FFFFFF"/>
                </a:solidFill>
              </a:rPr>
              <a:t>Security  </a:t>
            </a:r>
            <a:r>
              <a:rPr sz="4800" spc="-50" dirty="0">
                <a:solidFill>
                  <a:srgbClr val="FFFFFF"/>
                </a:solidFill>
              </a:rPr>
              <a:t>(20-25%)</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47675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Customizing </a:t>
            </a:r>
            <a:r>
              <a:rPr sz="2800" b="1" spc="-35" dirty="0">
                <a:solidFill>
                  <a:srgbClr val="0071C5"/>
                </a:solidFill>
                <a:latin typeface="Segoe UI Semibold"/>
                <a:cs typeface="Segoe UI Semibold"/>
              </a:rPr>
              <a:t>the</a:t>
            </a:r>
            <a:r>
              <a:rPr sz="2800" b="1" spc="-200" dirty="0">
                <a:solidFill>
                  <a:srgbClr val="0071C5"/>
                </a:solidFill>
                <a:latin typeface="Segoe UI Semibold"/>
                <a:cs typeface="Segoe UI Semibold"/>
              </a:rPr>
              <a:t> </a:t>
            </a:r>
            <a:r>
              <a:rPr sz="2800" b="1" spc="-50" dirty="0">
                <a:solidFill>
                  <a:srgbClr val="0071C5"/>
                </a:solidFill>
                <a:latin typeface="Segoe UI Semibold"/>
                <a:cs typeface="Segoe UI Semibold"/>
              </a:rPr>
              <a:t>Assessment</a:t>
            </a:r>
            <a:endParaRPr sz="2800">
              <a:latin typeface="Segoe UI Semibold"/>
              <a:cs typeface="Segoe UI Semibold"/>
            </a:endParaRPr>
          </a:p>
        </p:txBody>
      </p:sp>
      <p:sp>
        <p:nvSpPr>
          <p:cNvPr id="3" name="object 3"/>
          <p:cNvSpPr txBox="1"/>
          <p:nvPr/>
        </p:nvSpPr>
        <p:spPr>
          <a:xfrm>
            <a:off x="517042" y="1548129"/>
            <a:ext cx="4156075" cy="2830830"/>
          </a:xfrm>
          <a:prstGeom prst="rect">
            <a:avLst/>
          </a:prstGeom>
        </p:spPr>
        <p:txBody>
          <a:bodyPr vert="horz" wrap="square" lIns="0" tIns="12700" rIns="0" bIns="0" rtlCol="0">
            <a:spAutoFit/>
          </a:bodyPr>
          <a:lstStyle/>
          <a:p>
            <a:pPr marL="12700" marR="5080">
              <a:lnSpc>
                <a:spcPct val="100000"/>
              </a:lnSpc>
              <a:spcBef>
                <a:spcPts val="100"/>
              </a:spcBef>
            </a:pPr>
            <a:r>
              <a:rPr sz="2400" b="1" spc="-50" dirty="0">
                <a:solidFill>
                  <a:srgbClr val="3B3B41"/>
                </a:solidFill>
                <a:latin typeface="Segoe UI Semibold"/>
                <a:cs typeface="Segoe UI Semibold"/>
              </a:rPr>
              <a:t>Customization settings</a:t>
            </a:r>
            <a:r>
              <a:rPr sz="2400" b="1" spc="-225" dirty="0">
                <a:solidFill>
                  <a:srgbClr val="3B3B41"/>
                </a:solidFill>
                <a:latin typeface="Segoe UI Semibold"/>
                <a:cs typeface="Segoe UI Semibold"/>
              </a:rPr>
              <a:t> </a:t>
            </a:r>
            <a:r>
              <a:rPr sz="2400" b="1" spc="-45" dirty="0">
                <a:solidFill>
                  <a:srgbClr val="3B3B41"/>
                </a:solidFill>
                <a:latin typeface="Segoe UI Semibold"/>
                <a:cs typeface="Segoe UI Semibold"/>
              </a:rPr>
              <a:t>include:  </a:t>
            </a:r>
            <a:r>
              <a:rPr sz="2000" b="1" spc="-5" dirty="0">
                <a:solidFill>
                  <a:srgbClr val="3B3B41"/>
                </a:solidFill>
                <a:latin typeface="Segoe UI"/>
                <a:cs typeface="Segoe UI"/>
              </a:rPr>
              <a:t>Performance </a:t>
            </a:r>
            <a:r>
              <a:rPr sz="2000" b="1" spc="5" dirty="0">
                <a:solidFill>
                  <a:srgbClr val="3B3B41"/>
                </a:solidFill>
                <a:latin typeface="Segoe UI"/>
                <a:cs typeface="Segoe UI"/>
              </a:rPr>
              <a:t>history </a:t>
            </a:r>
            <a:r>
              <a:rPr sz="2000" b="1" spc="-5" dirty="0">
                <a:solidFill>
                  <a:srgbClr val="3B3B41"/>
                </a:solidFill>
                <a:latin typeface="Segoe UI"/>
                <a:cs typeface="Segoe UI"/>
              </a:rPr>
              <a:t>duration  </a:t>
            </a:r>
            <a:r>
              <a:rPr sz="2000" b="1" spc="-35" dirty="0">
                <a:solidFill>
                  <a:srgbClr val="3B3B41"/>
                </a:solidFill>
                <a:latin typeface="Segoe UI"/>
                <a:cs typeface="Segoe UI"/>
              </a:rPr>
              <a:t>Target</a:t>
            </a:r>
            <a:r>
              <a:rPr sz="2000" b="1" spc="-5" dirty="0">
                <a:solidFill>
                  <a:srgbClr val="3B3B41"/>
                </a:solidFill>
                <a:latin typeface="Segoe UI"/>
                <a:cs typeface="Segoe UI"/>
              </a:rPr>
              <a:t> </a:t>
            </a:r>
            <a:r>
              <a:rPr sz="2000" b="1" dirty="0">
                <a:solidFill>
                  <a:srgbClr val="3B3B41"/>
                </a:solidFill>
                <a:latin typeface="Segoe UI"/>
                <a:cs typeface="Segoe UI"/>
              </a:rPr>
              <a:t>location</a:t>
            </a:r>
            <a:endParaRPr sz="2000">
              <a:latin typeface="Segoe UI"/>
              <a:cs typeface="Segoe UI"/>
            </a:endParaRPr>
          </a:p>
          <a:p>
            <a:pPr marL="12700" marR="2346960">
              <a:lnSpc>
                <a:spcPct val="100000"/>
              </a:lnSpc>
            </a:pPr>
            <a:r>
              <a:rPr sz="2000" b="1" spc="-5" dirty="0">
                <a:solidFill>
                  <a:srgbClr val="3B3B41"/>
                </a:solidFill>
                <a:latin typeface="Segoe UI"/>
                <a:cs typeface="Segoe UI"/>
              </a:rPr>
              <a:t>Pricing tier  </a:t>
            </a:r>
            <a:r>
              <a:rPr sz="2000" b="1" spc="-15" dirty="0">
                <a:solidFill>
                  <a:srgbClr val="3B3B41"/>
                </a:solidFill>
                <a:latin typeface="Segoe UI"/>
                <a:cs typeface="Segoe UI"/>
              </a:rPr>
              <a:t>Storage </a:t>
            </a:r>
            <a:r>
              <a:rPr sz="2000" b="1" spc="-5" dirty="0">
                <a:solidFill>
                  <a:srgbClr val="3B3B41"/>
                </a:solidFill>
                <a:latin typeface="Segoe UI"/>
                <a:cs typeface="Segoe UI"/>
              </a:rPr>
              <a:t>type  </a:t>
            </a:r>
            <a:r>
              <a:rPr sz="2000" b="1" spc="5" dirty="0">
                <a:solidFill>
                  <a:srgbClr val="3B3B41"/>
                </a:solidFill>
                <a:latin typeface="Segoe UI"/>
                <a:cs typeface="Segoe UI"/>
              </a:rPr>
              <a:t>Comfort</a:t>
            </a:r>
            <a:r>
              <a:rPr sz="2000" b="1" spc="-65" dirty="0">
                <a:solidFill>
                  <a:srgbClr val="3B3B41"/>
                </a:solidFill>
                <a:latin typeface="Segoe UI"/>
                <a:cs typeface="Segoe UI"/>
              </a:rPr>
              <a:t> </a:t>
            </a:r>
            <a:r>
              <a:rPr sz="2000" b="1" spc="-5" dirty="0">
                <a:solidFill>
                  <a:srgbClr val="3B3B41"/>
                </a:solidFill>
                <a:latin typeface="Segoe UI"/>
                <a:cs typeface="Segoe UI"/>
              </a:rPr>
              <a:t>factor  Currency  Discounts</a:t>
            </a:r>
            <a:endParaRPr sz="2000">
              <a:latin typeface="Segoe UI"/>
              <a:cs typeface="Segoe UI"/>
            </a:endParaRPr>
          </a:p>
          <a:p>
            <a:pPr marL="12700">
              <a:lnSpc>
                <a:spcPct val="100000"/>
              </a:lnSpc>
              <a:spcBef>
                <a:spcPts val="5"/>
              </a:spcBef>
            </a:pPr>
            <a:r>
              <a:rPr sz="2000" b="1" dirty="0">
                <a:solidFill>
                  <a:srgbClr val="3B3B41"/>
                </a:solidFill>
                <a:latin typeface="Segoe UI"/>
                <a:cs typeface="Segoe UI"/>
              </a:rPr>
              <a:t>VM</a:t>
            </a:r>
            <a:r>
              <a:rPr sz="2000" b="1" spc="-5" dirty="0">
                <a:solidFill>
                  <a:srgbClr val="3B3B41"/>
                </a:solidFill>
                <a:latin typeface="Segoe UI"/>
                <a:cs typeface="Segoe UI"/>
              </a:rPr>
              <a:t> </a:t>
            </a:r>
            <a:r>
              <a:rPr sz="2000" b="1" dirty="0">
                <a:solidFill>
                  <a:srgbClr val="3B3B41"/>
                </a:solidFill>
                <a:latin typeface="Segoe UI"/>
                <a:cs typeface="Segoe UI"/>
              </a:rPr>
              <a:t>uptime</a:t>
            </a:r>
            <a:endParaRPr sz="2000">
              <a:latin typeface="Segoe UI"/>
              <a:cs typeface="Segoe UI"/>
            </a:endParaRPr>
          </a:p>
        </p:txBody>
      </p:sp>
      <p:sp>
        <p:nvSpPr>
          <p:cNvPr id="4" name="object 4"/>
          <p:cNvSpPr/>
          <p:nvPr/>
        </p:nvSpPr>
        <p:spPr>
          <a:xfrm>
            <a:off x="3637734" y="3207626"/>
            <a:ext cx="8506386" cy="350696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7075170" cy="709930"/>
          </a:xfrm>
          <a:prstGeom prst="rect">
            <a:avLst/>
          </a:prstGeom>
        </p:spPr>
        <p:txBody>
          <a:bodyPr vert="horz" wrap="square" lIns="0" tIns="17145" rIns="0" bIns="0" rtlCol="0">
            <a:spAutoFit/>
          </a:bodyPr>
          <a:lstStyle/>
          <a:p>
            <a:pPr marL="12700">
              <a:lnSpc>
                <a:spcPct val="100000"/>
              </a:lnSpc>
              <a:spcBef>
                <a:spcPts val="135"/>
              </a:spcBef>
            </a:pPr>
            <a:r>
              <a:rPr sz="4450" spc="-15" dirty="0">
                <a:solidFill>
                  <a:srgbClr val="0071C5"/>
                </a:solidFill>
              </a:rPr>
              <a:t>Troubleshooting </a:t>
            </a:r>
            <a:r>
              <a:rPr sz="4450" spc="-5" dirty="0">
                <a:solidFill>
                  <a:srgbClr val="0071C5"/>
                </a:solidFill>
              </a:rPr>
              <a:t>Azure</a:t>
            </a:r>
            <a:r>
              <a:rPr sz="4450" spc="-55" dirty="0">
                <a:solidFill>
                  <a:srgbClr val="0071C5"/>
                </a:solidFill>
              </a:rPr>
              <a:t> </a:t>
            </a:r>
            <a:r>
              <a:rPr sz="4450" spc="-10" dirty="0">
                <a:solidFill>
                  <a:srgbClr val="0071C5"/>
                </a:solidFill>
              </a:rPr>
              <a:t>Migrate</a:t>
            </a:r>
            <a:endParaRPr sz="4450"/>
          </a:p>
        </p:txBody>
      </p:sp>
      <p:sp>
        <p:nvSpPr>
          <p:cNvPr id="3" name="object 3"/>
          <p:cNvSpPr txBox="1"/>
          <p:nvPr/>
        </p:nvSpPr>
        <p:spPr>
          <a:xfrm>
            <a:off x="608482" y="1407921"/>
            <a:ext cx="6673850" cy="2273935"/>
          </a:xfrm>
          <a:prstGeom prst="rect">
            <a:avLst/>
          </a:prstGeom>
        </p:spPr>
        <p:txBody>
          <a:bodyPr vert="horz" wrap="square" lIns="0" tIns="13335" rIns="0" bIns="0" rtlCol="0">
            <a:spAutoFit/>
          </a:bodyPr>
          <a:lstStyle/>
          <a:p>
            <a:pPr marL="245745" indent="-233045">
              <a:lnSpc>
                <a:spcPts val="3385"/>
              </a:lnSpc>
              <a:spcBef>
                <a:spcPts val="105"/>
              </a:spcBef>
              <a:buFont typeface="Arial"/>
              <a:buChar char="•"/>
              <a:tabLst>
                <a:tab pos="246379" algn="l"/>
              </a:tabLst>
            </a:pPr>
            <a:r>
              <a:rPr sz="2850" b="1" spc="-5" dirty="0">
                <a:latin typeface="Calibri"/>
                <a:cs typeface="Calibri"/>
              </a:rPr>
              <a:t>The </a:t>
            </a:r>
            <a:r>
              <a:rPr sz="2850" b="1" spc="-10" dirty="0">
                <a:latin typeface="Calibri"/>
                <a:cs typeface="Calibri"/>
              </a:rPr>
              <a:t>most </a:t>
            </a:r>
            <a:r>
              <a:rPr sz="2850" b="1" dirty="0">
                <a:latin typeface="Calibri"/>
                <a:cs typeface="Calibri"/>
              </a:rPr>
              <a:t>common issues</a:t>
            </a:r>
            <a:r>
              <a:rPr sz="2850" b="1" spc="10" dirty="0">
                <a:latin typeface="Calibri"/>
                <a:cs typeface="Calibri"/>
              </a:rPr>
              <a:t> </a:t>
            </a:r>
            <a:r>
              <a:rPr sz="2850" b="1" dirty="0">
                <a:latin typeface="Calibri"/>
                <a:cs typeface="Calibri"/>
              </a:rPr>
              <a:t>include:</a:t>
            </a:r>
            <a:endParaRPr sz="2850">
              <a:latin typeface="Calibri"/>
              <a:cs typeface="Calibri"/>
            </a:endParaRPr>
          </a:p>
          <a:p>
            <a:pPr marL="711835" lvl="1" indent="-233045">
              <a:lnSpc>
                <a:spcPts val="2865"/>
              </a:lnSpc>
              <a:buFont typeface="Arial"/>
              <a:buChar char="•"/>
              <a:tabLst>
                <a:tab pos="712470" algn="l"/>
              </a:tabLst>
            </a:pPr>
            <a:r>
              <a:rPr sz="2450" b="1" spc="-15" dirty="0">
                <a:latin typeface="Calibri"/>
                <a:cs typeface="Calibri"/>
              </a:rPr>
              <a:t>Migration </a:t>
            </a:r>
            <a:r>
              <a:rPr sz="2450" b="1" spc="-5" dirty="0">
                <a:latin typeface="Calibri"/>
                <a:cs typeface="Calibri"/>
              </a:rPr>
              <a:t>project </a:t>
            </a:r>
            <a:r>
              <a:rPr sz="2450" b="1" spc="-10" dirty="0">
                <a:latin typeface="Calibri"/>
                <a:cs typeface="Calibri"/>
              </a:rPr>
              <a:t>creation</a:t>
            </a:r>
            <a:r>
              <a:rPr sz="2450" b="1" spc="-25" dirty="0">
                <a:latin typeface="Calibri"/>
                <a:cs typeface="Calibri"/>
              </a:rPr>
              <a:t> </a:t>
            </a:r>
            <a:r>
              <a:rPr sz="2450" b="1" spc="-10" dirty="0">
                <a:latin typeface="Calibri"/>
                <a:cs typeface="Calibri"/>
              </a:rPr>
              <a:t>failed</a:t>
            </a:r>
            <a:endParaRPr sz="2450">
              <a:latin typeface="Calibri"/>
              <a:cs typeface="Calibri"/>
            </a:endParaRPr>
          </a:p>
          <a:p>
            <a:pPr marL="711835" lvl="1" indent="-233045">
              <a:lnSpc>
                <a:spcPts val="2850"/>
              </a:lnSpc>
              <a:buFont typeface="Arial"/>
              <a:buChar char="•"/>
              <a:tabLst>
                <a:tab pos="712470" algn="l"/>
              </a:tabLst>
            </a:pPr>
            <a:r>
              <a:rPr sz="2450" b="1" spc="-5" dirty="0">
                <a:latin typeface="Calibri"/>
                <a:cs typeface="Calibri"/>
              </a:rPr>
              <a:t>No </a:t>
            </a:r>
            <a:r>
              <a:rPr sz="2450" b="1" spc="-10" dirty="0">
                <a:latin typeface="Calibri"/>
                <a:cs typeface="Calibri"/>
              </a:rPr>
              <a:t>performance</a:t>
            </a:r>
            <a:r>
              <a:rPr sz="2450" b="1" spc="-20" dirty="0">
                <a:latin typeface="Calibri"/>
                <a:cs typeface="Calibri"/>
              </a:rPr>
              <a:t> </a:t>
            </a:r>
            <a:r>
              <a:rPr sz="2450" b="1" spc="-15" dirty="0">
                <a:latin typeface="Calibri"/>
                <a:cs typeface="Calibri"/>
              </a:rPr>
              <a:t>data</a:t>
            </a:r>
            <a:endParaRPr sz="2450">
              <a:latin typeface="Calibri"/>
              <a:cs typeface="Calibri"/>
            </a:endParaRPr>
          </a:p>
          <a:p>
            <a:pPr marL="711835" lvl="1" indent="-233045">
              <a:lnSpc>
                <a:spcPts val="2850"/>
              </a:lnSpc>
              <a:buFont typeface="Arial"/>
              <a:buChar char="•"/>
              <a:tabLst>
                <a:tab pos="712470" algn="l"/>
              </a:tabLst>
            </a:pPr>
            <a:r>
              <a:rPr sz="2450" b="1" spc="-10" dirty="0">
                <a:latin typeface="Calibri"/>
                <a:cs typeface="Calibri"/>
              </a:rPr>
              <a:t>Collector </a:t>
            </a:r>
            <a:r>
              <a:rPr sz="2450" b="1" dirty="0">
                <a:latin typeface="Calibri"/>
                <a:cs typeface="Calibri"/>
              </a:rPr>
              <a:t>is </a:t>
            </a:r>
            <a:r>
              <a:rPr sz="2450" b="1" spc="-5" dirty="0">
                <a:latin typeface="Calibri"/>
                <a:cs typeface="Calibri"/>
              </a:rPr>
              <a:t>not able </a:t>
            </a:r>
            <a:r>
              <a:rPr sz="2450" b="1" spc="-10" dirty="0">
                <a:latin typeface="Calibri"/>
                <a:cs typeface="Calibri"/>
              </a:rPr>
              <a:t>to connect </a:t>
            </a:r>
            <a:r>
              <a:rPr sz="2450" b="1" spc="-15" dirty="0">
                <a:latin typeface="Calibri"/>
                <a:cs typeface="Calibri"/>
              </a:rPr>
              <a:t>to </a:t>
            </a:r>
            <a:r>
              <a:rPr sz="2450" b="1" dirty="0">
                <a:latin typeface="Calibri"/>
                <a:cs typeface="Calibri"/>
              </a:rPr>
              <a:t>the</a:t>
            </a:r>
            <a:r>
              <a:rPr sz="2450" b="1" spc="10" dirty="0">
                <a:latin typeface="Calibri"/>
                <a:cs typeface="Calibri"/>
              </a:rPr>
              <a:t> </a:t>
            </a:r>
            <a:r>
              <a:rPr sz="2450" b="1" spc="-15" dirty="0">
                <a:latin typeface="Calibri"/>
                <a:cs typeface="Calibri"/>
              </a:rPr>
              <a:t>internet</a:t>
            </a:r>
            <a:endParaRPr sz="2450">
              <a:latin typeface="Calibri"/>
              <a:cs typeface="Calibri"/>
            </a:endParaRPr>
          </a:p>
          <a:p>
            <a:pPr marL="711835" lvl="1" indent="-233045">
              <a:lnSpc>
                <a:spcPts val="2850"/>
              </a:lnSpc>
              <a:buFont typeface="Arial"/>
              <a:buChar char="•"/>
              <a:tabLst>
                <a:tab pos="712470" algn="l"/>
              </a:tabLst>
            </a:pPr>
            <a:r>
              <a:rPr sz="2450" b="1" spc="-15" dirty="0">
                <a:latin typeface="Calibri"/>
                <a:cs typeface="Calibri"/>
              </a:rPr>
              <a:t>Date </a:t>
            </a:r>
            <a:r>
              <a:rPr sz="2450" b="1" spc="-5" dirty="0">
                <a:latin typeface="Calibri"/>
                <a:cs typeface="Calibri"/>
              </a:rPr>
              <a:t>and time </a:t>
            </a:r>
            <a:r>
              <a:rPr sz="2450" b="1" spc="-15" dirty="0">
                <a:latin typeface="Calibri"/>
                <a:cs typeface="Calibri"/>
              </a:rPr>
              <a:t>synchronization</a:t>
            </a:r>
            <a:r>
              <a:rPr sz="2450" b="1" dirty="0">
                <a:latin typeface="Calibri"/>
                <a:cs typeface="Calibri"/>
              </a:rPr>
              <a:t> </a:t>
            </a:r>
            <a:r>
              <a:rPr sz="2450" b="1" spc="-10" dirty="0">
                <a:latin typeface="Calibri"/>
                <a:cs typeface="Calibri"/>
              </a:rPr>
              <a:t>error</a:t>
            </a:r>
            <a:endParaRPr sz="2450">
              <a:latin typeface="Calibri"/>
              <a:cs typeface="Calibri"/>
            </a:endParaRPr>
          </a:p>
          <a:p>
            <a:pPr marL="711835" lvl="1" indent="-233045">
              <a:lnSpc>
                <a:spcPts val="2890"/>
              </a:lnSpc>
              <a:buFont typeface="Arial"/>
              <a:buChar char="•"/>
              <a:tabLst>
                <a:tab pos="712470" algn="l"/>
              </a:tabLst>
            </a:pPr>
            <a:r>
              <a:rPr sz="2450" b="1" spc="-5" dirty="0">
                <a:latin typeface="Calibri"/>
                <a:cs typeface="Calibri"/>
              </a:rPr>
              <a:t>Error</a:t>
            </a:r>
            <a:r>
              <a:rPr sz="2450" b="1" spc="-25" dirty="0">
                <a:latin typeface="Calibri"/>
                <a:cs typeface="Calibri"/>
              </a:rPr>
              <a:t> </a:t>
            </a:r>
            <a:r>
              <a:rPr sz="2450" b="1" spc="-20" dirty="0">
                <a:latin typeface="Calibri"/>
                <a:cs typeface="Calibri"/>
              </a:rPr>
              <a:t>UnableToConnectToServer</a:t>
            </a:r>
            <a:endParaRPr sz="245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84395" y="2138987"/>
            <a:ext cx="5284700" cy="1671523"/>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08482" y="189102"/>
            <a:ext cx="3223895" cy="709930"/>
          </a:xfrm>
          <a:prstGeom prst="rect">
            <a:avLst/>
          </a:prstGeom>
        </p:spPr>
        <p:txBody>
          <a:bodyPr vert="horz" wrap="square" lIns="0" tIns="17145" rIns="0" bIns="0" rtlCol="0">
            <a:spAutoFit/>
          </a:bodyPr>
          <a:lstStyle/>
          <a:p>
            <a:pPr marL="12700">
              <a:lnSpc>
                <a:spcPct val="100000"/>
              </a:lnSpc>
              <a:spcBef>
                <a:spcPts val="135"/>
              </a:spcBef>
            </a:pPr>
            <a:r>
              <a:rPr sz="4450" spc="15" dirty="0">
                <a:solidFill>
                  <a:srgbClr val="0071C5"/>
                </a:solidFill>
              </a:rPr>
              <a:t>ASR</a:t>
            </a:r>
            <a:r>
              <a:rPr sz="4450" spc="-80" dirty="0">
                <a:solidFill>
                  <a:srgbClr val="0071C5"/>
                </a:solidFill>
              </a:rPr>
              <a:t> </a:t>
            </a:r>
            <a:r>
              <a:rPr sz="4450" spc="15" dirty="0">
                <a:solidFill>
                  <a:srgbClr val="0071C5"/>
                </a:solidFill>
              </a:rPr>
              <a:t>Scenarios</a:t>
            </a:r>
            <a:endParaRPr sz="4450"/>
          </a:p>
        </p:txBody>
      </p:sp>
      <p:sp>
        <p:nvSpPr>
          <p:cNvPr id="4" name="object 4"/>
          <p:cNvSpPr txBox="1"/>
          <p:nvPr/>
        </p:nvSpPr>
        <p:spPr>
          <a:xfrm>
            <a:off x="608482" y="1408480"/>
            <a:ext cx="8486775" cy="3820160"/>
          </a:xfrm>
          <a:prstGeom prst="rect">
            <a:avLst/>
          </a:prstGeom>
        </p:spPr>
        <p:txBody>
          <a:bodyPr vert="horz" wrap="square" lIns="0" tIns="47625" rIns="0" bIns="0" rtlCol="0">
            <a:spAutoFit/>
          </a:bodyPr>
          <a:lstStyle/>
          <a:p>
            <a:pPr marL="245745" indent="-233045">
              <a:lnSpc>
                <a:spcPct val="100000"/>
              </a:lnSpc>
              <a:spcBef>
                <a:spcPts val="375"/>
              </a:spcBef>
              <a:buFont typeface="Arial"/>
              <a:buChar char="•"/>
              <a:tabLst>
                <a:tab pos="246379" algn="l"/>
              </a:tabLst>
            </a:pPr>
            <a:r>
              <a:rPr sz="2850" b="1" dirty="0">
                <a:latin typeface="Calibri"/>
                <a:cs typeface="Calibri"/>
              </a:rPr>
              <a:t>Hyper-V VM</a:t>
            </a:r>
            <a:r>
              <a:rPr sz="2850" b="1" spc="-5" dirty="0">
                <a:latin typeface="Calibri"/>
                <a:cs typeface="Calibri"/>
              </a:rPr>
              <a:t> replication:</a:t>
            </a:r>
            <a:endParaRPr sz="2850">
              <a:latin typeface="Calibri"/>
              <a:cs typeface="Calibri"/>
            </a:endParaRPr>
          </a:p>
          <a:p>
            <a:pPr marL="711835" lvl="1" indent="-233045">
              <a:lnSpc>
                <a:spcPct val="100000"/>
              </a:lnSpc>
              <a:spcBef>
                <a:spcPts val="234"/>
              </a:spcBef>
              <a:buFont typeface="Arial"/>
              <a:buChar char="•"/>
              <a:tabLst>
                <a:tab pos="712470" algn="l"/>
              </a:tabLst>
            </a:pPr>
            <a:r>
              <a:rPr sz="2450" b="1" spc="-5" dirty="0">
                <a:latin typeface="Calibri"/>
                <a:cs typeface="Calibri"/>
              </a:rPr>
              <a:t>Hyper-V with </a:t>
            </a:r>
            <a:r>
              <a:rPr sz="2450" b="1" spc="-10" dirty="0">
                <a:latin typeface="Calibri"/>
                <a:cs typeface="Calibri"/>
              </a:rPr>
              <a:t>Virtual Machine Manager</a:t>
            </a:r>
            <a:r>
              <a:rPr sz="2450" b="1" spc="40" dirty="0">
                <a:latin typeface="Calibri"/>
                <a:cs typeface="Calibri"/>
              </a:rPr>
              <a:t> </a:t>
            </a:r>
            <a:r>
              <a:rPr sz="2450" b="1" spc="-5" dirty="0">
                <a:latin typeface="Calibri"/>
                <a:cs typeface="Calibri"/>
              </a:rPr>
              <a:t>(VMM):</a:t>
            </a:r>
            <a:endParaRPr sz="2450">
              <a:latin typeface="Calibri"/>
              <a:cs typeface="Calibri"/>
            </a:endParaRPr>
          </a:p>
          <a:p>
            <a:pPr marL="1177925" lvl="2" indent="-233045">
              <a:lnSpc>
                <a:spcPct val="100000"/>
              </a:lnSpc>
              <a:spcBef>
                <a:spcPts val="265"/>
              </a:spcBef>
              <a:buFont typeface="Arial"/>
              <a:buChar char="•"/>
              <a:tabLst>
                <a:tab pos="1177925" algn="l"/>
                <a:tab pos="1178560" algn="l"/>
              </a:tabLst>
            </a:pPr>
            <a:r>
              <a:rPr sz="2050" b="1" spc="-15" dirty="0">
                <a:latin typeface="Calibri"/>
                <a:cs typeface="Calibri"/>
              </a:rPr>
              <a:t>Replication </a:t>
            </a:r>
            <a:r>
              <a:rPr sz="2050" b="1" spc="-20" dirty="0">
                <a:latin typeface="Calibri"/>
                <a:cs typeface="Calibri"/>
              </a:rPr>
              <a:t>to </a:t>
            </a:r>
            <a:r>
              <a:rPr sz="2050" b="1" spc="-15" dirty="0">
                <a:latin typeface="Calibri"/>
                <a:cs typeface="Calibri"/>
              </a:rPr>
              <a:t>Azure </a:t>
            </a:r>
            <a:r>
              <a:rPr sz="2050" b="1" spc="-5" dirty="0">
                <a:latin typeface="Calibri"/>
                <a:cs typeface="Calibri"/>
              </a:rPr>
              <a:t>or a </a:t>
            </a:r>
            <a:r>
              <a:rPr sz="2050" b="1" spc="-10" dirty="0">
                <a:latin typeface="Calibri"/>
                <a:cs typeface="Calibri"/>
              </a:rPr>
              <a:t>secondary</a:t>
            </a:r>
            <a:r>
              <a:rPr sz="2050" b="1" spc="85" dirty="0">
                <a:latin typeface="Calibri"/>
                <a:cs typeface="Calibri"/>
              </a:rPr>
              <a:t> </a:t>
            </a:r>
            <a:r>
              <a:rPr sz="2050" b="1" spc="-35" dirty="0">
                <a:latin typeface="Calibri"/>
                <a:cs typeface="Calibri"/>
              </a:rPr>
              <a:t>datacenter.</a:t>
            </a:r>
            <a:endParaRPr sz="2050">
              <a:latin typeface="Calibri"/>
              <a:cs typeface="Calibri"/>
            </a:endParaRPr>
          </a:p>
          <a:p>
            <a:pPr marL="711835" lvl="1" indent="-233045">
              <a:lnSpc>
                <a:spcPct val="100000"/>
              </a:lnSpc>
              <a:spcBef>
                <a:spcPts val="175"/>
              </a:spcBef>
              <a:buFont typeface="Arial"/>
              <a:buChar char="•"/>
              <a:tabLst>
                <a:tab pos="712470" algn="l"/>
              </a:tabLst>
            </a:pPr>
            <a:r>
              <a:rPr sz="2450" b="1" spc="-5" dirty="0">
                <a:latin typeface="Calibri"/>
                <a:cs typeface="Calibri"/>
              </a:rPr>
              <a:t>Hyper-V without</a:t>
            </a:r>
            <a:r>
              <a:rPr sz="2450" b="1" spc="-10" dirty="0">
                <a:latin typeface="Calibri"/>
                <a:cs typeface="Calibri"/>
              </a:rPr>
              <a:t> </a:t>
            </a:r>
            <a:r>
              <a:rPr sz="2450" b="1" spc="-5" dirty="0">
                <a:latin typeface="Calibri"/>
                <a:cs typeface="Calibri"/>
              </a:rPr>
              <a:t>VMM:</a:t>
            </a:r>
            <a:endParaRPr sz="2450">
              <a:latin typeface="Calibri"/>
              <a:cs typeface="Calibri"/>
            </a:endParaRPr>
          </a:p>
          <a:p>
            <a:pPr marL="1177925" lvl="2" indent="-233045">
              <a:lnSpc>
                <a:spcPct val="100000"/>
              </a:lnSpc>
              <a:spcBef>
                <a:spcPts val="285"/>
              </a:spcBef>
              <a:buFont typeface="Arial"/>
              <a:buChar char="•"/>
              <a:tabLst>
                <a:tab pos="1177925" algn="l"/>
                <a:tab pos="1178560" algn="l"/>
              </a:tabLst>
            </a:pPr>
            <a:r>
              <a:rPr sz="2050" b="1" spc="-15" dirty="0">
                <a:latin typeface="Calibri"/>
                <a:cs typeface="Calibri"/>
              </a:rPr>
              <a:t>Replication </a:t>
            </a:r>
            <a:r>
              <a:rPr sz="2050" b="1" spc="-20" dirty="0">
                <a:latin typeface="Calibri"/>
                <a:cs typeface="Calibri"/>
              </a:rPr>
              <a:t>to </a:t>
            </a:r>
            <a:r>
              <a:rPr sz="2050" b="1" spc="-15" dirty="0">
                <a:latin typeface="Calibri"/>
                <a:cs typeface="Calibri"/>
              </a:rPr>
              <a:t>Azure</a:t>
            </a:r>
            <a:r>
              <a:rPr sz="2050" b="1" spc="40" dirty="0">
                <a:latin typeface="Calibri"/>
                <a:cs typeface="Calibri"/>
              </a:rPr>
              <a:t> </a:t>
            </a:r>
            <a:r>
              <a:rPr sz="2050" b="1" spc="-30" dirty="0">
                <a:latin typeface="Calibri"/>
                <a:cs typeface="Calibri"/>
              </a:rPr>
              <a:t>only.</a:t>
            </a:r>
            <a:endParaRPr sz="2050">
              <a:latin typeface="Calibri"/>
              <a:cs typeface="Calibri"/>
            </a:endParaRPr>
          </a:p>
          <a:p>
            <a:pPr marL="245745" indent="-233045">
              <a:lnSpc>
                <a:spcPct val="100000"/>
              </a:lnSpc>
              <a:spcBef>
                <a:spcPts val="605"/>
              </a:spcBef>
              <a:buFont typeface="Arial"/>
              <a:buChar char="•"/>
              <a:tabLst>
                <a:tab pos="246379" algn="l"/>
              </a:tabLst>
            </a:pPr>
            <a:r>
              <a:rPr sz="2850" b="1" spc="-15" dirty="0">
                <a:latin typeface="Calibri"/>
                <a:cs typeface="Calibri"/>
              </a:rPr>
              <a:t>VMware </a:t>
            </a:r>
            <a:r>
              <a:rPr sz="2850" b="1" dirty="0">
                <a:latin typeface="Calibri"/>
                <a:cs typeface="Calibri"/>
              </a:rPr>
              <a:t>VM</a:t>
            </a:r>
            <a:r>
              <a:rPr sz="2850" b="1" spc="15" dirty="0">
                <a:latin typeface="Calibri"/>
                <a:cs typeface="Calibri"/>
              </a:rPr>
              <a:t> </a:t>
            </a:r>
            <a:r>
              <a:rPr sz="2850" b="1" spc="-10" dirty="0">
                <a:latin typeface="Calibri"/>
                <a:cs typeface="Calibri"/>
              </a:rPr>
              <a:t>replication:</a:t>
            </a:r>
            <a:endParaRPr sz="2850">
              <a:latin typeface="Calibri"/>
              <a:cs typeface="Calibri"/>
            </a:endParaRPr>
          </a:p>
          <a:p>
            <a:pPr marL="711835" lvl="1" indent="-233045">
              <a:lnSpc>
                <a:spcPct val="100000"/>
              </a:lnSpc>
              <a:spcBef>
                <a:spcPts val="229"/>
              </a:spcBef>
              <a:buFont typeface="Arial"/>
              <a:buChar char="•"/>
              <a:tabLst>
                <a:tab pos="712470" algn="l"/>
              </a:tabLst>
            </a:pPr>
            <a:r>
              <a:rPr sz="2450" b="1" spc="-15" dirty="0">
                <a:latin typeface="Calibri"/>
                <a:cs typeface="Calibri"/>
              </a:rPr>
              <a:t>Replication </a:t>
            </a:r>
            <a:r>
              <a:rPr sz="2450" b="1" spc="-20" dirty="0">
                <a:latin typeface="Calibri"/>
                <a:cs typeface="Calibri"/>
              </a:rPr>
              <a:t>to </a:t>
            </a:r>
            <a:r>
              <a:rPr sz="2450" b="1" spc="-5" dirty="0">
                <a:latin typeface="Calibri"/>
                <a:cs typeface="Calibri"/>
              </a:rPr>
              <a:t>a secondary </a:t>
            </a:r>
            <a:r>
              <a:rPr sz="2450" b="1" spc="-10" dirty="0">
                <a:latin typeface="Calibri"/>
                <a:cs typeface="Calibri"/>
              </a:rPr>
              <a:t>site </a:t>
            </a:r>
            <a:r>
              <a:rPr sz="2450" b="1" spc="-5" dirty="0">
                <a:latin typeface="Calibri"/>
                <a:cs typeface="Calibri"/>
              </a:rPr>
              <a:t>running </a:t>
            </a:r>
            <a:r>
              <a:rPr sz="2450" b="1" spc="-10" dirty="0">
                <a:latin typeface="Calibri"/>
                <a:cs typeface="Calibri"/>
              </a:rPr>
              <a:t>VMware </a:t>
            </a:r>
            <a:r>
              <a:rPr sz="2450" b="1" spc="-5" dirty="0">
                <a:latin typeface="Calibri"/>
                <a:cs typeface="Calibri"/>
              </a:rPr>
              <a:t>or </a:t>
            </a:r>
            <a:r>
              <a:rPr sz="2450" b="1" spc="-15" dirty="0">
                <a:latin typeface="Calibri"/>
                <a:cs typeface="Calibri"/>
              </a:rPr>
              <a:t>to</a:t>
            </a:r>
            <a:r>
              <a:rPr sz="2450" b="1" spc="75" dirty="0">
                <a:latin typeface="Calibri"/>
                <a:cs typeface="Calibri"/>
              </a:rPr>
              <a:t> </a:t>
            </a:r>
            <a:r>
              <a:rPr sz="2450" b="1" spc="-10" dirty="0">
                <a:latin typeface="Calibri"/>
                <a:cs typeface="Calibri"/>
              </a:rPr>
              <a:t>Azure.</a:t>
            </a:r>
            <a:endParaRPr sz="2450">
              <a:latin typeface="Calibri"/>
              <a:cs typeface="Calibri"/>
            </a:endParaRPr>
          </a:p>
          <a:p>
            <a:pPr marL="245745" indent="-233045">
              <a:lnSpc>
                <a:spcPct val="100000"/>
              </a:lnSpc>
              <a:spcBef>
                <a:spcPts val="635"/>
              </a:spcBef>
              <a:buFont typeface="Arial"/>
              <a:buChar char="•"/>
              <a:tabLst>
                <a:tab pos="246379" algn="l"/>
              </a:tabLst>
            </a:pPr>
            <a:r>
              <a:rPr sz="2850" b="1" spc="-10" dirty="0">
                <a:latin typeface="Calibri"/>
                <a:cs typeface="Calibri"/>
              </a:rPr>
              <a:t>Physical </a:t>
            </a:r>
            <a:r>
              <a:rPr sz="2850" b="1" spc="-5" dirty="0">
                <a:latin typeface="Calibri"/>
                <a:cs typeface="Calibri"/>
              </a:rPr>
              <a:t>Windows </a:t>
            </a:r>
            <a:r>
              <a:rPr sz="2850" b="1" dirty="0">
                <a:latin typeface="Calibri"/>
                <a:cs typeface="Calibri"/>
              </a:rPr>
              <a:t>and Linux</a:t>
            </a:r>
            <a:r>
              <a:rPr sz="2850" b="1" spc="15" dirty="0">
                <a:latin typeface="Calibri"/>
                <a:cs typeface="Calibri"/>
              </a:rPr>
              <a:t> </a:t>
            </a:r>
            <a:r>
              <a:rPr sz="2850" b="1" spc="-5" dirty="0">
                <a:latin typeface="Calibri"/>
                <a:cs typeface="Calibri"/>
              </a:rPr>
              <a:t>machines:</a:t>
            </a:r>
            <a:endParaRPr sz="2850">
              <a:latin typeface="Calibri"/>
              <a:cs typeface="Calibri"/>
            </a:endParaRPr>
          </a:p>
          <a:p>
            <a:pPr marL="711835" lvl="1" indent="-233045">
              <a:lnSpc>
                <a:spcPct val="100000"/>
              </a:lnSpc>
              <a:spcBef>
                <a:spcPts val="229"/>
              </a:spcBef>
              <a:buFont typeface="Arial"/>
              <a:buChar char="•"/>
              <a:tabLst>
                <a:tab pos="712470" algn="l"/>
              </a:tabLst>
            </a:pPr>
            <a:r>
              <a:rPr sz="2450" b="1" spc="-15" dirty="0">
                <a:latin typeface="Calibri"/>
                <a:cs typeface="Calibri"/>
              </a:rPr>
              <a:t>Replication </a:t>
            </a:r>
            <a:r>
              <a:rPr sz="2450" b="1" spc="-20" dirty="0">
                <a:latin typeface="Calibri"/>
                <a:cs typeface="Calibri"/>
              </a:rPr>
              <a:t>to </a:t>
            </a:r>
            <a:r>
              <a:rPr sz="2450" b="1" spc="-5" dirty="0">
                <a:latin typeface="Calibri"/>
                <a:cs typeface="Calibri"/>
              </a:rPr>
              <a:t>a secondary </a:t>
            </a:r>
            <a:r>
              <a:rPr sz="2450" b="1" spc="-10" dirty="0">
                <a:latin typeface="Calibri"/>
                <a:cs typeface="Calibri"/>
              </a:rPr>
              <a:t>site </a:t>
            </a:r>
            <a:r>
              <a:rPr sz="2450" b="1" spc="-5" dirty="0">
                <a:latin typeface="Calibri"/>
                <a:cs typeface="Calibri"/>
              </a:rPr>
              <a:t>running </a:t>
            </a:r>
            <a:r>
              <a:rPr sz="2450" b="1" spc="-10" dirty="0">
                <a:latin typeface="Calibri"/>
                <a:cs typeface="Calibri"/>
              </a:rPr>
              <a:t>VMware </a:t>
            </a:r>
            <a:r>
              <a:rPr sz="2450" b="1" spc="-5" dirty="0">
                <a:latin typeface="Calibri"/>
                <a:cs typeface="Calibri"/>
              </a:rPr>
              <a:t>or </a:t>
            </a:r>
            <a:r>
              <a:rPr sz="2450" b="1" spc="-15" dirty="0">
                <a:latin typeface="Calibri"/>
                <a:cs typeface="Calibri"/>
              </a:rPr>
              <a:t>to</a:t>
            </a:r>
            <a:r>
              <a:rPr sz="2450" b="1" spc="75" dirty="0">
                <a:latin typeface="Calibri"/>
                <a:cs typeface="Calibri"/>
              </a:rPr>
              <a:t> </a:t>
            </a:r>
            <a:r>
              <a:rPr sz="2450" b="1" spc="-10" dirty="0">
                <a:latin typeface="Calibri"/>
                <a:cs typeface="Calibri"/>
              </a:rPr>
              <a:t>Azure.</a:t>
            </a:r>
            <a:endParaRPr sz="245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3008630" cy="709930"/>
          </a:xfrm>
          <a:prstGeom prst="rect">
            <a:avLst/>
          </a:prstGeom>
        </p:spPr>
        <p:txBody>
          <a:bodyPr vert="horz" wrap="square" lIns="0" tIns="17145" rIns="0" bIns="0" rtlCol="0">
            <a:spAutoFit/>
          </a:bodyPr>
          <a:lstStyle/>
          <a:p>
            <a:pPr marL="12700">
              <a:lnSpc>
                <a:spcPct val="100000"/>
              </a:lnSpc>
              <a:spcBef>
                <a:spcPts val="135"/>
              </a:spcBef>
            </a:pPr>
            <a:r>
              <a:rPr sz="4450" spc="15" dirty="0">
                <a:solidFill>
                  <a:srgbClr val="0071C5"/>
                </a:solidFill>
              </a:rPr>
              <a:t>ASR</a:t>
            </a:r>
            <a:r>
              <a:rPr sz="4450" spc="-65" dirty="0">
                <a:solidFill>
                  <a:srgbClr val="0071C5"/>
                </a:solidFill>
              </a:rPr>
              <a:t> </a:t>
            </a:r>
            <a:r>
              <a:rPr sz="4450" spc="-10" dirty="0">
                <a:solidFill>
                  <a:srgbClr val="0071C5"/>
                </a:solidFill>
              </a:rPr>
              <a:t>Features</a:t>
            </a:r>
            <a:endParaRPr sz="4450"/>
          </a:p>
        </p:txBody>
      </p:sp>
      <p:sp>
        <p:nvSpPr>
          <p:cNvPr id="3" name="object 3"/>
          <p:cNvSpPr txBox="1"/>
          <p:nvPr/>
        </p:nvSpPr>
        <p:spPr>
          <a:xfrm>
            <a:off x="608482" y="1358544"/>
            <a:ext cx="8035925" cy="3139440"/>
          </a:xfrm>
          <a:prstGeom prst="rect">
            <a:avLst/>
          </a:prstGeom>
        </p:spPr>
        <p:txBody>
          <a:bodyPr vert="horz" wrap="square" lIns="0" tIns="97790" rIns="0" bIns="0" rtlCol="0">
            <a:spAutoFit/>
          </a:bodyPr>
          <a:lstStyle/>
          <a:p>
            <a:pPr marL="245745" indent="-233045">
              <a:lnSpc>
                <a:spcPct val="100000"/>
              </a:lnSpc>
              <a:spcBef>
                <a:spcPts val="770"/>
              </a:spcBef>
              <a:buFont typeface="Arial"/>
              <a:buChar char="•"/>
              <a:tabLst>
                <a:tab pos="246379" algn="l"/>
              </a:tabLst>
            </a:pPr>
            <a:r>
              <a:rPr sz="2850" b="1" spc="-5" dirty="0">
                <a:latin typeface="Calibri"/>
                <a:cs typeface="Calibri"/>
              </a:rPr>
              <a:t>Eliminating </a:t>
            </a:r>
            <a:r>
              <a:rPr sz="2850" b="1" dirty="0">
                <a:latin typeface="Calibri"/>
                <a:cs typeface="Calibri"/>
              </a:rPr>
              <a:t>the need </a:t>
            </a:r>
            <a:r>
              <a:rPr sz="2850" b="1" spc="-15" dirty="0">
                <a:latin typeface="Calibri"/>
                <a:cs typeface="Calibri"/>
              </a:rPr>
              <a:t>for </a:t>
            </a:r>
            <a:r>
              <a:rPr sz="2850" b="1" spc="-10" dirty="0">
                <a:latin typeface="Calibri"/>
                <a:cs typeface="Calibri"/>
              </a:rPr>
              <a:t>disaster recovery</a:t>
            </a:r>
            <a:r>
              <a:rPr sz="2850" b="1" spc="15" dirty="0">
                <a:latin typeface="Calibri"/>
                <a:cs typeface="Calibri"/>
              </a:rPr>
              <a:t> </a:t>
            </a:r>
            <a:r>
              <a:rPr sz="2850" b="1" spc="-10" dirty="0">
                <a:latin typeface="Calibri"/>
                <a:cs typeface="Calibri"/>
              </a:rPr>
              <a:t>sites</a:t>
            </a:r>
            <a:endParaRPr sz="2850">
              <a:latin typeface="Calibri"/>
              <a:cs typeface="Calibri"/>
            </a:endParaRPr>
          </a:p>
          <a:p>
            <a:pPr marL="245745" indent="-233045">
              <a:lnSpc>
                <a:spcPct val="100000"/>
              </a:lnSpc>
              <a:spcBef>
                <a:spcPts val="670"/>
              </a:spcBef>
              <a:buFont typeface="Arial"/>
              <a:buChar char="•"/>
              <a:tabLst>
                <a:tab pos="246379" algn="l"/>
              </a:tabLst>
            </a:pPr>
            <a:r>
              <a:rPr sz="2850" b="1" spc="-5" dirty="0">
                <a:latin typeface="Calibri"/>
                <a:cs typeface="Calibri"/>
              </a:rPr>
              <a:t>Reducing </a:t>
            </a:r>
            <a:r>
              <a:rPr sz="2850" b="1" spc="-10" dirty="0">
                <a:latin typeface="Calibri"/>
                <a:cs typeface="Calibri"/>
              </a:rPr>
              <a:t>infrastructure</a:t>
            </a:r>
            <a:r>
              <a:rPr sz="2850" b="1" spc="-20" dirty="0">
                <a:latin typeface="Calibri"/>
                <a:cs typeface="Calibri"/>
              </a:rPr>
              <a:t> </a:t>
            </a:r>
            <a:r>
              <a:rPr sz="2850" b="1" spc="-10" dirty="0">
                <a:latin typeface="Calibri"/>
                <a:cs typeface="Calibri"/>
              </a:rPr>
              <a:t>costs</a:t>
            </a:r>
            <a:endParaRPr sz="2850">
              <a:latin typeface="Calibri"/>
              <a:cs typeface="Calibri"/>
            </a:endParaRPr>
          </a:p>
          <a:p>
            <a:pPr marL="245745" indent="-233045">
              <a:lnSpc>
                <a:spcPct val="100000"/>
              </a:lnSpc>
              <a:spcBef>
                <a:spcPts val="660"/>
              </a:spcBef>
              <a:buFont typeface="Arial"/>
              <a:buChar char="•"/>
              <a:tabLst>
                <a:tab pos="246379" algn="l"/>
              </a:tabLst>
            </a:pPr>
            <a:r>
              <a:rPr sz="2850" b="1" spc="-5" dirty="0">
                <a:latin typeface="Calibri"/>
                <a:cs typeface="Calibri"/>
              </a:rPr>
              <a:t>Automatically </a:t>
            </a:r>
            <a:r>
              <a:rPr sz="2850" b="1" spc="-10" dirty="0">
                <a:latin typeface="Calibri"/>
                <a:cs typeface="Calibri"/>
              </a:rPr>
              <a:t>replicating to</a:t>
            </a:r>
            <a:r>
              <a:rPr sz="2850" b="1" dirty="0">
                <a:latin typeface="Calibri"/>
                <a:cs typeface="Calibri"/>
              </a:rPr>
              <a:t> </a:t>
            </a:r>
            <a:r>
              <a:rPr sz="2850" b="1" spc="-5" dirty="0">
                <a:latin typeface="Calibri"/>
                <a:cs typeface="Calibri"/>
              </a:rPr>
              <a:t>Azure</a:t>
            </a:r>
            <a:endParaRPr sz="2850">
              <a:latin typeface="Calibri"/>
              <a:cs typeface="Calibri"/>
            </a:endParaRPr>
          </a:p>
          <a:p>
            <a:pPr marL="245745" indent="-233045">
              <a:lnSpc>
                <a:spcPct val="100000"/>
              </a:lnSpc>
              <a:spcBef>
                <a:spcPts val="665"/>
              </a:spcBef>
              <a:buFont typeface="Arial"/>
              <a:buChar char="•"/>
              <a:tabLst>
                <a:tab pos="246379" algn="l"/>
              </a:tabLst>
            </a:pPr>
            <a:r>
              <a:rPr sz="2850" b="1" spc="-10" dirty="0">
                <a:latin typeface="Calibri"/>
                <a:cs typeface="Calibri"/>
              </a:rPr>
              <a:t>Safeguarding </a:t>
            </a:r>
            <a:r>
              <a:rPr sz="2850" b="1" spc="-15" dirty="0">
                <a:latin typeface="Calibri"/>
                <a:cs typeface="Calibri"/>
              </a:rPr>
              <a:t>against </a:t>
            </a:r>
            <a:r>
              <a:rPr sz="2850" b="1" spc="-10" dirty="0">
                <a:latin typeface="Calibri"/>
                <a:cs typeface="Calibri"/>
              </a:rPr>
              <a:t>outages </a:t>
            </a:r>
            <a:r>
              <a:rPr sz="2850" b="1" dirty="0">
                <a:latin typeface="Calibri"/>
                <a:cs typeface="Calibri"/>
              </a:rPr>
              <a:t>of </a:t>
            </a:r>
            <a:r>
              <a:rPr sz="2850" b="1" spc="-10" dirty="0">
                <a:latin typeface="Calibri"/>
                <a:cs typeface="Calibri"/>
              </a:rPr>
              <a:t>complex</a:t>
            </a:r>
            <a:r>
              <a:rPr sz="2850" b="1" spc="70" dirty="0">
                <a:latin typeface="Calibri"/>
                <a:cs typeface="Calibri"/>
              </a:rPr>
              <a:t> </a:t>
            </a:r>
            <a:r>
              <a:rPr sz="2850" b="1" spc="-5" dirty="0">
                <a:latin typeface="Calibri"/>
                <a:cs typeface="Calibri"/>
              </a:rPr>
              <a:t>workloads</a:t>
            </a:r>
            <a:endParaRPr sz="2850">
              <a:latin typeface="Calibri"/>
              <a:cs typeface="Calibri"/>
            </a:endParaRPr>
          </a:p>
          <a:p>
            <a:pPr marL="245745" indent="-233045">
              <a:lnSpc>
                <a:spcPct val="100000"/>
              </a:lnSpc>
              <a:spcBef>
                <a:spcPts val="670"/>
              </a:spcBef>
              <a:buFont typeface="Arial"/>
              <a:buChar char="•"/>
              <a:tabLst>
                <a:tab pos="246379" algn="l"/>
              </a:tabLst>
            </a:pPr>
            <a:r>
              <a:rPr sz="2850" b="1" spc="-5" dirty="0">
                <a:latin typeface="Calibri"/>
                <a:cs typeface="Calibri"/>
              </a:rPr>
              <a:t>Extending </a:t>
            </a:r>
            <a:r>
              <a:rPr sz="2850" b="1" dirty="0">
                <a:latin typeface="Calibri"/>
                <a:cs typeface="Calibri"/>
              </a:rPr>
              <a:t>or </a:t>
            </a:r>
            <a:r>
              <a:rPr sz="2850" b="1" spc="-5" dirty="0">
                <a:latin typeface="Calibri"/>
                <a:cs typeface="Calibri"/>
              </a:rPr>
              <a:t>boosting</a:t>
            </a:r>
            <a:r>
              <a:rPr sz="2850" b="1" dirty="0">
                <a:latin typeface="Calibri"/>
                <a:cs typeface="Calibri"/>
              </a:rPr>
              <a:t> </a:t>
            </a:r>
            <a:r>
              <a:rPr sz="2850" b="1" spc="-5" dirty="0">
                <a:latin typeface="Calibri"/>
                <a:cs typeface="Calibri"/>
              </a:rPr>
              <a:t>capacity</a:t>
            </a:r>
            <a:endParaRPr sz="2850">
              <a:latin typeface="Calibri"/>
              <a:cs typeface="Calibri"/>
            </a:endParaRPr>
          </a:p>
          <a:p>
            <a:pPr marL="245745" indent="-233045">
              <a:lnSpc>
                <a:spcPct val="100000"/>
              </a:lnSpc>
              <a:spcBef>
                <a:spcPts val="660"/>
              </a:spcBef>
              <a:buFont typeface="Arial"/>
              <a:buChar char="•"/>
              <a:tabLst>
                <a:tab pos="246379" algn="l"/>
              </a:tabLst>
            </a:pPr>
            <a:r>
              <a:rPr sz="2850" b="1" dirty="0">
                <a:latin typeface="Calibri"/>
                <a:cs typeface="Calibri"/>
              </a:rPr>
              <a:t>Continuous health</a:t>
            </a:r>
            <a:r>
              <a:rPr sz="2850" b="1" spc="15" dirty="0">
                <a:latin typeface="Calibri"/>
                <a:cs typeface="Calibri"/>
              </a:rPr>
              <a:t> </a:t>
            </a:r>
            <a:r>
              <a:rPr sz="2850" b="1" spc="-5" dirty="0">
                <a:latin typeface="Calibri"/>
                <a:cs typeface="Calibri"/>
              </a:rPr>
              <a:t>monitoring</a:t>
            </a:r>
            <a:endParaRPr sz="285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7286" y="575309"/>
            <a:ext cx="5175123" cy="45491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78993" y="1932304"/>
            <a:ext cx="47129" cy="4724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91514" y="1803526"/>
            <a:ext cx="1941271" cy="27470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804303" y="2368930"/>
            <a:ext cx="33705" cy="33654"/>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21702" y="2278252"/>
            <a:ext cx="4032262" cy="252603"/>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804303" y="2742310"/>
            <a:ext cx="33705" cy="33654"/>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1027150" y="2658998"/>
            <a:ext cx="329209" cy="18757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389380" y="2760327"/>
            <a:ext cx="69197" cy="27957"/>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493392" y="2652267"/>
            <a:ext cx="2467864" cy="250697"/>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578993" y="3200272"/>
            <a:ext cx="47129" cy="47244"/>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816851" y="3085591"/>
            <a:ext cx="1208798" cy="260603"/>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804303" y="3636898"/>
            <a:ext cx="33705" cy="33655"/>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1027150" y="3543172"/>
            <a:ext cx="3414166" cy="255650"/>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804303" y="4010278"/>
            <a:ext cx="33705" cy="33655"/>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1027150" y="3916552"/>
            <a:ext cx="3087649" cy="255650"/>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804303" y="4383658"/>
            <a:ext cx="33705" cy="33655"/>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1027150" y="4289932"/>
            <a:ext cx="3437915" cy="255650"/>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804303" y="4757038"/>
            <a:ext cx="33705" cy="33654"/>
          </a:xfrm>
          <a:prstGeom prst="rect">
            <a:avLst/>
          </a:prstGeom>
          <a:blipFill>
            <a:blip r:embed="rId13" cstate="print"/>
            <a:stretch>
              <a:fillRect/>
            </a:stretch>
          </a:blipFill>
        </p:spPr>
        <p:txBody>
          <a:bodyPr wrap="square" lIns="0" tIns="0" rIns="0" bIns="0" rtlCol="0"/>
          <a:lstStyle/>
          <a:p>
            <a:endParaRPr/>
          </a:p>
        </p:txBody>
      </p:sp>
      <p:sp>
        <p:nvSpPr>
          <p:cNvPr id="20" name="object 20"/>
          <p:cNvSpPr/>
          <p:nvPr/>
        </p:nvSpPr>
        <p:spPr>
          <a:xfrm>
            <a:off x="1027150" y="4663313"/>
            <a:ext cx="2251100" cy="255651"/>
          </a:xfrm>
          <a:prstGeom prst="rect">
            <a:avLst/>
          </a:prstGeom>
          <a:blipFill>
            <a:blip r:embed="rId19" cstate="print"/>
            <a:stretch>
              <a:fillRect/>
            </a:stretch>
          </a:blip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531095" y="3976115"/>
            <a:ext cx="2310383" cy="241706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37260" y="3148456"/>
            <a:ext cx="5647461" cy="46012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87655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Configuring</a:t>
            </a:r>
            <a:r>
              <a:rPr sz="2800" b="1" spc="-130" dirty="0">
                <a:solidFill>
                  <a:srgbClr val="0071C5"/>
                </a:solidFill>
                <a:latin typeface="Segoe UI Semibold"/>
                <a:cs typeface="Segoe UI Semibold"/>
              </a:rPr>
              <a:t> </a:t>
            </a:r>
            <a:r>
              <a:rPr sz="2800" b="1" spc="-50" dirty="0">
                <a:solidFill>
                  <a:srgbClr val="0071C5"/>
                </a:solidFill>
                <a:latin typeface="Segoe UI Semibold"/>
                <a:cs typeface="Segoe UI Semibold"/>
              </a:rPr>
              <a:t>Azure</a:t>
            </a:r>
            <a:endParaRPr sz="2800">
              <a:latin typeface="Segoe UI Semibold"/>
              <a:cs typeface="Segoe UI Semibold"/>
            </a:endParaRPr>
          </a:p>
        </p:txBody>
      </p:sp>
      <p:sp>
        <p:nvSpPr>
          <p:cNvPr id="3" name="object 3"/>
          <p:cNvSpPr txBox="1"/>
          <p:nvPr/>
        </p:nvSpPr>
        <p:spPr>
          <a:xfrm>
            <a:off x="517042" y="1548129"/>
            <a:ext cx="7749540" cy="295275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Delegate permissions within </a:t>
            </a:r>
            <a:r>
              <a:rPr sz="2400" b="1" spc="-40" dirty="0">
                <a:solidFill>
                  <a:srgbClr val="3B3B41"/>
                </a:solidFill>
                <a:latin typeface="Segoe UI Semibold"/>
                <a:cs typeface="Segoe UI Semibold"/>
              </a:rPr>
              <a:t>the </a:t>
            </a:r>
            <a:r>
              <a:rPr sz="2400" b="1" spc="-50" dirty="0">
                <a:solidFill>
                  <a:srgbClr val="3B3B41"/>
                </a:solidFill>
                <a:latin typeface="Segoe UI Semibold"/>
                <a:cs typeface="Segoe UI Semibold"/>
              </a:rPr>
              <a:t>target </a:t>
            </a:r>
            <a:r>
              <a:rPr sz="2400" b="1" spc="-45" dirty="0">
                <a:solidFill>
                  <a:srgbClr val="3B3B41"/>
                </a:solidFill>
                <a:latin typeface="Segoe UI Semibold"/>
                <a:cs typeface="Segoe UI Semibold"/>
              </a:rPr>
              <a:t>Azure</a:t>
            </a:r>
            <a:r>
              <a:rPr sz="2400" b="1" spc="-340" dirty="0">
                <a:solidFill>
                  <a:srgbClr val="3B3B41"/>
                </a:solidFill>
                <a:latin typeface="Segoe UI Semibold"/>
                <a:cs typeface="Segoe UI Semibold"/>
              </a:rPr>
              <a:t> </a:t>
            </a:r>
            <a:r>
              <a:rPr sz="2400" b="1" spc="-50" dirty="0">
                <a:solidFill>
                  <a:srgbClr val="3B3B41"/>
                </a:solidFill>
                <a:latin typeface="Segoe UI Semibold"/>
                <a:cs typeface="Segoe UI Semibold"/>
              </a:rPr>
              <a:t>subscription:</a:t>
            </a:r>
            <a:endParaRPr sz="2400">
              <a:latin typeface="Segoe UI Semibold"/>
              <a:cs typeface="Segoe UI Semibold"/>
            </a:endParaRPr>
          </a:p>
          <a:p>
            <a:pPr marL="12700" marR="2868930">
              <a:lnSpc>
                <a:spcPct val="100000"/>
              </a:lnSpc>
            </a:pPr>
            <a:r>
              <a:rPr sz="2000" b="1" spc="5" dirty="0">
                <a:solidFill>
                  <a:srgbClr val="3B3B41"/>
                </a:solidFill>
                <a:latin typeface="Segoe UI"/>
                <a:cs typeface="Segoe UI"/>
              </a:rPr>
              <a:t>Virtual </a:t>
            </a:r>
            <a:r>
              <a:rPr sz="2000" b="1" spc="-5" dirty="0">
                <a:solidFill>
                  <a:srgbClr val="3B3B41"/>
                </a:solidFill>
                <a:latin typeface="Segoe UI"/>
                <a:cs typeface="Segoe UI"/>
              </a:rPr>
              <a:t>Machine </a:t>
            </a:r>
            <a:r>
              <a:rPr sz="2000" b="1" dirty="0">
                <a:solidFill>
                  <a:srgbClr val="3B3B41"/>
                </a:solidFill>
                <a:latin typeface="Segoe UI"/>
                <a:cs typeface="Segoe UI"/>
              </a:rPr>
              <a:t>Contributor </a:t>
            </a:r>
            <a:r>
              <a:rPr sz="2000" b="1" spc="-5" dirty="0">
                <a:solidFill>
                  <a:srgbClr val="3B3B41"/>
                </a:solidFill>
                <a:latin typeface="Segoe UI"/>
                <a:cs typeface="Segoe UI"/>
              </a:rPr>
              <a:t>built-in </a:t>
            </a:r>
            <a:r>
              <a:rPr sz="2000" b="1" spc="-10" dirty="0">
                <a:solidFill>
                  <a:srgbClr val="3B3B41"/>
                </a:solidFill>
                <a:latin typeface="Segoe UI"/>
                <a:cs typeface="Segoe UI"/>
              </a:rPr>
              <a:t>role  </a:t>
            </a:r>
            <a:r>
              <a:rPr sz="2000" b="1" spc="-5" dirty="0">
                <a:solidFill>
                  <a:srgbClr val="3B3B41"/>
                </a:solidFill>
                <a:latin typeface="Segoe UI"/>
                <a:cs typeface="Segoe UI"/>
              </a:rPr>
              <a:t>Site Recovery </a:t>
            </a:r>
            <a:r>
              <a:rPr sz="2000" b="1" dirty="0">
                <a:solidFill>
                  <a:srgbClr val="3B3B41"/>
                </a:solidFill>
                <a:latin typeface="Segoe UI"/>
                <a:cs typeface="Segoe UI"/>
              </a:rPr>
              <a:t>Contributor </a:t>
            </a:r>
            <a:r>
              <a:rPr sz="2000" b="1" spc="-5" dirty="0">
                <a:solidFill>
                  <a:srgbClr val="3B3B41"/>
                </a:solidFill>
                <a:latin typeface="Segoe UI"/>
                <a:cs typeface="Segoe UI"/>
              </a:rPr>
              <a:t>built-in </a:t>
            </a:r>
            <a:r>
              <a:rPr sz="2000" b="1" spc="-10" dirty="0">
                <a:solidFill>
                  <a:srgbClr val="3B3B41"/>
                </a:solidFill>
                <a:latin typeface="Segoe UI"/>
                <a:cs typeface="Segoe UI"/>
              </a:rPr>
              <a:t>role  </a:t>
            </a:r>
            <a:r>
              <a:rPr sz="2400" b="1" spc="-50" dirty="0">
                <a:solidFill>
                  <a:srgbClr val="3B3B41"/>
                </a:solidFill>
                <a:latin typeface="Segoe UI Semibold"/>
                <a:cs typeface="Segoe UI Semibold"/>
              </a:rPr>
              <a:t>Create </a:t>
            </a:r>
            <a:r>
              <a:rPr sz="2400" b="1" spc="-30" dirty="0">
                <a:solidFill>
                  <a:srgbClr val="3B3B41"/>
                </a:solidFill>
                <a:latin typeface="Segoe UI Semibold"/>
                <a:cs typeface="Segoe UI Semibold"/>
              </a:rPr>
              <a:t>an </a:t>
            </a:r>
            <a:r>
              <a:rPr sz="2400" b="1" spc="-45" dirty="0">
                <a:solidFill>
                  <a:srgbClr val="3B3B41"/>
                </a:solidFill>
                <a:latin typeface="Segoe UI Semibold"/>
                <a:cs typeface="Segoe UI Semibold"/>
              </a:rPr>
              <a:t>Azure </a:t>
            </a:r>
            <a:r>
              <a:rPr sz="2400" b="1" spc="-60" dirty="0">
                <a:solidFill>
                  <a:srgbClr val="3B3B41"/>
                </a:solidFill>
                <a:latin typeface="Segoe UI Semibold"/>
                <a:cs typeface="Segoe UI Semibold"/>
              </a:rPr>
              <a:t>Storage </a:t>
            </a:r>
            <a:r>
              <a:rPr sz="2400" b="1" spc="-50" dirty="0">
                <a:solidFill>
                  <a:srgbClr val="3B3B41"/>
                </a:solidFill>
                <a:latin typeface="Segoe UI Semibold"/>
                <a:cs typeface="Segoe UI Semibold"/>
              </a:rPr>
              <a:t>account:  </a:t>
            </a:r>
            <a:r>
              <a:rPr sz="2000" b="1" spc="-5" dirty="0">
                <a:solidFill>
                  <a:srgbClr val="3B3B41"/>
                </a:solidFill>
                <a:latin typeface="Segoe UI"/>
                <a:cs typeface="Segoe UI"/>
              </a:rPr>
              <a:t>General</a:t>
            </a:r>
            <a:r>
              <a:rPr sz="2000" b="1" dirty="0">
                <a:solidFill>
                  <a:srgbClr val="3B3B41"/>
                </a:solidFill>
                <a:latin typeface="Segoe UI"/>
                <a:cs typeface="Segoe UI"/>
              </a:rPr>
              <a:t> </a:t>
            </a:r>
            <a:r>
              <a:rPr sz="2000" b="1" spc="-5" dirty="0">
                <a:solidFill>
                  <a:srgbClr val="3B3B41"/>
                </a:solidFill>
                <a:latin typeface="Segoe UI"/>
                <a:cs typeface="Segoe UI"/>
              </a:rPr>
              <a:t>Purpose</a:t>
            </a:r>
            <a:endParaRPr sz="2000">
              <a:latin typeface="Segoe UI"/>
              <a:cs typeface="Segoe UI"/>
            </a:endParaRPr>
          </a:p>
          <a:p>
            <a:pPr marL="12700" marR="4422140">
              <a:lnSpc>
                <a:spcPct val="100000"/>
              </a:lnSpc>
              <a:spcBef>
                <a:spcPts val="5"/>
              </a:spcBef>
            </a:pPr>
            <a:r>
              <a:rPr sz="2000" b="1" spc="-10" dirty="0">
                <a:solidFill>
                  <a:srgbClr val="3B3B41"/>
                </a:solidFill>
                <a:latin typeface="Segoe UI"/>
                <a:cs typeface="Segoe UI"/>
              </a:rPr>
              <a:t>Read-access </a:t>
            </a:r>
            <a:r>
              <a:rPr sz="2000" b="1" spc="-5" dirty="0">
                <a:solidFill>
                  <a:srgbClr val="3B3B41"/>
                </a:solidFill>
                <a:latin typeface="Segoe UI"/>
                <a:cs typeface="Segoe UI"/>
              </a:rPr>
              <a:t>geo-redundant  Secure </a:t>
            </a:r>
            <a:r>
              <a:rPr sz="2000" b="1" dirty="0">
                <a:solidFill>
                  <a:srgbClr val="3B3B41"/>
                </a:solidFill>
                <a:latin typeface="Segoe UI"/>
                <a:cs typeface="Segoe UI"/>
              </a:rPr>
              <a:t>transfer:</a:t>
            </a:r>
            <a:r>
              <a:rPr sz="2000" b="1" spc="15" dirty="0">
                <a:solidFill>
                  <a:srgbClr val="3B3B41"/>
                </a:solidFill>
                <a:latin typeface="Segoe UI"/>
                <a:cs typeface="Segoe UI"/>
              </a:rPr>
              <a:t> </a:t>
            </a:r>
            <a:r>
              <a:rPr sz="2000" b="1" spc="-5" dirty="0">
                <a:solidFill>
                  <a:srgbClr val="3B3B41"/>
                </a:solidFill>
                <a:latin typeface="Segoe UI"/>
                <a:cs typeface="Segoe UI"/>
              </a:rPr>
              <a:t>Disabled</a:t>
            </a:r>
            <a:endParaRPr sz="2000">
              <a:latin typeface="Segoe UI"/>
              <a:cs typeface="Segoe UI"/>
            </a:endParaRPr>
          </a:p>
          <a:p>
            <a:pPr marL="12700">
              <a:lnSpc>
                <a:spcPts val="2875"/>
              </a:lnSpc>
            </a:pPr>
            <a:r>
              <a:rPr sz="2400" b="1" spc="-55" dirty="0">
                <a:solidFill>
                  <a:srgbClr val="3B3B41"/>
                </a:solidFill>
                <a:latin typeface="Segoe UI Semibold"/>
                <a:cs typeface="Segoe UI Semibold"/>
              </a:rPr>
              <a:t>Create </a:t>
            </a:r>
            <a:r>
              <a:rPr sz="2400" b="1" spc="-30" dirty="0">
                <a:solidFill>
                  <a:srgbClr val="3B3B41"/>
                </a:solidFill>
                <a:latin typeface="Segoe UI Semibold"/>
                <a:cs typeface="Segoe UI Semibold"/>
              </a:rPr>
              <a:t>an </a:t>
            </a:r>
            <a:r>
              <a:rPr sz="2400" b="1" spc="-45" dirty="0">
                <a:solidFill>
                  <a:srgbClr val="3B3B41"/>
                </a:solidFill>
                <a:latin typeface="Segoe UI Semibold"/>
                <a:cs typeface="Segoe UI Semibold"/>
              </a:rPr>
              <a:t>Azure </a:t>
            </a:r>
            <a:r>
              <a:rPr sz="2400" b="1" spc="-35" dirty="0">
                <a:solidFill>
                  <a:srgbClr val="3B3B41"/>
                </a:solidFill>
                <a:latin typeface="Segoe UI Semibold"/>
                <a:cs typeface="Segoe UI Semibold"/>
              </a:rPr>
              <a:t>virtual</a:t>
            </a:r>
            <a:r>
              <a:rPr sz="2400" b="1" spc="-310" dirty="0">
                <a:solidFill>
                  <a:srgbClr val="3B3B41"/>
                </a:solidFill>
                <a:latin typeface="Segoe UI Semibold"/>
                <a:cs typeface="Segoe UI Semibold"/>
              </a:rPr>
              <a:t> </a:t>
            </a:r>
            <a:r>
              <a:rPr sz="2400" b="1" spc="-35" dirty="0">
                <a:solidFill>
                  <a:srgbClr val="3B3B41"/>
                </a:solidFill>
                <a:latin typeface="Segoe UI Semibold"/>
                <a:cs typeface="Segoe UI Semibold"/>
              </a:rPr>
              <a:t>network:</a:t>
            </a:r>
            <a:endParaRPr sz="2400">
              <a:latin typeface="Segoe UI Semibold"/>
              <a:cs typeface="Segoe UI Semibold"/>
            </a:endParaRPr>
          </a:p>
          <a:p>
            <a:pPr marL="12700">
              <a:lnSpc>
                <a:spcPct val="100000"/>
              </a:lnSpc>
              <a:spcBef>
                <a:spcPts val="5"/>
              </a:spcBef>
            </a:pPr>
            <a:r>
              <a:rPr sz="2000" b="1" spc="-5" dirty="0">
                <a:solidFill>
                  <a:srgbClr val="3B3B41"/>
                </a:solidFill>
                <a:latin typeface="Segoe UI"/>
                <a:cs typeface="Segoe UI"/>
              </a:rPr>
              <a:t>Ensure sufficient bandwidth for intersite</a:t>
            </a:r>
            <a:r>
              <a:rPr sz="2000" b="1" spc="-30" dirty="0">
                <a:solidFill>
                  <a:srgbClr val="3B3B41"/>
                </a:solidFill>
                <a:latin typeface="Segoe UI"/>
                <a:cs typeface="Segoe UI"/>
              </a:rPr>
              <a:t> </a:t>
            </a:r>
            <a:r>
              <a:rPr sz="2000" b="1" spc="-5" dirty="0">
                <a:solidFill>
                  <a:srgbClr val="3B3B41"/>
                </a:solidFill>
                <a:latin typeface="Segoe UI"/>
                <a:cs typeface="Segoe UI"/>
              </a:rPr>
              <a:t>replication</a:t>
            </a:r>
            <a:endParaRPr sz="2000">
              <a:latin typeface="Segoe UI"/>
              <a:cs typeface="Segoe UI"/>
            </a:endParaRPr>
          </a:p>
        </p:txBody>
      </p:sp>
      <p:sp>
        <p:nvSpPr>
          <p:cNvPr id="4" name="object 4"/>
          <p:cNvSpPr/>
          <p:nvPr/>
        </p:nvSpPr>
        <p:spPr>
          <a:xfrm>
            <a:off x="1022603" y="5853683"/>
            <a:ext cx="7164324" cy="6187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950335" cy="452120"/>
          </a:xfrm>
          <a:prstGeom prst="rect">
            <a:avLst/>
          </a:prstGeom>
        </p:spPr>
        <p:txBody>
          <a:bodyPr vert="horz" wrap="square" lIns="0" tIns="12065" rIns="0" bIns="0" rtlCol="0">
            <a:spAutoFit/>
          </a:bodyPr>
          <a:lstStyle/>
          <a:p>
            <a:pPr marL="12700">
              <a:lnSpc>
                <a:spcPct val="100000"/>
              </a:lnSpc>
              <a:spcBef>
                <a:spcPts val="95"/>
              </a:spcBef>
            </a:pPr>
            <a:r>
              <a:rPr sz="2800" b="1" spc="-40" dirty="0">
                <a:solidFill>
                  <a:srgbClr val="0071C5"/>
                </a:solidFill>
                <a:latin typeface="Segoe UI Semibold"/>
                <a:cs typeface="Segoe UI Semibold"/>
              </a:rPr>
              <a:t>ASR </a:t>
            </a:r>
            <a:r>
              <a:rPr sz="2800" b="1" spc="-50" dirty="0">
                <a:solidFill>
                  <a:srgbClr val="0071C5"/>
                </a:solidFill>
                <a:latin typeface="Segoe UI Semibold"/>
                <a:cs typeface="Segoe UI Semibold"/>
              </a:rPr>
              <a:t>Deployment</a:t>
            </a:r>
            <a:r>
              <a:rPr sz="2800" b="1" spc="-195" dirty="0">
                <a:solidFill>
                  <a:srgbClr val="0071C5"/>
                </a:solidFill>
                <a:latin typeface="Segoe UI Semibold"/>
                <a:cs typeface="Segoe UI Semibold"/>
              </a:rPr>
              <a:t> </a:t>
            </a:r>
            <a:r>
              <a:rPr sz="2800" b="1" spc="-45" dirty="0">
                <a:solidFill>
                  <a:srgbClr val="0071C5"/>
                </a:solidFill>
                <a:latin typeface="Segoe UI Semibold"/>
                <a:cs typeface="Segoe UI Semibold"/>
              </a:rPr>
              <a:t>Planner</a:t>
            </a:r>
            <a:endParaRPr sz="2800">
              <a:latin typeface="Segoe UI Semibold"/>
              <a:cs typeface="Segoe UI Semibold"/>
            </a:endParaRPr>
          </a:p>
        </p:txBody>
      </p:sp>
      <p:sp>
        <p:nvSpPr>
          <p:cNvPr id="3" name="object 3"/>
          <p:cNvSpPr txBox="1"/>
          <p:nvPr/>
        </p:nvSpPr>
        <p:spPr>
          <a:xfrm>
            <a:off x="517042" y="1548129"/>
            <a:ext cx="7948295" cy="380619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3B3B41"/>
                </a:solidFill>
                <a:latin typeface="Segoe UI Semibold"/>
                <a:cs typeface="Segoe UI Semibold"/>
              </a:rPr>
              <a:t>A</a:t>
            </a:r>
            <a:r>
              <a:rPr sz="2400" b="1" spc="-105" dirty="0">
                <a:solidFill>
                  <a:srgbClr val="3B3B41"/>
                </a:solidFill>
                <a:latin typeface="Segoe UI Semibold"/>
                <a:cs typeface="Segoe UI Semibold"/>
              </a:rPr>
              <a:t> </a:t>
            </a:r>
            <a:r>
              <a:rPr sz="2400" b="1" spc="-45" dirty="0">
                <a:solidFill>
                  <a:srgbClr val="3B3B41"/>
                </a:solidFill>
                <a:latin typeface="Segoe UI Semibold"/>
                <a:cs typeface="Segoe UI Semibold"/>
              </a:rPr>
              <a:t>command</a:t>
            </a:r>
            <a:r>
              <a:rPr sz="2400" b="1" spc="-95" dirty="0">
                <a:solidFill>
                  <a:srgbClr val="3B3B41"/>
                </a:solidFill>
                <a:latin typeface="Segoe UI Semibold"/>
                <a:cs typeface="Segoe UI Semibold"/>
              </a:rPr>
              <a:t> </a:t>
            </a:r>
            <a:r>
              <a:rPr sz="2400" b="1" spc="-40" dirty="0">
                <a:solidFill>
                  <a:srgbClr val="3B3B41"/>
                </a:solidFill>
                <a:latin typeface="Segoe UI Semibold"/>
                <a:cs typeface="Segoe UI Semibold"/>
              </a:rPr>
              <a:t>line</a:t>
            </a:r>
            <a:r>
              <a:rPr sz="2400" b="1" spc="-114" dirty="0">
                <a:solidFill>
                  <a:srgbClr val="3B3B41"/>
                </a:solidFill>
                <a:latin typeface="Segoe UI Semibold"/>
                <a:cs typeface="Segoe UI Semibold"/>
              </a:rPr>
              <a:t> </a:t>
            </a:r>
            <a:r>
              <a:rPr sz="2400" b="1" spc="-45" dirty="0">
                <a:solidFill>
                  <a:srgbClr val="3B3B41"/>
                </a:solidFill>
                <a:latin typeface="Segoe UI Semibold"/>
                <a:cs typeface="Segoe UI Semibold"/>
              </a:rPr>
              <a:t>tool</a:t>
            </a:r>
            <a:r>
              <a:rPr sz="2400" b="1" spc="-95" dirty="0">
                <a:solidFill>
                  <a:srgbClr val="3B3B41"/>
                </a:solidFill>
                <a:latin typeface="Segoe UI Semibold"/>
                <a:cs typeface="Segoe UI Semibold"/>
              </a:rPr>
              <a:t> </a:t>
            </a:r>
            <a:r>
              <a:rPr sz="2400" b="1" spc="-35" dirty="0">
                <a:solidFill>
                  <a:srgbClr val="3B3B41"/>
                </a:solidFill>
                <a:latin typeface="Segoe UI Semibold"/>
                <a:cs typeface="Segoe UI Semibold"/>
              </a:rPr>
              <a:t>for</a:t>
            </a:r>
            <a:r>
              <a:rPr sz="2400" b="1" spc="-100" dirty="0">
                <a:solidFill>
                  <a:srgbClr val="3B3B41"/>
                </a:solidFill>
                <a:latin typeface="Segoe UI Semibold"/>
                <a:cs typeface="Segoe UI Semibold"/>
              </a:rPr>
              <a:t> </a:t>
            </a:r>
            <a:r>
              <a:rPr sz="2400" b="1" spc="-55" dirty="0">
                <a:solidFill>
                  <a:srgbClr val="3B3B41"/>
                </a:solidFill>
                <a:latin typeface="Segoe UI Semibold"/>
                <a:cs typeface="Segoe UI Semibold"/>
              </a:rPr>
              <a:t>profiling</a:t>
            </a:r>
            <a:r>
              <a:rPr sz="2400" b="1" spc="-120" dirty="0">
                <a:solidFill>
                  <a:srgbClr val="3B3B41"/>
                </a:solidFill>
                <a:latin typeface="Segoe UI Semibold"/>
                <a:cs typeface="Segoe UI Semibold"/>
              </a:rPr>
              <a:t> </a:t>
            </a:r>
            <a:r>
              <a:rPr sz="2400" b="1" spc="-45" dirty="0">
                <a:solidFill>
                  <a:srgbClr val="3B3B41"/>
                </a:solidFill>
                <a:latin typeface="Segoe UI Semibold"/>
                <a:cs typeface="Segoe UI Semibold"/>
              </a:rPr>
              <a:t>Hyper-V</a:t>
            </a:r>
            <a:r>
              <a:rPr sz="2400" b="1" spc="-100" dirty="0">
                <a:solidFill>
                  <a:srgbClr val="3B3B41"/>
                </a:solidFill>
                <a:latin typeface="Segoe UI Semibold"/>
                <a:cs typeface="Segoe UI Semibold"/>
              </a:rPr>
              <a:t> </a:t>
            </a:r>
            <a:r>
              <a:rPr sz="2400" b="1" spc="-35" dirty="0">
                <a:solidFill>
                  <a:srgbClr val="3B3B41"/>
                </a:solidFill>
                <a:latin typeface="Segoe UI Semibold"/>
                <a:cs typeface="Segoe UI Semibold"/>
              </a:rPr>
              <a:t>VMs</a:t>
            </a:r>
            <a:r>
              <a:rPr sz="2400" b="1" spc="-120" dirty="0">
                <a:solidFill>
                  <a:srgbClr val="3B3B41"/>
                </a:solidFill>
                <a:latin typeface="Segoe UI Semibold"/>
                <a:cs typeface="Segoe UI Semibold"/>
              </a:rPr>
              <a:t> </a:t>
            </a:r>
            <a:r>
              <a:rPr sz="2400" b="1" spc="-35" dirty="0">
                <a:solidFill>
                  <a:srgbClr val="3B3B41"/>
                </a:solidFill>
                <a:latin typeface="Segoe UI Semibold"/>
                <a:cs typeface="Segoe UI Semibold"/>
              </a:rPr>
              <a:t>to</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estimate:</a:t>
            </a:r>
            <a:endParaRPr sz="2400">
              <a:latin typeface="Segoe UI Semibold"/>
              <a:cs typeface="Segoe UI Semibold"/>
            </a:endParaRPr>
          </a:p>
          <a:p>
            <a:pPr marL="12700" marR="2860040">
              <a:lnSpc>
                <a:spcPct val="100000"/>
              </a:lnSpc>
            </a:pPr>
            <a:r>
              <a:rPr sz="2000" b="1" spc="-5" dirty="0">
                <a:solidFill>
                  <a:srgbClr val="3B3B41"/>
                </a:solidFill>
                <a:latin typeface="Segoe UI"/>
                <a:cs typeface="Segoe UI"/>
              </a:rPr>
              <a:t>Intersite network bandwidth requirements  </a:t>
            </a:r>
            <a:r>
              <a:rPr sz="2000" b="1" spc="-10" dirty="0">
                <a:solidFill>
                  <a:srgbClr val="3B3B41"/>
                </a:solidFill>
                <a:latin typeface="Segoe UI"/>
                <a:cs typeface="Segoe UI"/>
              </a:rPr>
              <a:t>Azure </a:t>
            </a:r>
            <a:r>
              <a:rPr sz="2000" b="1" spc="-15" dirty="0">
                <a:solidFill>
                  <a:srgbClr val="3B3B41"/>
                </a:solidFill>
                <a:latin typeface="Segoe UI"/>
                <a:cs typeface="Segoe UI"/>
              </a:rPr>
              <a:t>Storage</a:t>
            </a:r>
            <a:r>
              <a:rPr sz="2000" b="1" spc="20" dirty="0">
                <a:solidFill>
                  <a:srgbClr val="3B3B41"/>
                </a:solidFill>
                <a:latin typeface="Segoe UI"/>
                <a:cs typeface="Segoe UI"/>
              </a:rPr>
              <a:t> </a:t>
            </a:r>
            <a:r>
              <a:rPr sz="2000" b="1" spc="-5" dirty="0">
                <a:solidFill>
                  <a:srgbClr val="3B3B41"/>
                </a:solidFill>
                <a:latin typeface="Segoe UI"/>
                <a:cs typeface="Segoe UI"/>
              </a:rPr>
              <a:t>requirements</a:t>
            </a:r>
            <a:endParaRPr sz="2000">
              <a:latin typeface="Segoe UI"/>
              <a:cs typeface="Segoe UI"/>
            </a:endParaRPr>
          </a:p>
          <a:p>
            <a:pPr marL="12700">
              <a:lnSpc>
                <a:spcPts val="2875"/>
              </a:lnSpc>
            </a:pPr>
            <a:r>
              <a:rPr sz="2400" b="1" spc="-50" dirty="0">
                <a:solidFill>
                  <a:srgbClr val="3B3B41"/>
                </a:solidFill>
                <a:latin typeface="Segoe UI Semibold"/>
                <a:cs typeface="Segoe UI Semibold"/>
              </a:rPr>
              <a:t>Generates </a:t>
            </a:r>
            <a:r>
              <a:rPr sz="2400" b="1" dirty="0">
                <a:solidFill>
                  <a:srgbClr val="3B3B41"/>
                </a:solidFill>
                <a:latin typeface="Segoe UI Semibold"/>
                <a:cs typeface="Segoe UI Semibold"/>
              </a:rPr>
              <a:t>a </a:t>
            </a:r>
            <a:r>
              <a:rPr sz="2400" b="1" spc="-35" dirty="0">
                <a:solidFill>
                  <a:srgbClr val="3B3B41"/>
                </a:solidFill>
                <a:latin typeface="Segoe UI Semibold"/>
                <a:cs typeface="Segoe UI Semibold"/>
              </a:rPr>
              <a:t>report</a:t>
            </a:r>
            <a:r>
              <a:rPr sz="2400" b="1" spc="-254" dirty="0">
                <a:solidFill>
                  <a:srgbClr val="3B3B41"/>
                </a:solidFill>
                <a:latin typeface="Segoe UI Semibold"/>
                <a:cs typeface="Segoe UI Semibold"/>
              </a:rPr>
              <a:t> </a:t>
            </a:r>
            <a:r>
              <a:rPr sz="2400" b="1" spc="-45" dirty="0">
                <a:solidFill>
                  <a:srgbClr val="3B3B41"/>
                </a:solidFill>
                <a:latin typeface="Segoe UI Semibold"/>
                <a:cs typeface="Segoe UI Semibold"/>
              </a:rPr>
              <a:t>including:</a:t>
            </a:r>
            <a:endParaRPr sz="2400">
              <a:latin typeface="Segoe UI Semibold"/>
              <a:cs typeface="Segoe UI Semibold"/>
            </a:endParaRPr>
          </a:p>
          <a:p>
            <a:pPr marL="12700" marR="5228590">
              <a:lnSpc>
                <a:spcPct val="100000"/>
              </a:lnSpc>
              <a:spcBef>
                <a:spcPts val="10"/>
              </a:spcBef>
            </a:pPr>
            <a:r>
              <a:rPr sz="2000" b="1" spc="-5" dirty="0">
                <a:solidFill>
                  <a:srgbClr val="3B3B41"/>
                </a:solidFill>
                <a:latin typeface="Segoe UI"/>
                <a:cs typeface="Segoe UI"/>
              </a:rPr>
              <a:t>On-premises</a:t>
            </a:r>
            <a:r>
              <a:rPr sz="2000" b="1" spc="-50" dirty="0">
                <a:solidFill>
                  <a:srgbClr val="3B3B41"/>
                </a:solidFill>
                <a:latin typeface="Segoe UI"/>
                <a:cs typeface="Segoe UI"/>
              </a:rPr>
              <a:t> </a:t>
            </a:r>
            <a:r>
              <a:rPr sz="2000" b="1" spc="10" dirty="0">
                <a:solidFill>
                  <a:srgbClr val="3B3B41"/>
                </a:solidFill>
                <a:latin typeface="Segoe UI"/>
                <a:cs typeface="Segoe UI"/>
              </a:rPr>
              <a:t>summary  </a:t>
            </a:r>
            <a:r>
              <a:rPr sz="2000" b="1" spc="-10" dirty="0">
                <a:solidFill>
                  <a:srgbClr val="3B3B41"/>
                </a:solidFill>
                <a:latin typeface="Segoe UI"/>
                <a:cs typeface="Segoe UI"/>
              </a:rPr>
              <a:t>Recommendations  </a:t>
            </a:r>
            <a:r>
              <a:rPr sz="2000" b="1" dirty="0">
                <a:solidFill>
                  <a:srgbClr val="3B3B41"/>
                </a:solidFill>
                <a:latin typeface="Segoe UI"/>
                <a:cs typeface="Segoe UI"/>
              </a:rPr>
              <a:t>VM </a:t>
            </a:r>
            <a:r>
              <a:rPr sz="2000" b="1" spc="-10" dirty="0">
                <a:solidFill>
                  <a:srgbClr val="3B3B41"/>
                </a:solidFill>
                <a:latin typeface="Segoe UI"/>
                <a:cs typeface="Segoe UI"/>
              </a:rPr>
              <a:t>storage </a:t>
            </a:r>
            <a:r>
              <a:rPr sz="2000" b="1" spc="-5" dirty="0">
                <a:solidFill>
                  <a:srgbClr val="3B3B41"/>
                </a:solidFill>
                <a:latin typeface="Segoe UI"/>
                <a:cs typeface="Segoe UI"/>
              </a:rPr>
              <a:t>placement  Compatible </a:t>
            </a:r>
            <a:r>
              <a:rPr sz="2000" b="1" dirty="0">
                <a:solidFill>
                  <a:srgbClr val="3B3B41"/>
                </a:solidFill>
                <a:latin typeface="Segoe UI"/>
                <a:cs typeface="Segoe UI"/>
              </a:rPr>
              <a:t>VMs  </a:t>
            </a:r>
            <a:r>
              <a:rPr sz="2000" b="1" spc="-5" dirty="0">
                <a:solidFill>
                  <a:srgbClr val="3B3B41"/>
                </a:solidFill>
                <a:latin typeface="Segoe UI"/>
                <a:cs typeface="Segoe UI"/>
              </a:rPr>
              <a:t>Incompatible VMs  </a:t>
            </a:r>
            <a:r>
              <a:rPr sz="2000" b="1" spc="-15" dirty="0">
                <a:solidFill>
                  <a:srgbClr val="3B3B41"/>
                </a:solidFill>
                <a:latin typeface="Segoe UI"/>
                <a:cs typeface="Segoe UI"/>
              </a:rPr>
              <a:t>Storage</a:t>
            </a:r>
            <a:r>
              <a:rPr sz="2000" b="1" spc="-20" dirty="0">
                <a:solidFill>
                  <a:srgbClr val="3B3B41"/>
                </a:solidFill>
                <a:latin typeface="Segoe UI"/>
                <a:cs typeface="Segoe UI"/>
              </a:rPr>
              <a:t> </a:t>
            </a:r>
            <a:r>
              <a:rPr sz="2000" b="1" spc="-5" dirty="0">
                <a:solidFill>
                  <a:srgbClr val="3B3B41"/>
                </a:solidFill>
                <a:latin typeface="Segoe UI"/>
                <a:cs typeface="Segoe UI"/>
              </a:rPr>
              <a:t>requirement</a:t>
            </a:r>
            <a:endParaRPr sz="2000">
              <a:latin typeface="Segoe UI"/>
              <a:cs typeface="Segoe UI"/>
            </a:endParaRPr>
          </a:p>
          <a:p>
            <a:pPr marL="12700" marR="4717415">
              <a:lnSpc>
                <a:spcPct val="100000"/>
              </a:lnSpc>
            </a:pPr>
            <a:r>
              <a:rPr sz="2000" b="1" spc="-5" dirty="0">
                <a:solidFill>
                  <a:srgbClr val="3B3B41"/>
                </a:solidFill>
                <a:latin typeface="Segoe UI"/>
                <a:cs typeface="Segoe UI"/>
              </a:rPr>
              <a:t>Initial Replication</a:t>
            </a:r>
            <a:r>
              <a:rPr sz="2000" b="1" spc="-80" dirty="0">
                <a:solidFill>
                  <a:srgbClr val="3B3B41"/>
                </a:solidFill>
                <a:latin typeface="Segoe UI"/>
                <a:cs typeface="Segoe UI"/>
              </a:rPr>
              <a:t> </a:t>
            </a:r>
            <a:r>
              <a:rPr sz="2000" b="1" spc="-5" dirty="0">
                <a:solidFill>
                  <a:srgbClr val="3B3B41"/>
                </a:solidFill>
                <a:latin typeface="Segoe UI"/>
                <a:cs typeface="Segoe UI"/>
              </a:rPr>
              <a:t>batching  Cost estimate</a:t>
            </a:r>
            <a:endParaRPr sz="2000">
              <a:latin typeface="Segoe UI"/>
              <a:cs typeface="Segoe UI"/>
            </a:endParaRPr>
          </a:p>
        </p:txBody>
      </p:sp>
      <p:sp>
        <p:nvSpPr>
          <p:cNvPr id="4" name="object 4"/>
          <p:cNvSpPr/>
          <p:nvPr/>
        </p:nvSpPr>
        <p:spPr>
          <a:xfrm>
            <a:off x="4762500" y="3800855"/>
            <a:ext cx="7223759" cy="260299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392284" y="4630790"/>
            <a:ext cx="5858086" cy="188385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17042" y="259791"/>
            <a:ext cx="6687184"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Configure </a:t>
            </a:r>
            <a:r>
              <a:rPr sz="2800" b="1" spc="-35" dirty="0">
                <a:solidFill>
                  <a:srgbClr val="0071C5"/>
                </a:solidFill>
                <a:latin typeface="Segoe UI Semibold"/>
                <a:cs typeface="Segoe UI Semibold"/>
              </a:rPr>
              <a:t>the </a:t>
            </a:r>
            <a:r>
              <a:rPr sz="2800" b="1" spc="-55" dirty="0">
                <a:solidFill>
                  <a:srgbClr val="0071C5"/>
                </a:solidFill>
                <a:latin typeface="Segoe UI Semibold"/>
                <a:cs typeface="Segoe UI Semibold"/>
              </a:rPr>
              <a:t>Infrastructure:</a:t>
            </a:r>
            <a:r>
              <a:rPr sz="2800" b="1" spc="-180" dirty="0">
                <a:solidFill>
                  <a:srgbClr val="0071C5"/>
                </a:solidFill>
                <a:latin typeface="Segoe UI Semibold"/>
                <a:cs typeface="Segoe UI Semibold"/>
              </a:rPr>
              <a:t> </a:t>
            </a:r>
            <a:r>
              <a:rPr sz="2800" b="1" spc="-60" dirty="0">
                <a:solidFill>
                  <a:srgbClr val="0071C5"/>
                </a:solidFill>
                <a:latin typeface="Segoe UI Semibold"/>
                <a:cs typeface="Segoe UI Semibold"/>
              </a:rPr>
              <a:t>Requirements</a:t>
            </a:r>
            <a:endParaRPr sz="2800">
              <a:latin typeface="Segoe UI Semibold"/>
              <a:cs typeface="Segoe UI Semibold"/>
            </a:endParaRPr>
          </a:p>
        </p:txBody>
      </p:sp>
      <p:sp>
        <p:nvSpPr>
          <p:cNvPr id="4" name="object 4"/>
          <p:cNvSpPr txBox="1"/>
          <p:nvPr/>
        </p:nvSpPr>
        <p:spPr>
          <a:xfrm>
            <a:off x="517042" y="1548130"/>
            <a:ext cx="8245475" cy="3196590"/>
          </a:xfrm>
          <a:prstGeom prst="rect">
            <a:avLst/>
          </a:prstGeom>
        </p:spPr>
        <p:txBody>
          <a:bodyPr vert="horz" wrap="square" lIns="0" tIns="13335" rIns="0" bIns="0" rtlCol="0">
            <a:spAutoFit/>
          </a:bodyPr>
          <a:lstStyle/>
          <a:p>
            <a:pPr marL="12700">
              <a:lnSpc>
                <a:spcPct val="100000"/>
              </a:lnSpc>
              <a:spcBef>
                <a:spcPts val="105"/>
              </a:spcBef>
            </a:pPr>
            <a:r>
              <a:rPr sz="2000" b="1" spc="-20" dirty="0">
                <a:solidFill>
                  <a:srgbClr val="3B3B41"/>
                </a:solidFill>
                <a:latin typeface="Segoe UI"/>
                <a:cs typeface="Segoe UI"/>
              </a:rPr>
              <a:t>Verify </a:t>
            </a:r>
            <a:r>
              <a:rPr sz="2000" b="1" dirty="0">
                <a:solidFill>
                  <a:srgbClr val="3B3B41"/>
                </a:solidFill>
                <a:latin typeface="Segoe UI"/>
                <a:cs typeface="Segoe UI"/>
              </a:rPr>
              <a:t>Hyper-V </a:t>
            </a:r>
            <a:r>
              <a:rPr sz="2000" b="1" spc="-5" dirty="0">
                <a:solidFill>
                  <a:srgbClr val="3B3B41"/>
                </a:solidFill>
                <a:latin typeface="Segoe UI"/>
                <a:cs typeface="Segoe UI"/>
              </a:rPr>
              <a:t>operating system</a:t>
            </a:r>
            <a:r>
              <a:rPr sz="2000" b="1" spc="10" dirty="0">
                <a:solidFill>
                  <a:srgbClr val="3B3B41"/>
                </a:solidFill>
                <a:latin typeface="Segoe UI"/>
                <a:cs typeface="Segoe UI"/>
              </a:rPr>
              <a:t> </a:t>
            </a:r>
            <a:r>
              <a:rPr sz="2000" b="1" spc="-5" dirty="0">
                <a:solidFill>
                  <a:srgbClr val="3B3B41"/>
                </a:solidFill>
                <a:latin typeface="Segoe UI"/>
                <a:cs typeface="Segoe UI"/>
              </a:rPr>
              <a:t>requirements:</a:t>
            </a:r>
            <a:endParaRPr sz="2000">
              <a:latin typeface="Segoe UI"/>
              <a:cs typeface="Segoe UI"/>
            </a:endParaRPr>
          </a:p>
          <a:p>
            <a:pPr marL="12700" marR="2407285">
              <a:lnSpc>
                <a:spcPct val="100000"/>
              </a:lnSpc>
              <a:spcBef>
                <a:spcPts val="5"/>
              </a:spcBef>
            </a:pPr>
            <a:r>
              <a:rPr sz="1800" b="1" dirty="0">
                <a:solidFill>
                  <a:srgbClr val="0078D2"/>
                </a:solidFill>
                <a:latin typeface="Segoe UI Semibold"/>
                <a:cs typeface="Segoe UI Semibold"/>
              </a:rPr>
              <a:t>Windows </a:t>
            </a:r>
            <a:r>
              <a:rPr sz="1800" b="1" spc="5" dirty="0">
                <a:solidFill>
                  <a:srgbClr val="0078D2"/>
                </a:solidFill>
                <a:latin typeface="Segoe UI Semibold"/>
                <a:cs typeface="Segoe UI Semibold"/>
              </a:rPr>
              <a:t>Server </a:t>
            </a:r>
            <a:r>
              <a:rPr sz="1800" b="1" spc="-5" dirty="0">
                <a:solidFill>
                  <a:srgbClr val="0078D2"/>
                </a:solidFill>
                <a:latin typeface="Segoe UI Semibold"/>
                <a:cs typeface="Segoe UI Semibold"/>
              </a:rPr>
              <a:t>2016 (including </a:t>
            </a:r>
            <a:r>
              <a:rPr sz="1800" b="1" spc="5" dirty="0">
                <a:solidFill>
                  <a:srgbClr val="0078D2"/>
                </a:solidFill>
                <a:latin typeface="Segoe UI Semibold"/>
                <a:cs typeface="Segoe UI Semibold"/>
              </a:rPr>
              <a:t>server </a:t>
            </a:r>
            <a:r>
              <a:rPr sz="1800" b="1" spc="-5" dirty="0">
                <a:solidFill>
                  <a:srgbClr val="0078D2"/>
                </a:solidFill>
                <a:latin typeface="Segoe UI Semibold"/>
                <a:cs typeface="Segoe UI Semibold"/>
              </a:rPr>
              <a:t>core installation)  </a:t>
            </a:r>
            <a:r>
              <a:rPr sz="1800" b="1" dirty="0">
                <a:solidFill>
                  <a:srgbClr val="0078D2"/>
                </a:solidFill>
                <a:latin typeface="Segoe UI Semibold"/>
                <a:cs typeface="Segoe UI Semibold"/>
              </a:rPr>
              <a:t>Windows </a:t>
            </a:r>
            <a:r>
              <a:rPr sz="1800" b="1" spc="5" dirty="0">
                <a:solidFill>
                  <a:srgbClr val="0078D2"/>
                </a:solidFill>
                <a:latin typeface="Segoe UI Semibold"/>
                <a:cs typeface="Segoe UI Semibold"/>
              </a:rPr>
              <a:t>Server </a:t>
            </a:r>
            <a:r>
              <a:rPr sz="1800" b="1" spc="-5" dirty="0">
                <a:solidFill>
                  <a:srgbClr val="0078D2"/>
                </a:solidFill>
                <a:latin typeface="Segoe UI Semibold"/>
                <a:cs typeface="Segoe UI Semibold"/>
              </a:rPr>
              <a:t>2012 R2 with latest</a:t>
            </a:r>
            <a:r>
              <a:rPr sz="1800" b="1" spc="20" dirty="0">
                <a:solidFill>
                  <a:srgbClr val="0078D2"/>
                </a:solidFill>
                <a:latin typeface="Segoe UI Semibold"/>
                <a:cs typeface="Segoe UI Semibold"/>
              </a:rPr>
              <a:t> </a:t>
            </a:r>
            <a:r>
              <a:rPr sz="1800" b="1" spc="-5" dirty="0">
                <a:solidFill>
                  <a:srgbClr val="0078D2"/>
                </a:solidFill>
                <a:latin typeface="Segoe UI Semibold"/>
                <a:cs typeface="Segoe UI Semibold"/>
              </a:rPr>
              <a:t>updates.</a:t>
            </a:r>
            <a:endParaRPr sz="1800">
              <a:latin typeface="Segoe UI Semibold"/>
              <a:cs typeface="Segoe UI Semibold"/>
            </a:endParaRPr>
          </a:p>
          <a:p>
            <a:pPr marL="12700">
              <a:lnSpc>
                <a:spcPts val="2155"/>
              </a:lnSpc>
            </a:pPr>
            <a:r>
              <a:rPr sz="1800" b="1" spc="-5" dirty="0">
                <a:solidFill>
                  <a:srgbClr val="0078D2"/>
                </a:solidFill>
                <a:latin typeface="Segoe UI Semibold"/>
                <a:cs typeface="Segoe UI Semibold"/>
              </a:rPr>
              <a:t>Mixing hosts running </a:t>
            </a:r>
            <a:r>
              <a:rPr sz="1800" b="1" dirty="0">
                <a:solidFill>
                  <a:srgbClr val="0078D2"/>
                </a:solidFill>
                <a:latin typeface="Segoe UI Semibold"/>
                <a:cs typeface="Segoe UI Semibold"/>
              </a:rPr>
              <a:t>Windows </a:t>
            </a:r>
            <a:r>
              <a:rPr sz="1800" b="1" spc="5" dirty="0">
                <a:solidFill>
                  <a:srgbClr val="0078D2"/>
                </a:solidFill>
                <a:latin typeface="Segoe UI Semibold"/>
                <a:cs typeface="Segoe UI Semibold"/>
              </a:rPr>
              <a:t>Server </a:t>
            </a:r>
            <a:r>
              <a:rPr sz="1800" b="1" spc="-5" dirty="0">
                <a:solidFill>
                  <a:srgbClr val="0078D2"/>
                </a:solidFill>
                <a:latin typeface="Segoe UI Semibold"/>
                <a:cs typeface="Segoe UI Semibold"/>
              </a:rPr>
              <a:t>2016 </a:t>
            </a:r>
            <a:r>
              <a:rPr sz="1800" b="1" dirty="0">
                <a:solidFill>
                  <a:srgbClr val="0078D2"/>
                </a:solidFill>
                <a:latin typeface="Segoe UI Semibold"/>
                <a:cs typeface="Segoe UI Semibold"/>
              </a:rPr>
              <a:t>and </a:t>
            </a:r>
            <a:r>
              <a:rPr sz="1800" b="1" spc="-5" dirty="0">
                <a:solidFill>
                  <a:srgbClr val="0078D2"/>
                </a:solidFill>
                <a:latin typeface="Segoe UI Semibold"/>
                <a:cs typeface="Segoe UI Semibold"/>
              </a:rPr>
              <a:t>2012 R2 </a:t>
            </a:r>
            <a:r>
              <a:rPr sz="1800" b="1" spc="-25" dirty="0">
                <a:solidFill>
                  <a:srgbClr val="0078D2"/>
                </a:solidFill>
                <a:latin typeface="Segoe UI Semibold"/>
                <a:cs typeface="Segoe UI Semibold"/>
              </a:rPr>
              <a:t>isn't</a:t>
            </a:r>
            <a:r>
              <a:rPr sz="1800" b="1" spc="25" dirty="0">
                <a:solidFill>
                  <a:srgbClr val="0078D2"/>
                </a:solidFill>
                <a:latin typeface="Segoe UI Semibold"/>
                <a:cs typeface="Segoe UI Semibold"/>
              </a:rPr>
              <a:t> </a:t>
            </a:r>
            <a:r>
              <a:rPr sz="1800" b="1" dirty="0">
                <a:solidFill>
                  <a:srgbClr val="0078D2"/>
                </a:solidFill>
                <a:latin typeface="Segoe UI Semibold"/>
                <a:cs typeface="Segoe UI Semibold"/>
              </a:rPr>
              <a:t>supported.</a:t>
            </a:r>
            <a:endParaRPr sz="1800">
              <a:latin typeface="Segoe UI Semibold"/>
              <a:cs typeface="Segoe UI Semibold"/>
            </a:endParaRPr>
          </a:p>
          <a:p>
            <a:pPr marL="12700">
              <a:lnSpc>
                <a:spcPts val="2395"/>
              </a:lnSpc>
            </a:pPr>
            <a:r>
              <a:rPr sz="2000" b="1" spc="-20" dirty="0">
                <a:solidFill>
                  <a:srgbClr val="3B3B41"/>
                </a:solidFill>
                <a:latin typeface="Segoe UI"/>
                <a:cs typeface="Segoe UI"/>
              </a:rPr>
              <a:t>Verify </a:t>
            </a:r>
            <a:r>
              <a:rPr sz="2000" b="1" dirty="0">
                <a:solidFill>
                  <a:srgbClr val="3B3B41"/>
                </a:solidFill>
                <a:latin typeface="Segoe UI"/>
                <a:cs typeface="Segoe UI"/>
              </a:rPr>
              <a:t>Hyper-V </a:t>
            </a:r>
            <a:r>
              <a:rPr sz="2000" b="1" spc="-5" dirty="0">
                <a:solidFill>
                  <a:srgbClr val="3B3B41"/>
                </a:solidFill>
                <a:latin typeface="Segoe UI"/>
                <a:cs typeface="Segoe UI"/>
              </a:rPr>
              <a:t>host </a:t>
            </a:r>
            <a:r>
              <a:rPr sz="2000" b="1" dirty="0">
                <a:solidFill>
                  <a:srgbClr val="3B3B41"/>
                </a:solidFill>
                <a:latin typeface="Segoe UI"/>
                <a:cs typeface="Segoe UI"/>
              </a:rPr>
              <a:t>and </a:t>
            </a:r>
            <a:r>
              <a:rPr sz="2000" b="1" spc="-5" dirty="0">
                <a:solidFill>
                  <a:srgbClr val="3B3B41"/>
                </a:solidFill>
                <a:latin typeface="Segoe UI"/>
                <a:cs typeface="Segoe UI"/>
              </a:rPr>
              <a:t>guest storage</a:t>
            </a:r>
            <a:r>
              <a:rPr sz="2000" b="1" spc="-20" dirty="0">
                <a:solidFill>
                  <a:srgbClr val="3B3B41"/>
                </a:solidFill>
                <a:latin typeface="Segoe UI"/>
                <a:cs typeface="Segoe UI"/>
              </a:rPr>
              <a:t> </a:t>
            </a:r>
            <a:r>
              <a:rPr sz="2000" b="1" spc="-5" dirty="0">
                <a:solidFill>
                  <a:srgbClr val="3B3B41"/>
                </a:solidFill>
                <a:latin typeface="Segoe UI"/>
                <a:cs typeface="Segoe UI"/>
              </a:rPr>
              <a:t>requirements:</a:t>
            </a:r>
            <a:endParaRPr sz="2000">
              <a:latin typeface="Segoe UI"/>
              <a:cs typeface="Segoe UI"/>
            </a:endParaRPr>
          </a:p>
          <a:p>
            <a:pPr marL="12700" marR="5080">
              <a:lnSpc>
                <a:spcPct val="100000"/>
              </a:lnSpc>
              <a:spcBef>
                <a:spcPts val="10"/>
              </a:spcBef>
            </a:pPr>
            <a:r>
              <a:rPr sz="1800" b="1" spc="-5" dirty="0">
                <a:solidFill>
                  <a:srgbClr val="0078D2"/>
                </a:solidFill>
                <a:latin typeface="Segoe UI Semibold"/>
                <a:cs typeface="Segoe UI Semibold"/>
              </a:rPr>
              <a:t>Hyper-V host storage </a:t>
            </a:r>
            <a:r>
              <a:rPr sz="1800" b="1" dirty="0">
                <a:solidFill>
                  <a:srgbClr val="0078D2"/>
                </a:solidFill>
                <a:latin typeface="Segoe UI Semibold"/>
                <a:cs typeface="Segoe UI Semibold"/>
              </a:rPr>
              <a:t>can </a:t>
            </a:r>
            <a:r>
              <a:rPr sz="1800" b="1" spc="-5" dirty="0">
                <a:solidFill>
                  <a:srgbClr val="0078D2"/>
                </a:solidFill>
                <a:latin typeface="Segoe UI Semibold"/>
                <a:cs typeface="Segoe UI Semibold"/>
              </a:rPr>
              <a:t>include </a:t>
            </a:r>
            <a:r>
              <a:rPr sz="1800" b="1" dirty="0">
                <a:solidFill>
                  <a:srgbClr val="0078D2"/>
                </a:solidFill>
                <a:latin typeface="Segoe UI Semibold"/>
                <a:cs typeface="Segoe UI Semibold"/>
              </a:rPr>
              <a:t>SMB </a:t>
            </a:r>
            <a:r>
              <a:rPr sz="1800" b="1" spc="-5" dirty="0">
                <a:solidFill>
                  <a:srgbClr val="0078D2"/>
                </a:solidFill>
                <a:latin typeface="Segoe UI Semibold"/>
                <a:cs typeface="Segoe UI Semibold"/>
              </a:rPr>
              <a:t>3.0, </a:t>
            </a:r>
            <a:r>
              <a:rPr sz="1800" b="1" dirty="0">
                <a:solidFill>
                  <a:srgbClr val="0078D2"/>
                </a:solidFill>
                <a:latin typeface="Segoe UI Semibold"/>
                <a:cs typeface="Segoe UI Semibold"/>
              </a:rPr>
              <a:t>SAN </a:t>
            </a:r>
            <a:r>
              <a:rPr sz="1800" b="1" spc="-5" dirty="0">
                <a:solidFill>
                  <a:srgbClr val="0078D2"/>
                </a:solidFill>
                <a:latin typeface="Segoe UI Semibold"/>
                <a:cs typeface="Segoe UI Semibold"/>
              </a:rPr>
              <a:t>(iSCSI), </a:t>
            </a:r>
            <a:r>
              <a:rPr sz="1800" b="1" dirty="0">
                <a:solidFill>
                  <a:srgbClr val="0078D2"/>
                </a:solidFill>
                <a:latin typeface="Segoe UI Semibold"/>
                <a:cs typeface="Segoe UI Semibold"/>
              </a:rPr>
              <a:t>and </a:t>
            </a:r>
            <a:r>
              <a:rPr sz="1800" b="1" spc="-5" dirty="0">
                <a:solidFill>
                  <a:srgbClr val="0078D2"/>
                </a:solidFill>
                <a:latin typeface="Segoe UI Semibold"/>
                <a:cs typeface="Segoe UI Semibold"/>
              </a:rPr>
              <a:t>Multi-path (MPIO).  No </a:t>
            </a:r>
            <a:r>
              <a:rPr sz="1800" b="1" spc="5" dirty="0">
                <a:solidFill>
                  <a:srgbClr val="0078D2"/>
                </a:solidFill>
                <a:latin typeface="Segoe UI Semibold"/>
                <a:cs typeface="Segoe UI Semibold"/>
              </a:rPr>
              <a:t>support </a:t>
            </a:r>
            <a:r>
              <a:rPr sz="1800" b="1" dirty="0">
                <a:solidFill>
                  <a:srgbClr val="0078D2"/>
                </a:solidFill>
                <a:latin typeface="Segoe UI Semibold"/>
                <a:cs typeface="Segoe UI Semibold"/>
              </a:rPr>
              <a:t>for </a:t>
            </a:r>
            <a:r>
              <a:rPr sz="1800" b="1" spc="-10" dirty="0">
                <a:solidFill>
                  <a:srgbClr val="0078D2"/>
                </a:solidFill>
                <a:latin typeface="Segoe UI Semibold"/>
                <a:cs typeface="Segoe UI Semibold"/>
              </a:rPr>
              <a:t>shared </a:t>
            </a:r>
            <a:r>
              <a:rPr sz="1800" b="1" spc="-5" dirty="0">
                <a:solidFill>
                  <a:srgbClr val="0078D2"/>
                </a:solidFill>
                <a:latin typeface="Segoe UI Semibold"/>
                <a:cs typeface="Segoe UI Semibold"/>
              </a:rPr>
              <a:t>cluster disks </a:t>
            </a:r>
            <a:r>
              <a:rPr sz="1800" b="1" dirty="0">
                <a:solidFill>
                  <a:srgbClr val="0078D2"/>
                </a:solidFill>
                <a:latin typeface="Segoe UI Semibold"/>
                <a:cs typeface="Segoe UI Semibold"/>
              </a:rPr>
              <a:t>and encrypted</a:t>
            </a:r>
            <a:r>
              <a:rPr sz="1800" b="1" spc="30" dirty="0">
                <a:solidFill>
                  <a:srgbClr val="0078D2"/>
                </a:solidFill>
                <a:latin typeface="Segoe UI Semibold"/>
                <a:cs typeface="Segoe UI Semibold"/>
              </a:rPr>
              <a:t> </a:t>
            </a:r>
            <a:r>
              <a:rPr sz="1800" b="1" spc="-5" dirty="0">
                <a:solidFill>
                  <a:srgbClr val="0078D2"/>
                </a:solidFill>
                <a:latin typeface="Segoe UI Semibold"/>
                <a:cs typeface="Segoe UI Semibold"/>
              </a:rPr>
              <a:t>disks.</a:t>
            </a:r>
            <a:endParaRPr sz="1800">
              <a:latin typeface="Segoe UI Semibold"/>
              <a:cs typeface="Segoe UI Semibold"/>
            </a:endParaRPr>
          </a:p>
          <a:p>
            <a:pPr marL="12700">
              <a:lnSpc>
                <a:spcPts val="2390"/>
              </a:lnSpc>
            </a:pPr>
            <a:r>
              <a:rPr sz="2000" b="1" spc="-20" dirty="0">
                <a:solidFill>
                  <a:srgbClr val="3B3B41"/>
                </a:solidFill>
                <a:latin typeface="Segoe UI"/>
                <a:cs typeface="Segoe UI"/>
              </a:rPr>
              <a:t>Verify </a:t>
            </a:r>
            <a:r>
              <a:rPr sz="2000" b="1" spc="-5" dirty="0">
                <a:solidFill>
                  <a:srgbClr val="3B3B41"/>
                </a:solidFill>
                <a:latin typeface="Segoe UI"/>
                <a:cs typeface="Segoe UI"/>
              </a:rPr>
              <a:t>internet</a:t>
            </a:r>
            <a:r>
              <a:rPr sz="2000" b="1" spc="30" dirty="0">
                <a:solidFill>
                  <a:srgbClr val="3B3B41"/>
                </a:solidFill>
                <a:latin typeface="Segoe UI"/>
                <a:cs typeface="Segoe UI"/>
              </a:rPr>
              <a:t> </a:t>
            </a:r>
            <a:r>
              <a:rPr sz="2000" b="1" spc="-5" dirty="0">
                <a:solidFill>
                  <a:srgbClr val="3B3B41"/>
                </a:solidFill>
                <a:latin typeface="Segoe UI"/>
                <a:cs typeface="Segoe UI"/>
              </a:rPr>
              <a:t>access:</a:t>
            </a:r>
            <a:endParaRPr sz="2000">
              <a:latin typeface="Segoe UI"/>
              <a:cs typeface="Segoe UI"/>
            </a:endParaRPr>
          </a:p>
          <a:p>
            <a:pPr marL="12700">
              <a:lnSpc>
                <a:spcPts val="2155"/>
              </a:lnSpc>
              <a:spcBef>
                <a:spcPts val="10"/>
              </a:spcBef>
            </a:pPr>
            <a:r>
              <a:rPr sz="1800" b="1" spc="-5" dirty="0">
                <a:solidFill>
                  <a:srgbClr val="0078D2"/>
                </a:solidFill>
                <a:latin typeface="Segoe UI Semibold"/>
                <a:cs typeface="Segoe UI Semibold"/>
              </a:rPr>
              <a:t>Hyper-V hosts should </a:t>
            </a:r>
            <a:r>
              <a:rPr sz="1800" b="1" spc="-10" dirty="0">
                <a:solidFill>
                  <a:srgbClr val="0078D2"/>
                </a:solidFill>
                <a:latin typeface="Segoe UI Semibold"/>
                <a:cs typeface="Segoe UI Semibold"/>
              </a:rPr>
              <a:t>have </a:t>
            </a:r>
            <a:r>
              <a:rPr sz="1800" b="1" spc="-5" dirty="0">
                <a:solidFill>
                  <a:srgbClr val="0078D2"/>
                </a:solidFill>
                <a:latin typeface="Segoe UI Semibold"/>
                <a:cs typeface="Segoe UI Semibold"/>
              </a:rPr>
              <a:t>direct </a:t>
            </a:r>
            <a:r>
              <a:rPr sz="1800" b="1" dirty="0">
                <a:solidFill>
                  <a:srgbClr val="0078D2"/>
                </a:solidFill>
                <a:latin typeface="Segoe UI Semibold"/>
                <a:cs typeface="Segoe UI Semibold"/>
              </a:rPr>
              <a:t>access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the internet without using </a:t>
            </a:r>
            <a:r>
              <a:rPr sz="1800" b="1" dirty="0">
                <a:solidFill>
                  <a:srgbClr val="0078D2"/>
                </a:solidFill>
                <a:latin typeface="Segoe UI Semibold"/>
                <a:cs typeface="Segoe UI Semibold"/>
              </a:rPr>
              <a:t>a</a:t>
            </a:r>
            <a:r>
              <a:rPr sz="1800" b="1" spc="120" dirty="0">
                <a:solidFill>
                  <a:srgbClr val="0078D2"/>
                </a:solidFill>
                <a:latin typeface="Segoe UI Semibold"/>
                <a:cs typeface="Segoe UI Semibold"/>
              </a:rPr>
              <a:t> </a:t>
            </a:r>
            <a:r>
              <a:rPr sz="1800" b="1" spc="-25" dirty="0">
                <a:solidFill>
                  <a:srgbClr val="0078D2"/>
                </a:solidFill>
                <a:latin typeface="Segoe UI Semibold"/>
                <a:cs typeface="Segoe UI Semibold"/>
              </a:rPr>
              <a:t>proxy.</a:t>
            </a:r>
            <a:endParaRPr sz="1800">
              <a:latin typeface="Segoe UI Semibold"/>
              <a:cs typeface="Segoe UI Semibold"/>
            </a:endParaRPr>
          </a:p>
          <a:p>
            <a:pPr marL="12700">
              <a:lnSpc>
                <a:spcPts val="2395"/>
              </a:lnSpc>
            </a:pPr>
            <a:r>
              <a:rPr sz="2000" b="1" spc="-10" dirty="0">
                <a:solidFill>
                  <a:srgbClr val="3B3B41"/>
                </a:solidFill>
                <a:latin typeface="Segoe UI"/>
                <a:cs typeface="Segoe UI"/>
              </a:rPr>
              <a:t>Prepare </a:t>
            </a:r>
            <a:r>
              <a:rPr sz="2000" b="1" dirty="0">
                <a:solidFill>
                  <a:srgbClr val="3B3B41"/>
                </a:solidFill>
                <a:latin typeface="Segoe UI"/>
                <a:cs typeface="Segoe UI"/>
              </a:rPr>
              <a:t>Windows </a:t>
            </a:r>
            <a:r>
              <a:rPr sz="2000" b="1" spc="-5" dirty="0">
                <a:solidFill>
                  <a:srgbClr val="3B3B41"/>
                </a:solidFill>
                <a:latin typeface="Segoe UI"/>
                <a:cs typeface="Segoe UI"/>
              </a:rPr>
              <a:t>VMs for</a:t>
            </a:r>
            <a:r>
              <a:rPr sz="2000" b="1" spc="-20" dirty="0">
                <a:solidFill>
                  <a:srgbClr val="3B3B41"/>
                </a:solidFill>
                <a:latin typeface="Segoe UI"/>
                <a:cs typeface="Segoe UI"/>
              </a:rPr>
              <a:t> </a:t>
            </a:r>
            <a:r>
              <a:rPr sz="2000" b="1" spc="-5" dirty="0">
                <a:solidFill>
                  <a:srgbClr val="3B3B41"/>
                </a:solidFill>
                <a:latin typeface="Segoe UI"/>
                <a:cs typeface="Segoe UI"/>
              </a:rPr>
              <a:t>access</a:t>
            </a:r>
            <a:endParaRPr sz="2000">
              <a:latin typeface="Segoe UI"/>
              <a:cs typeface="Segoe UI"/>
            </a:endParaRPr>
          </a:p>
          <a:p>
            <a:pPr marL="524510">
              <a:lnSpc>
                <a:spcPct val="100000"/>
              </a:lnSpc>
            </a:pPr>
            <a:r>
              <a:rPr sz="2000" b="1" spc="-5" dirty="0">
                <a:solidFill>
                  <a:srgbClr val="3B3B41"/>
                </a:solidFill>
                <a:latin typeface="Segoe UI"/>
                <a:cs typeface="Segoe UI"/>
              </a:rPr>
              <a:t>following </a:t>
            </a:r>
            <a:r>
              <a:rPr sz="2000" b="1" dirty="0">
                <a:solidFill>
                  <a:srgbClr val="3B3B41"/>
                </a:solidFill>
                <a:latin typeface="Segoe UI"/>
                <a:cs typeface="Segoe UI"/>
              </a:rPr>
              <a:t>a </a:t>
            </a:r>
            <a:r>
              <a:rPr sz="2000" b="1" spc="-5" dirty="0">
                <a:solidFill>
                  <a:srgbClr val="3B3B41"/>
                </a:solidFill>
                <a:latin typeface="Segoe UI"/>
                <a:cs typeface="Segoe UI"/>
              </a:rPr>
              <a:t>failover</a:t>
            </a:r>
            <a:r>
              <a:rPr sz="2000" b="1" spc="-25" dirty="0">
                <a:solidFill>
                  <a:srgbClr val="3B3B41"/>
                </a:solidFill>
                <a:latin typeface="Segoe UI"/>
                <a:cs typeface="Segoe UI"/>
              </a:rPr>
              <a:t> </a:t>
            </a:r>
            <a:r>
              <a:rPr sz="2000" b="1" spc="-5" dirty="0">
                <a:solidFill>
                  <a:srgbClr val="3B3B41"/>
                </a:solidFill>
                <a:latin typeface="Segoe UI"/>
                <a:cs typeface="Segoe UI"/>
              </a:rPr>
              <a:t>(optional)</a:t>
            </a:r>
            <a:endParaRPr sz="2000">
              <a:latin typeface="Segoe UI"/>
              <a:cs typeface="Segoe U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570484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Configure </a:t>
            </a:r>
            <a:r>
              <a:rPr sz="2800" b="1" spc="-35" dirty="0">
                <a:solidFill>
                  <a:srgbClr val="0071C5"/>
                </a:solidFill>
                <a:latin typeface="Segoe UI Semibold"/>
                <a:cs typeface="Segoe UI Semibold"/>
              </a:rPr>
              <a:t>the </a:t>
            </a:r>
            <a:r>
              <a:rPr sz="2800" b="1" spc="-55" dirty="0">
                <a:solidFill>
                  <a:srgbClr val="0071C5"/>
                </a:solidFill>
                <a:latin typeface="Segoe UI Semibold"/>
                <a:cs typeface="Segoe UI Semibold"/>
              </a:rPr>
              <a:t>Infrastructure:</a:t>
            </a:r>
            <a:r>
              <a:rPr sz="2800" b="1" spc="-204" dirty="0">
                <a:solidFill>
                  <a:srgbClr val="0071C5"/>
                </a:solidFill>
                <a:latin typeface="Segoe UI Semibold"/>
                <a:cs typeface="Segoe UI Semibold"/>
              </a:rPr>
              <a:t> </a:t>
            </a:r>
            <a:r>
              <a:rPr sz="2800" b="1" spc="-50" dirty="0">
                <a:solidFill>
                  <a:srgbClr val="0071C5"/>
                </a:solidFill>
                <a:latin typeface="Segoe UI Semibold"/>
                <a:cs typeface="Segoe UI Semibold"/>
              </a:rPr>
              <a:t>Process</a:t>
            </a:r>
            <a:endParaRPr sz="2800">
              <a:latin typeface="Segoe UI Semibold"/>
              <a:cs typeface="Segoe UI Semibold"/>
            </a:endParaRPr>
          </a:p>
        </p:txBody>
      </p:sp>
      <p:sp>
        <p:nvSpPr>
          <p:cNvPr id="3" name="object 3"/>
          <p:cNvSpPr txBox="1"/>
          <p:nvPr/>
        </p:nvSpPr>
        <p:spPr>
          <a:xfrm>
            <a:off x="517042" y="1548129"/>
            <a:ext cx="8411210" cy="1916430"/>
          </a:xfrm>
          <a:prstGeom prst="rect">
            <a:avLst/>
          </a:prstGeom>
        </p:spPr>
        <p:txBody>
          <a:bodyPr vert="horz" wrap="square" lIns="0" tIns="12700" rIns="0" bIns="0" rtlCol="0">
            <a:spAutoFit/>
          </a:bodyPr>
          <a:lstStyle/>
          <a:p>
            <a:pPr marL="12700">
              <a:lnSpc>
                <a:spcPct val="100000"/>
              </a:lnSpc>
              <a:spcBef>
                <a:spcPts val="100"/>
              </a:spcBef>
            </a:pPr>
            <a:r>
              <a:rPr sz="2400" b="1" spc="-40" dirty="0">
                <a:solidFill>
                  <a:srgbClr val="3B3B41"/>
                </a:solidFill>
                <a:latin typeface="Segoe UI Semibold"/>
                <a:cs typeface="Segoe UI Semibold"/>
              </a:rPr>
              <a:t>The </a:t>
            </a:r>
            <a:r>
              <a:rPr sz="2400" b="1" spc="-45" dirty="0">
                <a:solidFill>
                  <a:srgbClr val="3B3B41"/>
                </a:solidFill>
                <a:latin typeface="Segoe UI Semibold"/>
                <a:cs typeface="Segoe UI Semibold"/>
              </a:rPr>
              <a:t>Azure </a:t>
            </a:r>
            <a:r>
              <a:rPr sz="2400" b="1" spc="-35" dirty="0">
                <a:solidFill>
                  <a:srgbClr val="3B3B41"/>
                </a:solidFill>
                <a:latin typeface="Segoe UI Semibold"/>
                <a:cs typeface="Segoe UI Semibold"/>
              </a:rPr>
              <a:t>portal </a:t>
            </a:r>
            <a:r>
              <a:rPr sz="2400" b="1" spc="-50" dirty="0">
                <a:solidFill>
                  <a:srgbClr val="3B3B41"/>
                </a:solidFill>
                <a:latin typeface="Segoe UI Semibold"/>
                <a:cs typeface="Segoe UI Semibold"/>
              </a:rPr>
              <a:t>driven</a:t>
            </a:r>
            <a:r>
              <a:rPr sz="2400" b="1" spc="-295" dirty="0">
                <a:solidFill>
                  <a:srgbClr val="3B3B41"/>
                </a:solidFill>
                <a:latin typeface="Segoe UI Semibold"/>
                <a:cs typeface="Segoe UI Semibold"/>
              </a:rPr>
              <a:t> </a:t>
            </a:r>
            <a:r>
              <a:rPr sz="2400" b="1" spc="-45" dirty="0">
                <a:solidFill>
                  <a:srgbClr val="3B3B41"/>
                </a:solidFill>
                <a:latin typeface="Segoe UI Semibold"/>
                <a:cs typeface="Segoe UI Semibold"/>
              </a:rPr>
              <a:t>sequence:</a:t>
            </a:r>
            <a:endParaRPr sz="2400">
              <a:latin typeface="Segoe UI Semibold"/>
              <a:cs typeface="Segoe UI Semibold"/>
            </a:endParaRPr>
          </a:p>
          <a:p>
            <a:pPr marL="295910" indent="-283210">
              <a:lnSpc>
                <a:spcPct val="100000"/>
              </a:lnSpc>
              <a:buAutoNum type="arabicPeriod"/>
              <a:tabLst>
                <a:tab pos="296545" algn="l"/>
              </a:tabLst>
            </a:pPr>
            <a:r>
              <a:rPr sz="2000" b="1" spc="-5" dirty="0">
                <a:solidFill>
                  <a:srgbClr val="3B3B41"/>
                </a:solidFill>
                <a:latin typeface="Segoe UI"/>
                <a:cs typeface="Segoe UI"/>
              </a:rPr>
              <a:t>Protection </a:t>
            </a:r>
            <a:r>
              <a:rPr sz="2000" b="1" spc="-10" dirty="0">
                <a:solidFill>
                  <a:srgbClr val="3B3B41"/>
                </a:solidFill>
                <a:latin typeface="Segoe UI"/>
                <a:cs typeface="Segoe UI"/>
              </a:rPr>
              <a:t>goal </a:t>
            </a:r>
            <a:r>
              <a:rPr sz="2000" b="1" spc="-5" dirty="0">
                <a:solidFill>
                  <a:srgbClr val="3B3B41"/>
                </a:solidFill>
                <a:latin typeface="Segoe UI"/>
                <a:cs typeface="Segoe UI"/>
              </a:rPr>
              <a:t>(e.g. replicating </a:t>
            </a:r>
            <a:r>
              <a:rPr sz="2000" b="1" dirty="0">
                <a:solidFill>
                  <a:srgbClr val="3B3B41"/>
                </a:solidFill>
                <a:latin typeface="Segoe UI"/>
                <a:cs typeface="Segoe UI"/>
              </a:rPr>
              <a:t>Hyper-V machines </a:t>
            </a:r>
            <a:r>
              <a:rPr sz="2000" b="1" spc="-10" dirty="0">
                <a:solidFill>
                  <a:srgbClr val="3B3B41"/>
                </a:solidFill>
                <a:latin typeface="Segoe UI"/>
                <a:cs typeface="Segoe UI"/>
              </a:rPr>
              <a:t>to</a:t>
            </a:r>
            <a:r>
              <a:rPr sz="2000" b="1" spc="-30" dirty="0">
                <a:solidFill>
                  <a:srgbClr val="3B3B41"/>
                </a:solidFill>
                <a:latin typeface="Segoe UI"/>
                <a:cs typeface="Segoe UI"/>
              </a:rPr>
              <a:t> </a:t>
            </a:r>
            <a:r>
              <a:rPr sz="2000" b="1" spc="-5" dirty="0">
                <a:solidFill>
                  <a:srgbClr val="3B3B41"/>
                </a:solidFill>
                <a:latin typeface="Segoe UI"/>
                <a:cs typeface="Segoe UI"/>
              </a:rPr>
              <a:t>Azure)</a:t>
            </a:r>
            <a:endParaRPr sz="2000">
              <a:latin typeface="Segoe UI"/>
              <a:cs typeface="Segoe UI"/>
            </a:endParaRPr>
          </a:p>
          <a:p>
            <a:pPr marL="295910" indent="-283210">
              <a:lnSpc>
                <a:spcPct val="100000"/>
              </a:lnSpc>
              <a:buAutoNum type="arabicPeriod"/>
              <a:tabLst>
                <a:tab pos="296545" algn="l"/>
              </a:tabLst>
            </a:pPr>
            <a:r>
              <a:rPr sz="2000" b="1" spc="-5" dirty="0">
                <a:solidFill>
                  <a:srgbClr val="3B3B41"/>
                </a:solidFill>
                <a:latin typeface="Segoe UI"/>
                <a:cs typeface="Segoe UI"/>
              </a:rPr>
              <a:t>Source environment (e.g. </a:t>
            </a:r>
            <a:r>
              <a:rPr sz="2000" b="1" dirty="0">
                <a:solidFill>
                  <a:srgbClr val="3B3B41"/>
                </a:solidFill>
                <a:latin typeface="Segoe UI"/>
                <a:cs typeface="Segoe UI"/>
              </a:rPr>
              <a:t>Hyper-V</a:t>
            </a:r>
            <a:r>
              <a:rPr sz="2000" b="1" spc="25" dirty="0">
                <a:solidFill>
                  <a:srgbClr val="3B3B41"/>
                </a:solidFill>
                <a:latin typeface="Segoe UI"/>
                <a:cs typeface="Segoe UI"/>
              </a:rPr>
              <a:t> </a:t>
            </a:r>
            <a:r>
              <a:rPr sz="2000" b="1" spc="-5" dirty="0">
                <a:solidFill>
                  <a:srgbClr val="3B3B41"/>
                </a:solidFill>
                <a:latin typeface="Segoe UI"/>
                <a:cs typeface="Segoe UI"/>
              </a:rPr>
              <a:t>site)</a:t>
            </a:r>
            <a:endParaRPr sz="2000">
              <a:latin typeface="Segoe UI"/>
              <a:cs typeface="Segoe UI"/>
            </a:endParaRPr>
          </a:p>
          <a:p>
            <a:pPr marL="295275" indent="-282575">
              <a:lnSpc>
                <a:spcPct val="100000"/>
              </a:lnSpc>
              <a:buAutoNum type="arabicPeriod"/>
              <a:tabLst>
                <a:tab pos="295910" algn="l"/>
              </a:tabLst>
            </a:pPr>
            <a:r>
              <a:rPr sz="2000" b="1" spc="-35" dirty="0">
                <a:solidFill>
                  <a:srgbClr val="3B3B41"/>
                </a:solidFill>
                <a:latin typeface="Segoe UI"/>
                <a:cs typeface="Segoe UI"/>
              </a:rPr>
              <a:t>Target </a:t>
            </a:r>
            <a:r>
              <a:rPr sz="2000" b="1" spc="-5" dirty="0">
                <a:solidFill>
                  <a:srgbClr val="3B3B41"/>
                </a:solidFill>
                <a:latin typeface="Segoe UI"/>
                <a:cs typeface="Segoe UI"/>
              </a:rPr>
              <a:t>environment (e.g. </a:t>
            </a:r>
            <a:r>
              <a:rPr sz="2000" b="1" dirty="0">
                <a:solidFill>
                  <a:srgbClr val="3B3B41"/>
                </a:solidFill>
                <a:latin typeface="Segoe UI"/>
                <a:cs typeface="Segoe UI"/>
              </a:rPr>
              <a:t>a </a:t>
            </a:r>
            <a:r>
              <a:rPr sz="2000" b="1" spc="-10" dirty="0">
                <a:solidFill>
                  <a:srgbClr val="3B3B41"/>
                </a:solidFill>
                <a:latin typeface="Segoe UI"/>
                <a:cs typeface="Segoe UI"/>
              </a:rPr>
              <a:t>resource </a:t>
            </a:r>
            <a:r>
              <a:rPr sz="2000" b="1" spc="-5" dirty="0">
                <a:solidFill>
                  <a:srgbClr val="3B3B41"/>
                </a:solidFill>
                <a:latin typeface="Segoe UI"/>
                <a:cs typeface="Segoe UI"/>
              </a:rPr>
              <a:t>group in </a:t>
            </a:r>
            <a:r>
              <a:rPr sz="2000" b="1" dirty="0">
                <a:solidFill>
                  <a:srgbClr val="3B3B41"/>
                </a:solidFill>
                <a:latin typeface="Segoe UI"/>
                <a:cs typeface="Segoe UI"/>
              </a:rPr>
              <a:t>an </a:t>
            </a:r>
            <a:r>
              <a:rPr sz="2000" b="1" spc="-5" dirty="0">
                <a:solidFill>
                  <a:srgbClr val="3B3B41"/>
                </a:solidFill>
                <a:latin typeface="Segoe UI"/>
                <a:cs typeface="Segoe UI"/>
              </a:rPr>
              <a:t>Azure</a:t>
            </a:r>
            <a:r>
              <a:rPr sz="2000" b="1" spc="120" dirty="0">
                <a:solidFill>
                  <a:srgbClr val="3B3B41"/>
                </a:solidFill>
                <a:latin typeface="Segoe UI"/>
                <a:cs typeface="Segoe UI"/>
              </a:rPr>
              <a:t> </a:t>
            </a:r>
            <a:r>
              <a:rPr sz="2000" b="1" dirty="0">
                <a:solidFill>
                  <a:srgbClr val="3B3B41"/>
                </a:solidFill>
                <a:latin typeface="Segoe UI"/>
                <a:cs typeface="Segoe UI"/>
              </a:rPr>
              <a:t>subscription)</a:t>
            </a:r>
            <a:endParaRPr sz="2000">
              <a:latin typeface="Segoe UI"/>
              <a:cs typeface="Segoe UI"/>
            </a:endParaRPr>
          </a:p>
          <a:p>
            <a:pPr marL="295910" indent="-283210">
              <a:lnSpc>
                <a:spcPct val="100000"/>
              </a:lnSpc>
              <a:spcBef>
                <a:spcPts val="5"/>
              </a:spcBef>
              <a:buAutoNum type="arabicPeriod"/>
              <a:tabLst>
                <a:tab pos="296545" algn="l"/>
              </a:tabLst>
            </a:pPr>
            <a:r>
              <a:rPr sz="2000" b="1" spc="-5" dirty="0">
                <a:solidFill>
                  <a:srgbClr val="3B3B41"/>
                </a:solidFill>
                <a:latin typeface="Segoe UI"/>
                <a:cs typeface="Segoe UI"/>
              </a:rPr>
              <a:t>Replication</a:t>
            </a:r>
            <a:r>
              <a:rPr sz="2000" b="1" spc="-35" dirty="0">
                <a:solidFill>
                  <a:srgbClr val="3B3B41"/>
                </a:solidFill>
                <a:latin typeface="Segoe UI"/>
                <a:cs typeface="Segoe UI"/>
              </a:rPr>
              <a:t> </a:t>
            </a:r>
            <a:r>
              <a:rPr sz="2000" b="1" spc="-5" dirty="0">
                <a:solidFill>
                  <a:srgbClr val="3B3B41"/>
                </a:solidFill>
                <a:latin typeface="Segoe UI"/>
                <a:cs typeface="Segoe UI"/>
              </a:rPr>
              <a:t>settings</a:t>
            </a:r>
            <a:endParaRPr sz="2000">
              <a:latin typeface="Segoe UI"/>
              <a:cs typeface="Segoe UI"/>
            </a:endParaRPr>
          </a:p>
          <a:p>
            <a:pPr marL="295910" indent="-283210">
              <a:lnSpc>
                <a:spcPct val="100000"/>
              </a:lnSpc>
              <a:buAutoNum type="arabicPeriod"/>
              <a:tabLst>
                <a:tab pos="296545" algn="l"/>
              </a:tabLst>
            </a:pPr>
            <a:r>
              <a:rPr sz="2000" b="1" spc="-5" dirty="0">
                <a:solidFill>
                  <a:srgbClr val="3B3B41"/>
                </a:solidFill>
                <a:latin typeface="Segoe UI"/>
                <a:cs typeface="Segoe UI"/>
              </a:rPr>
              <a:t>Deployment planning</a:t>
            </a:r>
            <a:endParaRPr sz="2000">
              <a:latin typeface="Segoe UI"/>
              <a:cs typeface="Segoe UI"/>
            </a:endParaRPr>
          </a:p>
        </p:txBody>
      </p:sp>
      <p:sp>
        <p:nvSpPr>
          <p:cNvPr id="4" name="object 4"/>
          <p:cNvSpPr/>
          <p:nvPr/>
        </p:nvSpPr>
        <p:spPr>
          <a:xfrm>
            <a:off x="1586483" y="5769863"/>
            <a:ext cx="9442635" cy="67055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245995" cy="452120"/>
          </a:xfrm>
          <a:prstGeom prst="rect">
            <a:avLst/>
          </a:prstGeom>
        </p:spPr>
        <p:txBody>
          <a:bodyPr vert="horz" wrap="square" lIns="0" tIns="12065" rIns="0" bIns="0" rtlCol="0">
            <a:spAutoFit/>
          </a:bodyPr>
          <a:lstStyle/>
          <a:p>
            <a:pPr marL="12700">
              <a:lnSpc>
                <a:spcPct val="100000"/>
              </a:lnSpc>
              <a:spcBef>
                <a:spcPts val="95"/>
              </a:spcBef>
            </a:pPr>
            <a:r>
              <a:rPr sz="2800" b="1" spc="-45" dirty="0">
                <a:solidFill>
                  <a:srgbClr val="0071C5"/>
                </a:solidFill>
                <a:latin typeface="Segoe UI Semibold"/>
                <a:cs typeface="Segoe UI Semibold"/>
              </a:rPr>
              <a:t>Series</a:t>
            </a:r>
            <a:r>
              <a:rPr sz="2800" b="1" spc="-150" dirty="0">
                <a:solidFill>
                  <a:srgbClr val="0071C5"/>
                </a:solidFill>
                <a:latin typeface="Segoe UI Semibold"/>
                <a:cs typeface="Segoe UI Semibold"/>
              </a:rPr>
              <a:t> </a:t>
            </a:r>
            <a:r>
              <a:rPr sz="2800" b="1" spc="-50" dirty="0">
                <a:solidFill>
                  <a:srgbClr val="0071C5"/>
                </a:solidFill>
                <a:latin typeface="Segoe UI Semibold"/>
                <a:cs typeface="Segoe UI Semibold"/>
              </a:rPr>
              <a:t>Agenda</a:t>
            </a:r>
            <a:endParaRPr sz="2800">
              <a:latin typeface="Segoe UI Semibold"/>
              <a:cs typeface="Segoe UI Semibold"/>
            </a:endParaRPr>
          </a:p>
        </p:txBody>
      </p:sp>
      <p:graphicFrame>
        <p:nvGraphicFramePr>
          <p:cNvPr id="4" name="object 4"/>
          <p:cNvGraphicFramePr>
            <a:graphicFrameLocks noGrp="1"/>
          </p:cNvGraphicFramePr>
          <p:nvPr/>
        </p:nvGraphicFramePr>
        <p:xfrm>
          <a:off x="445008" y="1412747"/>
          <a:ext cx="6539865" cy="3707889"/>
        </p:xfrm>
        <a:graphic>
          <a:graphicData uri="http://schemas.openxmlformats.org/drawingml/2006/table">
            <a:tbl>
              <a:tblPr firstRow="1" bandRow="1">
                <a:tableStyleId>{2D5ABB26-0587-4C30-8999-92F81FD0307C}</a:tableStyleId>
              </a:tblPr>
              <a:tblGrid>
                <a:gridCol w="726440">
                  <a:extLst>
                    <a:ext uri="{9D8B030D-6E8A-4147-A177-3AD203B41FA5}">
                      <a16:colId xmlns:a16="http://schemas.microsoft.com/office/drawing/2014/main" val="20000"/>
                    </a:ext>
                  </a:extLst>
                </a:gridCol>
                <a:gridCol w="5813425">
                  <a:extLst>
                    <a:ext uri="{9D8B030D-6E8A-4147-A177-3AD203B41FA5}">
                      <a16:colId xmlns:a16="http://schemas.microsoft.com/office/drawing/2014/main" val="20001"/>
                    </a:ext>
                  </a:extLst>
                </a:gridCol>
              </a:tblGrid>
              <a:tr h="719328">
                <a:tc>
                  <a:txBody>
                    <a:bodyPr/>
                    <a:lstStyle/>
                    <a:p>
                      <a:pPr algn="ctr">
                        <a:lnSpc>
                          <a:spcPct val="100000"/>
                        </a:lnSpc>
                        <a:spcBef>
                          <a:spcPts val="1480"/>
                        </a:spcBef>
                      </a:pPr>
                      <a:r>
                        <a:rPr sz="1950" dirty="0">
                          <a:solidFill>
                            <a:srgbClr val="FFFFFF"/>
                          </a:solidFill>
                          <a:latin typeface="Segoe UI"/>
                          <a:cs typeface="Segoe UI"/>
                        </a:rPr>
                        <a:t>1</a:t>
                      </a:r>
                      <a:endParaRPr sz="1950">
                        <a:latin typeface="Segoe UI"/>
                        <a:cs typeface="Segoe UI"/>
                      </a:endParaRPr>
                    </a:p>
                  </a:txBody>
                  <a:tcPr marL="0" marR="0" marT="187960" marB="0">
                    <a:lnR w="12700">
                      <a:solidFill>
                        <a:srgbClr val="FFFFFF"/>
                      </a:solidFill>
                      <a:prstDash val="solid"/>
                    </a:lnR>
                    <a:lnB w="53975">
                      <a:solidFill>
                        <a:srgbClr val="FFFFFF"/>
                      </a:solidFill>
                      <a:prstDash val="solid"/>
                    </a:lnB>
                    <a:solidFill>
                      <a:srgbClr val="0071C5"/>
                    </a:solidFill>
                  </a:tcPr>
                </a:tc>
                <a:tc>
                  <a:txBody>
                    <a:bodyPr/>
                    <a:lstStyle/>
                    <a:p>
                      <a:pPr marL="279400">
                        <a:lnSpc>
                          <a:spcPct val="100000"/>
                        </a:lnSpc>
                        <a:spcBef>
                          <a:spcPts val="1420"/>
                        </a:spcBef>
                      </a:pPr>
                      <a:r>
                        <a:rPr sz="1800" spc="-5" dirty="0">
                          <a:latin typeface="Segoe UI"/>
                          <a:cs typeface="Segoe UI"/>
                        </a:rPr>
                        <a:t>Deploy and </a:t>
                      </a:r>
                      <a:r>
                        <a:rPr sz="1800" spc="-10" dirty="0">
                          <a:latin typeface="Segoe UI"/>
                          <a:cs typeface="Segoe UI"/>
                        </a:rPr>
                        <a:t>Configure Infrastructure</a:t>
                      </a:r>
                      <a:r>
                        <a:rPr sz="1800" spc="-40" dirty="0">
                          <a:latin typeface="Segoe UI"/>
                          <a:cs typeface="Segoe UI"/>
                        </a:rPr>
                        <a:t> </a:t>
                      </a:r>
                      <a:r>
                        <a:rPr sz="1800" dirty="0">
                          <a:latin typeface="Segoe UI"/>
                          <a:cs typeface="Segoe UI"/>
                        </a:rPr>
                        <a:t>(25-30%)</a:t>
                      </a:r>
                      <a:endParaRPr sz="1800">
                        <a:latin typeface="Segoe UI"/>
                        <a:cs typeface="Segoe UI"/>
                      </a:endParaRPr>
                    </a:p>
                  </a:txBody>
                  <a:tcPr marL="0" marR="0" marT="180340" marB="0">
                    <a:lnL w="12700">
                      <a:solidFill>
                        <a:srgbClr val="FFFFFF"/>
                      </a:solidFill>
                      <a:prstDash val="solid"/>
                    </a:lnL>
                    <a:lnB w="53975">
                      <a:solidFill>
                        <a:srgbClr val="FFFFFF"/>
                      </a:solidFill>
                      <a:prstDash val="solid"/>
                    </a:lnB>
                    <a:solidFill>
                      <a:srgbClr val="F1F1F1"/>
                    </a:solidFill>
                  </a:tcPr>
                </a:tc>
                <a:extLst>
                  <a:ext uri="{0D108BD9-81ED-4DB2-BD59-A6C34878D82A}">
                    <a16:rowId xmlns:a16="http://schemas.microsoft.com/office/drawing/2014/main" val="10000"/>
                  </a:ext>
                </a:extLst>
              </a:tr>
              <a:tr h="753617">
                <a:tc>
                  <a:txBody>
                    <a:bodyPr/>
                    <a:lstStyle/>
                    <a:p>
                      <a:pPr marL="8890" algn="ctr">
                        <a:lnSpc>
                          <a:spcPct val="100000"/>
                        </a:lnSpc>
                        <a:spcBef>
                          <a:spcPts val="1675"/>
                        </a:spcBef>
                      </a:pPr>
                      <a:r>
                        <a:rPr sz="1950" dirty="0">
                          <a:solidFill>
                            <a:srgbClr val="FFFFFF"/>
                          </a:solidFill>
                          <a:latin typeface="Segoe UI"/>
                          <a:cs typeface="Segoe UI"/>
                        </a:rPr>
                        <a:t>2</a:t>
                      </a:r>
                      <a:endParaRPr sz="1950">
                        <a:latin typeface="Segoe UI"/>
                        <a:cs typeface="Segoe UI"/>
                      </a:endParaRPr>
                    </a:p>
                  </a:txBody>
                  <a:tcPr marL="0" marR="0" marT="212725" marB="0">
                    <a:lnR w="12700">
                      <a:solidFill>
                        <a:srgbClr val="FFFFFF"/>
                      </a:solidFill>
                      <a:prstDash val="solid"/>
                    </a:lnR>
                    <a:lnT w="53975">
                      <a:solidFill>
                        <a:srgbClr val="FFFFFF"/>
                      </a:solidFill>
                      <a:prstDash val="solid"/>
                    </a:lnT>
                    <a:lnB w="28575">
                      <a:solidFill>
                        <a:srgbClr val="FFFFFF"/>
                      </a:solidFill>
                      <a:prstDash val="solid"/>
                    </a:lnB>
                    <a:solidFill>
                      <a:srgbClr val="0071C5"/>
                    </a:solidFill>
                  </a:tcPr>
                </a:tc>
                <a:tc>
                  <a:txBody>
                    <a:bodyPr/>
                    <a:lstStyle/>
                    <a:p>
                      <a:pPr marL="279400">
                        <a:lnSpc>
                          <a:spcPct val="100000"/>
                        </a:lnSpc>
                        <a:spcBef>
                          <a:spcPts val="1775"/>
                        </a:spcBef>
                      </a:pPr>
                      <a:r>
                        <a:rPr sz="1800" spc="-10" dirty="0">
                          <a:latin typeface="Segoe UI"/>
                          <a:cs typeface="Segoe UI"/>
                        </a:rPr>
                        <a:t>Implement Workloads </a:t>
                      </a:r>
                      <a:r>
                        <a:rPr sz="1800" dirty="0">
                          <a:latin typeface="Segoe UI"/>
                          <a:cs typeface="Segoe UI"/>
                        </a:rPr>
                        <a:t>and </a:t>
                      </a:r>
                      <a:r>
                        <a:rPr sz="1800" spc="-5" dirty="0">
                          <a:latin typeface="Segoe UI"/>
                          <a:cs typeface="Segoe UI"/>
                        </a:rPr>
                        <a:t>Security</a:t>
                      </a:r>
                      <a:r>
                        <a:rPr sz="1800" spc="5" dirty="0">
                          <a:latin typeface="Segoe UI"/>
                          <a:cs typeface="Segoe UI"/>
                        </a:rPr>
                        <a:t> </a:t>
                      </a:r>
                      <a:r>
                        <a:rPr sz="1800" dirty="0">
                          <a:latin typeface="Segoe UI"/>
                          <a:cs typeface="Segoe UI"/>
                        </a:rPr>
                        <a:t>(20-25%)</a:t>
                      </a:r>
                      <a:endParaRPr sz="1800">
                        <a:latin typeface="Segoe UI"/>
                        <a:cs typeface="Segoe UI"/>
                      </a:endParaRPr>
                    </a:p>
                  </a:txBody>
                  <a:tcPr marL="0" marR="0" marT="225425" marB="0">
                    <a:lnL w="12700">
                      <a:solidFill>
                        <a:srgbClr val="FFFFFF"/>
                      </a:solidFill>
                      <a:prstDash val="solid"/>
                    </a:lnL>
                    <a:lnT w="53975">
                      <a:solidFill>
                        <a:srgbClr val="FFFFFF"/>
                      </a:solidFill>
                      <a:prstDash val="solid"/>
                    </a:lnT>
                    <a:lnB w="28575">
                      <a:solidFill>
                        <a:srgbClr val="FFFFFF"/>
                      </a:solidFill>
                      <a:prstDash val="solid"/>
                    </a:lnB>
                    <a:solidFill>
                      <a:srgbClr val="F1F1F1"/>
                    </a:solidFill>
                  </a:tcPr>
                </a:tc>
                <a:extLst>
                  <a:ext uri="{0D108BD9-81ED-4DB2-BD59-A6C34878D82A}">
                    <a16:rowId xmlns:a16="http://schemas.microsoft.com/office/drawing/2014/main" val="10001"/>
                  </a:ext>
                </a:extLst>
              </a:tr>
              <a:tr h="764286">
                <a:tc>
                  <a:txBody>
                    <a:bodyPr/>
                    <a:lstStyle/>
                    <a:p>
                      <a:pPr algn="ctr">
                        <a:lnSpc>
                          <a:spcPct val="100000"/>
                        </a:lnSpc>
                        <a:spcBef>
                          <a:spcPts val="1620"/>
                        </a:spcBef>
                      </a:pPr>
                      <a:r>
                        <a:rPr sz="1950" dirty="0">
                          <a:solidFill>
                            <a:srgbClr val="FFFFFF"/>
                          </a:solidFill>
                          <a:latin typeface="Segoe UI"/>
                          <a:cs typeface="Segoe UI"/>
                        </a:rPr>
                        <a:t>3</a:t>
                      </a:r>
                      <a:endParaRPr sz="1950">
                        <a:latin typeface="Segoe UI"/>
                        <a:cs typeface="Segoe UI"/>
                      </a:endParaRPr>
                    </a:p>
                  </a:txBody>
                  <a:tcPr marL="0" marR="0" marT="205740" marB="0">
                    <a:lnR w="12700">
                      <a:solidFill>
                        <a:srgbClr val="FFFFFF"/>
                      </a:solidFill>
                      <a:prstDash val="solid"/>
                    </a:lnR>
                    <a:lnT w="28575">
                      <a:solidFill>
                        <a:srgbClr val="FFFFFF"/>
                      </a:solidFill>
                      <a:prstDash val="solid"/>
                    </a:lnT>
                    <a:solidFill>
                      <a:srgbClr val="0071C5"/>
                    </a:solidFill>
                  </a:tcPr>
                </a:tc>
                <a:tc>
                  <a:txBody>
                    <a:bodyPr/>
                    <a:lstStyle/>
                    <a:p>
                      <a:pPr marL="279400">
                        <a:lnSpc>
                          <a:spcPct val="100000"/>
                        </a:lnSpc>
                        <a:spcBef>
                          <a:spcPts val="1689"/>
                        </a:spcBef>
                      </a:pPr>
                      <a:r>
                        <a:rPr sz="1800" spc="-10" dirty="0">
                          <a:latin typeface="Segoe UI"/>
                          <a:cs typeface="Segoe UI"/>
                        </a:rPr>
                        <a:t>Create </a:t>
                      </a:r>
                      <a:r>
                        <a:rPr sz="1800" spc="-5" dirty="0">
                          <a:latin typeface="Segoe UI"/>
                          <a:cs typeface="Segoe UI"/>
                        </a:rPr>
                        <a:t>and Deploy Apps</a:t>
                      </a:r>
                      <a:r>
                        <a:rPr sz="1800" spc="-10" dirty="0">
                          <a:latin typeface="Segoe UI"/>
                          <a:cs typeface="Segoe UI"/>
                        </a:rPr>
                        <a:t> </a:t>
                      </a:r>
                      <a:r>
                        <a:rPr sz="1800" dirty="0">
                          <a:latin typeface="Segoe UI"/>
                          <a:cs typeface="Segoe UI"/>
                        </a:rPr>
                        <a:t>(5-10%)</a:t>
                      </a:r>
                      <a:endParaRPr sz="1800">
                        <a:latin typeface="Segoe UI"/>
                        <a:cs typeface="Segoe UI"/>
                      </a:endParaRPr>
                    </a:p>
                  </a:txBody>
                  <a:tcPr marL="0" marR="0" marT="214629" marB="0">
                    <a:lnL w="12700">
                      <a:solidFill>
                        <a:srgbClr val="FFFFFF"/>
                      </a:solidFill>
                      <a:prstDash val="solid"/>
                    </a:lnL>
                    <a:lnT w="28575">
                      <a:solidFill>
                        <a:srgbClr val="FFFFFF"/>
                      </a:solidFill>
                      <a:prstDash val="solid"/>
                    </a:lnT>
                    <a:solidFill>
                      <a:srgbClr val="F1F1F1"/>
                    </a:solidFill>
                  </a:tcPr>
                </a:tc>
                <a:extLst>
                  <a:ext uri="{0D108BD9-81ED-4DB2-BD59-A6C34878D82A}">
                    <a16:rowId xmlns:a16="http://schemas.microsoft.com/office/drawing/2014/main" val="10002"/>
                  </a:ext>
                </a:extLst>
              </a:tr>
              <a:tr h="734567">
                <a:tc>
                  <a:txBody>
                    <a:bodyPr/>
                    <a:lstStyle/>
                    <a:p>
                      <a:pPr marR="1905" algn="ctr">
                        <a:lnSpc>
                          <a:spcPct val="100000"/>
                        </a:lnSpc>
                        <a:spcBef>
                          <a:spcPts val="1485"/>
                        </a:spcBef>
                      </a:pPr>
                      <a:r>
                        <a:rPr sz="1950" dirty="0">
                          <a:solidFill>
                            <a:srgbClr val="FFFFFF"/>
                          </a:solidFill>
                          <a:latin typeface="Segoe UI"/>
                          <a:cs typeface="Segoe UI"/>
                        </a:rPr>
                        <a:t>4</a:t>
                      </a:r>
                      <a:endParaRPr sz="1950">
                        <a:latin typeface="Segoe UI"/>
                        <a:cs typeface="Segoe UI"/>
                      </a:endParaRPr>
                    </a:p>
                  </a:txBody>
                  <a:tcPr marL="0" marR="0" marT="188595" marB="0">
                    <a:lnR w="12700">
                      <a:solidFill>
                        <a:srgbClr val="FFFFFF"/>
                      </a:solidFill>
                      <a:prstDash val="solid"/>
                    </a:lnR>
                    <a:lnB w="38100">
                      <a:solidFill>
                        <a:srgbClr val="FFFFFF"/>
                      </a:solidFill>
                      <a:prstDash val="solid"/>
                    </a:lnB>
                    <a:solidFill>
                      <a:srgbClr val="0071C5"/>
                    </a:solidFill>
                  </a:tcPr>
                </a:tc>
                <a:tc>
                  <a:txBody>
                    <a:bodyPr/>
                    <a:lstStyle/>
                    <a:p>
                      <a:pPr marL="279400">
                        <a:lnSpc>
                          <a:spcPct val="100000"/>
                        </a:lnSpc>
                        <a:spcBef>
                          <a:spcPts val="1590"/>
                        </a:spcBef>
                      </a:pPr>
                      <a:r>
                        <a:rPr sz="1800" spc="-10" dirty="0">
                          <a:latin typeface="Segoe UI"/>
                          <a:cs typeface="Segoe UI"/>
                        </a:rPr>
                        <a:t>Implement </a:t>
                      </a:r>
                      <a:r>
                        <a:rPr sz="1800" spc="-5" dirty="0">
                          <a:latin typeface="Segoe UI"/>
                          <a:cs typeface="Segoe UI"/>
                        </a:rPr>
                        <a:t>Authentication </a:t>
                      </a:r>
                      <a:r>
                        <a:rPr sz="1800" dirty="0">
                          <a:latin typeface="Segoe UI"/>
                          <a:cs typeface="Segoe UI"/>
                        </a:rPr>
                        <a:t>and </a:t>
                      </a:r>
                      <a:r>
                        <a:rPr sz="1800" spc="-10" dirty="0">
                          <a:latin typeface="Segoe UI"/>
                          <a:cs typeface="Segoe UI"/>
                        </a:rPr>
                        <a:t>Secure </a:t>
                      </a:r>
                      <a:r>
                        <a:rPr sz="1800" spc="-5" dirty="0">
                          <a:latin typeface="Segoe UI"/>
                          <a:cs typeface="Segoe UI"/>
                        </a:rPr>
                        <a:t>Data</a:t>
                      </a:r>
                      <a:r>
                        <a:rPr sz="1800" spc="5" dirty="0">
                          <a:latin typeface="Segoe UI"/>
                          <a:cs typeface="Segoe UI"/>
                        </a:rPr>
                        <a:t> </a:t>
                      </a:r>
                      <a:r>
                        <a:rPr sz="1800" spc="-5" dirty="0">
                          <a:latin typeface="Segoe UI"/>
                          <a:cs typeface="Segoe UI"/>
                        </a:rPr>
                        <a:t>(5-10%)</a:t>
                      </a:r>
                      <a:endParaRPr sz="1800">
                        <a:latin typeface="Segoe UI"/>
                        <a:cs typeface="Segoe UI"/>
                      </a:endParaRPr>
                    </a:p>
                  </a:txBody>
                  <a:tcPr marL="0" marR="0" marT="201930" marB="0">
                    <a:lnL w="12700">
                      <a:solidFill>
                        <a:srgbClr val="FFFFFF"/>
                      </a:solidFill>
                      <a:prstDash val="solid"/>
                    </a:lnL>
                    <a:lnB w="38100">
                      <a:solidFill>
                        <a:srgbClr val="FFFFFF"/>
                      </a:solidFill>
                      <a:prstDash val="solid"/>
                    </a:lnB>
                    <a:solidFill>
                      <a:srgbClr val="F1F1F1"/>
                    </a:solidFill>
                  </a:tcPr>
                </a:tc>
                <a:extLst>
                  <a:ext uri="{0D108BD9-81ED-4DB2-BD59-A6C34878D82A}">
                    <a16:rowId xmlns:a16="http://schemas.microsoft.com/office/drawing/2014/main" val="10003"/>
                  </a:ext>
                </a:extLst>
              </a:tr>
              <a:tr h="736091">
                <a:tc>
                  <a:txBody>
                    <a:bodyPr/>
                    <a:lstStyle/>
                    <a:p>
                      <a:pPr marR="1905" algn="ctr">
                        <a:lnSpc>
                          <a:spcPct val="100000"/>
                        </a:lnSpc>
                        <a:spcBef>
                          <a:spcPts val="1575"/>
                        </a:spcBef>
                      </a:pPr>
                      <a:r>
                        <a:rPr sz="1950" dirty="0">
                          <a:solidFill>
                            <a:srgbClr val="FFFFFF"/>
                          </a:solidFill>
                          <a:latin typeface="Segoe UI"/>
                          <a:cs typeface="Segoe UI"/>
                        </a:rPr>
                        <a:t>5</a:t>
                      </a:r>
                      <a:endParaRPr sz="1950">
                        <a:latin typeface="Segoe UI"/>
                        <a:cs typeface="Segoe UI"/>
                      </a:endParaRPr>
                    </a:p>
                  </a:txBody>
                  <a:tcPr marL="0" marR="0" marT="200025" marB="0">
                    <a:lnR w="12700">
                      <a:solidFill>
                        <a:srgbClr val="FFFFFF"/>
                      </a:solidFill>
                      <a:prstDash val="solid"/>
                    </a:lnR>
                    <a:lnT w="38100">
                      <a:solidFill>
                        <a:srgbClr val="FFFFFF"/>
                      </a:solidFill>
                      <a:prstDash val="solid"/>
                    </a:lnT>
                    <a:solidFill>
                      <a:srgbClr val="0071C5"/>
                    </a:solidFill>
                  </a:tcPr>
                </a:tc>
                <a:tc>
                  <a:txBody>
                    <a:bodyPr/>
                    <a:lstStyle/>
                    <a:p>
                      <a:pPr marL="279400">
                        <a:lnSpc>
                          <a:spcPct val="100000"/>
                        </a:lnSpc>
                        <a:spcBef>
                          <a:spcPts val="1739"/>
                        </a:spcBef>
                      </a:pPr>
                      <a:r>
                        <a:rPr sz="1800" spc="-10" dirty="0">
                          <a:latin typeface="Segoe UI"/>
                          <a:cs typeface="Segoe UI"/>
                        </a:rPr>
                        <a:t>Develop </a:t>
                      </a:r>
                      <a:r>
                        <a:rPr sz="1800" dirty="0">
                          <a:latin typeface="Segoe UI"/>
                          <a:cs typeface="Segoe UI"/>
                        </a:rPr>
                        <a:t>for the </a:t>
                      </a:r>
                      <a:r>
                        <a:rPr sz="1800" spc="-5" dirty="0">
                          <a:latin typeface="Segoe UI"/>
                          <a:cs typeface="Segoe UI"/>
                        </a:rPr>
                        <a:t>Cloud</a:t>
                      </a:r>
                      <a:r>
                        <a:rPr sz="1800" spc="-55" dirty="0">
                          <a:latin typeface="Segoe UI"/>
                          <a:cs typeface="Segoe UI"/>
                        </a:rPr>
                        <a:t> </a:t>
                      </a:r>
                      <a:r>
                        <a:rPr sz="1800" dirty="0">
                          <a:latin typeface="Segoe UI"/>
                          <a:cs typeface="Segoe UI"/>
                        </a:rPr>
                        <a:t>(20-25%)</a:t>
                      </a:r>
                      <a:endParaRPr sz="1800">
                        <a:latin typeface="Segoe UI"/>
                        <a:cs typeface="Segoe UI"/>
                      </a:endParaRPr>
                    </a:p>
                  </a:txBody>
                  <a:tcPr marL="0" marR="0" marT="220979" marB="0">
                    <a:lnL w="12700">
                      <a:solidFill>
                        <a:srgbClr val="FFFFFF"/>
                      </a:solidFill>
                      <a:prstDash val="solid"/>
                    </a:lnL>
                    <a:lnT w="38100">
                      <a:solidFill>
                        <a:srgbClr val="FFFFFF"/>
                      </a:solidFill>
                      <a:prstDash val="solid"/>
                    </a:lnT>
                    <a:solidFill>
                      <a:srgbClr val="F1F1F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17042" y="259791"/>
            <a:ext cx="368681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Recovery </a:t>
            </a:r>
            <a:r>
              <a:rPr sz="2800" b="1" spc="-35" dirty="0">
                <a:solidFill>
                  <a:srgbClr val="0071C5"/>
                </a:solidFill>
                <a:latin typeface="Segoe UI Semibold"/>
                <a:cs typeface="Segoe UI Semibold"/>
              </a:rPr>
              <a:t>Services</a:t>
            </a:r>
            <a:r>
              <a:rPr sz="2800" b="1" spc="-145" dirty="0">
                <a:solidFill>
                  <a:srgbClr val="0071C5"/>
                </a:solidFill>
                <a:latin typeface="Segoe UI Semibold"/>
                <a:cs typeface="Segoe UI Semibold"/>
              </a:rPr>
              <a:t> </a:t>
            </a:r>
            <a:r>
              <a:rPr sz="2800" b="1" spc="-85" dirty="0">
                <a:solidFill>
                  <a:srgbClr val="0071C5"/>
                </a:solidFill>
                <a:latin typeface="Segoe UI Semibold"/>
                <a:cs typeface="Segoe UI Semibold"/>
              </a:rPr>
              <a:t>Vault</a:t>
            </a:r>
            <a:endParaRPr sz="2800">
              <a:latin typeface="Segoe UI Semibold"/>
              <a:cs typeface="Segoe UI Semibold"/>
            </a:endParaRPr>
          </a:p>
        </p:txBody>
      </p:sp>
      <p:sp>
        <p:nvSpPr>
          <p:cNvPr id="3" name="object 3"/>
          <p:cNvSpPr txBox="1"/>
          <p:nvPr/>
        </p:nvSpPr>
        <p:spPr>
          <a:xfrm>
            <a:off x="517042" y="1548129"/>
            <a:ext cx="6005830" cy="1122680"/>
          </a:xfrm>
          <a:prstGeom prst="rect">
            <a:avLst/>
          </a:prstGeom>
        </p:spPr>
        <p:txBody>
          <a:bodyPr vert="horz" wrap="square" lIns="0" tIns="12700" rIns="0" bIns="0" rtlCol="0">
            <a:spAutoFit/>
          </a:bodyPr>
          <a:lstStyle/>
          <a:p>
            <a:pPr marL="12700" marR="5080" algn="just">
              <a:lnSpc>
                <a:spcPct val="100000"/>
              </a:lnSpc>
              <a:spcBef>
                <a:spcPts val="100"/>
              </a:spcBef>
            </a:pPr>
            <a:r>
              <a:rPr sz="2400" b="1" spc="-45" dirty="0">
                <a:solidFill>
                  <a:srgbClr val="3B3B41"/>
                </a:solidFill>
                <a:latin typeface="Segoe UI Semibold"/>
                <a:cs typeface="Segoe UI Semibold"/>
              </a:rPr>
              <a:t>Hosts </a:t>
            </a:r>
            <a:r>
              <a:rPr sz="2400" b="1" spc="-35" dirty="0">
                <a:solidFill>
                  <a:srgbClr val="3B3B41"/>
                </a:solidFill>
                <a:latin typeface="Segoe UI Semibold"/>
                <a:cs typeface="Segoe UI Semibold"/>
              </a:rPr>
              <a:t>ASR </a:t>
            </a:r>
            <a:r>
              <a:rPr sz="2400" b="1" spc="-50" dirty="0">
                <a:solidFill>
                  <a:srgbClr val="3B3B41"/>
                </a:solidFill>
                <a:latin typeface="Segoe UI Semibold"/>
                <a:cs typeface="Segoe UI Semibold"/>
              </a:rPr>
              <a:t>metadata </a:t>
            </a:r>
            <a:r>
              <a:rPr sz="2400" b="1" spc="-35" dirty="0">
                <a:solidFill>
                  <a:srgbClr val="3B3B41"/>
                </a:solidFill>
                <a:latin typeface="Segoe UI Semibold"/>
                <a:cs typeface="Segoe UI Semibold"/>
              </a:rPr>
              <a:t>and </a:t>
            </a:r>
            <a:r>
              <a:rPr sz="2400" b="1" spc="-55" dirty="0">
                <a:solidFill>
                  <a:srgbClr val="3B3B41"/>
                </a:solidFill>
                <a:latin typeface="Segoe UI Semibold"/>
                <a:cs typeface="Segoe UI Semibold"/>
              </a:rPr>
              <a:t>replicated </a:t>
            </a:r>
            <a:r>
              <a:rPr sz="2400" b="1" spc="-30" dirty="0">
                <a:solidFill>
                  <a:srgbClr val="3B3B41"/>
                </a:solidFill>
                <a:latin typeface="Segoe UI Semibold"/>
                <a:cs typeface="Segoe UI Semibold"/>
              </a:rPr>
              <a:t>VM</a:t>
            </a:r>
            <a:r>
              <a:rPr sz="2400" b="1" spc="-390" dirty="0">
                <a:solidFill>
                  <a:srgbClr val="3B3B41"/>
                </a:solidFill>
                <a:latin typeface="Segoe UI Semibold"/>
                <a:cs typeface="Segoe UI Semibold"/>
              </a:rPr>
              <a:t> </a:t>
            </a:r>
            <a:r>
              <a:rPr sz="2400" b="1" spc="-45" dirty="0">
                <a:solidFill>
                  <a:srgbClr val="3B3B41"/>
                </a:solidFill>
                <a:latin typeface="Segoe UI Semibold"/>
                <a:cs typeface="Segoe UI Semibold"/>
              </a:rPr>
              <a:t>disks  </a:t>
            </a:r>
            <a:r>
              <a:rPr sz="2400" b="1" spc="-40" dirty="0">
                <a:solidFill>
                  <a:srgbClr val="3B3B41"/>
                </a:solidFill>
                <a:latin typeface="Segoe UI Semibold"/>
                <a:cs typeface="Segoe UI Semibold"/>
              </a:rPr>
              <a:t>Can </a:t>
            </a:r>
            <a:r>
              <a:rPr sz="2400" b="1" spc="-25" dirty="0">
                <a:solidFill>
                  <a:srgbClr val="3B3B41"/>
                </a:solidFill>
                <a:latin typeface="Segoe UI Semibold"/>
                <a:cs typeface="Segoe UI Semibold"/>
              </a:rPr>
              <a:t>be </a:t>
            </a:r>
            <a:r>
              <a:rPr sz="2400" b="1" spc="-55" dirty="0">
                <a:solidFill>
                  <a:srgbClr val="3B3B41"/>
                </a:solidFill>
                <a:latin typeface="Segoe UI Semibold"/>
                <a:cs typeface="Segoe UI Semibold"/>
              </a:rPr>
              <a:t>created </a:t>
            </a:r>
            <a:r>
              <a:rPr sz="2400" b="1" spc="-50" dirty="0">
                <a:solidFill>
                  <a:srgbClr val="3B3B41"/>
                </a:solidFill>
                <a:latin typeface="Segoe UI Semibold"/>
                <a:cs typeface="Segoe UI Semibold"/>
              </a:rPr>
              <a:t>directly </a:t>
            </a:r>
            <a:r>
              <a:rPr sz="2400" b="1" spc="-45" dirty="0">
                <a:solidFill>
                  <a:srgbClr val="3B3B41"/>
                </a:solidFill>
                <a:latin typeface="Segoe UI Semibold"/>
                <a:cs typeface="Segoe UI Semibold"/>
              </a:rPr>
              <a:t>from </a:t>
            </a:r>
            <a:r>
              <a:rPr sz="2400" b="1" spc="-40" dirty="0">
                <a:solidFill>
                  <a:srgbClr val="3B3B41"/>
                </a:solidFill>
                <a:latin typeface="Segoe UI Semibold"/>
                <a:cs typeface="Segoe UI Semibold"/>
              </a:rPr>
              <a:t>the </a:t>
            </a:r>
            <a:r>
              <a:rPr sz="2400" b="1" spc="-45" dirty="0">
                <a:solidFill>
                  <a:srgbClr val="3B3B41"/>
                </a:solidFill>
                <a:latin typeface="Segoe UI Semibold"/>
                <a:cs typeface="Segoe UI Semibold"/>
              </a:rPr>
              <a:t>Azure</a:t>
            </a:r>
            <a:r>
              <a:rPr sz="2400" b="1" spc="-480" dirty="0">
                <a:solidFill>
                  <a:srgbClr val="3B3B41"/>
                </a:solidFill>
                <a:latin typeface="Segoe UI Semibold"/>
                <a:cs typeface="Segoe UI Semibold"/>
              </a:rPr>
              <a:t> </a:t>
            </a:r>
            <a:r>
              <a:rPr sz="2400" b="1" spc="-35" dirty="0">
                <a:solidFill>
                  <a:srgbClr val="3B3B41"/>
                </a:solidFill>
                <a:latin typeface="Segoe UI Semibold"/>
                <a:cs typeface="Segoe UI Semibold"/>
              </a:rPr>
              <a:t>portal  Serves </a:t>
            </a:r>
            <a:r>
              <a:rPr sz="2400" b="1" spc="-30" dirty="0">
                <a:solidFill>
                  <a:srgbClr val="3B3B41"/>
                </a:solidFill>
                <a:latin typeface="Segoe UI Semibold"/>
                <a:cs typeface="Segoe UI Semibold"/>
              </a:rPr>
              <a:t>as </a:t>
            </a:r>
            <a:r>
              <a:rPr sz="2400" b="1" spc="-40" dirty="0">
                <a:solidFill>
                  <a:srgbClr val="3B3B41"/>
                </a:solidFill>
                <a:latin typeface="Segoe UI Semibold"/>
                <a:cs typeface="Segoe UI Semibold"/>
              </a:rPr>
              <a:t>the </a:t>
            </a:r>
            <a:r>
              <a:rPr sz="2400" b="1" spc="-30" dirty="0">
                <a:solidFill>
                  <a:srgbClr val="3B3B41"/>
                </a:solidFill>
                <a:latin typeface="Segoe UI Semibold"/>
                <a:cs typeface="Segoe UI Semibold"/>
              </a:rPr>
              <a:t>primary </a:t>
            </a:r>
            <a:r>
              <a:rPr sz="2400" b="1" spc="-50" dirty="0">
                <a:solidFill>
                  <a:srgbClr val="3B3B41"/>
                </a:solidFill>
                <a:latin typeface="Segoe UI Semibold"/>
                <a:cs typeface="Segoe UI Semibold"/>
              </a:rPr>
              <a:t>configuration</a:t>
            </a:r>
            <a:r>
              <a:rPr sz="2400" b="1" spc="-390" dirty="0">
                <a:solidFill>
                  <a:srgbClr val="3B3B41"/>
                </a:solidFill>
                <a:latin typeface="Segoe UI Semibold"/>
                <a:cs typeface="Segoe UI Semibold"/>
              </a:rPr>
              <a:t> </a:t>
            </a:r>
            <a:r>
              <a:rPr sz="2400" b="1" spc="-45" dirty="0">
                <a:solidFill>
                  <a:srgbClr val="3B3B41"/>
                </a:solidFill>
                <a:latin typeface="Segoe UI Semibold"/>
                <a:cs typeface="Segoe UI Semibold"/>
              </a:rPr>
              <a:t>interface</a:t>
            </a:r>
            <a:endParaRPr sz="2400">
              <a:latin typeface="Segoe UI Semibold"/>
              <a:cs typeface="Segoe UI Semibold"/>
            </a:endParaRPr>
          </a:p>
        </p:txBody>
      </p:sp>
      <p:sp>
        <p:nvSpPr>
          <p:cNvPr id="4" name="object 4"/>
          <p:cNvSpPr/>
          <p:nvPr/>
        </p:nvSpPr>
        <p:spPr>
          <a:xfrm>
            <a:off x="8429243" y="2213418"/>
            <a:ext cx="3370336" cy="339032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531095" y="3976115"/>
            <a:ext cx="2310383" cy="241706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16534" y="3153663"/>
            <a:ext cx="6993305" cy="45491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0433" y="575309"/>
            <a:ext cx="5902413" cy="45491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78993" y="1932304"/>
            <a:ext cx="47129" cy="4724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07110" y="1803526"/>
            <a:ext cx="3664432" cy="35382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578993" y="2453512"/>
            <a:ext cx="47129" cy="47244"/>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07110" y="2324734"/>
            <a:ext cx="6490563" cy="35382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578993" y="2976244"/>
            <a:ext cx="47129" cy="47243"/>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07110" y="2847466"/>
            <a:ext cx="4003522" cy="353821"/>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578993" y="3498976"/>
            <a:ext cx="47129" cy="47244"/>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816851" y="3370198"/>
            <a:ext cx="2716923" cy="352044"/>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578993" y="4021708"/>
            <a:ext cx="47129" cy="47243"/>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816851" y="3892930"/>
            <a:ext cx="10474337" cy="353822"/>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578993" y="4542916"/>
            <a:ext cx="47129" cy="47243"/>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816851" y="4428235"/>
            <a:ext cx="1544840" cy="260350"/>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2399157" y="4566108"/>
            <a:ext cx="102367" cy="26211"/>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2524632" y="4410709"/>
            <a:ext cx="3330067" cy="277875"/>
          </a:xfrm>
          <a:prstGeom prst="rect">
            <a:avLst/>
          </a:prstGeom>
          <a:blipFill>
            <a:blip r:embed="rId13"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7646034" cy="709930"/>
          </a:xfrm>
          <a:prstGeom prst="rect">
            <a:avLst/>
          </a:prstGeom>
        </p:spPr>
        <p:txBody>
          <a:bodyPr vert="horz" wrap="square" lIns="0" tIns="17145" rIns="0" bIns="0" rtlCol="0">
            <a:spAutoFit/>
          </a:bodyPr>
          <a:lstStyle/>
          <a:p>
            <a:pPr marL="12700">
              <a:lnSpc>
                <a:spcPct val="100000"/>
              </a:lnSpc>
              <a:spcBef>
                <a:spcPts val="135"/>
              </a:spcBef>
            </a:pPr>
            <a:r>
              <a:rPr sz="4450" spc="15" dirty="0">
                <a:solidFill>
                  <a:srgbClr val="0071C5"/>
                </a:solidFill>
              </a:rPr>
              <a:t>Planned </a:t>
            </a:r>
            <a:r>
              <a:rPr sz="4450" spc="10" dirty="0">
                <a:solidFill>
                  <a:srgbClr val="0071C5"/>
                </a:solidFill>
              </a:rPr>
              <a:t>and </a:t>
            </a:r>
            <a:r>
              <a:rPr sz="4450" spc="15" dirty="0">
                <a:solidFill>
                  <a:srgbClr val="0071C5"/>
                </a:solidFill>
              </a:rPr>
              <a:t>Unplanned</a:t>
            </a:r>
            <a:r>
              <a:rPr sz="4450" spc="10" dirty="0">
                <a:solidFill>
                  <a:srgbClr val="0071C5"/>
                </a:solidFill>
              </a:rPr>
              <a:t> </a:t>
            </a:r>
            <a:r>
              <a:rPr sz="4450" spc="-20" dirty="0">
                <a:solidFill>
                  <a:srgbClr val="0071C5"/>
                </a:solidFill>
              </a:rPr>
              <a:t>Failovers</a:t>
            </a:r>
            <a:endParaRPr sz="4450"/>
          </a:p>
        </p:txBody>
      </p:sp>
      <p:sp>
        <p:nvSpPr>
          <p:cNvPr id="3" name="object 3"/>
          <p:cNvSpPr txBox="1"/>
          <p:nvPr/>
        </p:nvSpPr>
        <p:spPr>
          <a:xfrm>
            <a:off x="608482" y="1417065"/>
            <a:ext cx="5192395" cy="2244090"/>
          </a:xfrm>
          <a:prstGeom prst="rect">
            <a:avLst/>
          </a:prstGeom>
        </p:spPr>
        <p:txBody>
          <a:bodyPr vert="horz" wrap="square" lIns="0" tIns="13335" rIns="0" bIns="0" rtlCol="0">
            <a:spAutoFit/>
          </a:bodyPr>
          <a:lstStyle/>
          <a:p>
            <a:pPr marL="245745" indent="-233045">
              <a:lnSpc>
                <a:spcPts val="3100"/>
              </a:lnSpc>
              <a:spcBef>
                <a:spcPts val="105"/>
              </a:spcBef>
              <a:buFont typeface="Arial"/>
              <a:buChar char="•"/>
              <a:tabLst>
                <a:tab pos="246379" algn="l"/>
              </a:tabLst>
            </a:pPr>
            <a:r>
              <a:rPr sz="2600" b="1" dirty="0">
                <a:latin typeface="Calibri"/>
                <a:cs typeface="Calibri"/>
              </a:rPr>
              <a:t>ASR </a:t>
            </a:r>
            <a:r>
              <a:rPr sz="2600" b="1" spc="-15" dirty="0">
                <a:latin typeface="Calibri"/>
                <a:cs typeface="Calibri"/>
              </a:rPr>
              <a:t>facilitates </a:t>
            </a:r>
            <a:r>
              <a:rPr sz="2600" b="1" spc="-5" dirty="0">
                <a:latin typeface="Calibri"/>
                <a:cs typeface="Calibri"/>
              </a:rPr>
              <a:t>two types </a:t>
            </a:r>
            <a:r>
              <a:rPr sz="2600" b="1" dirty="0">
                <a:latin typeface="Calibri"/>
                <a:cs typeface="Calibri"/>
              </a:rPr>
              <a:t>of</a:t>
            </a:r>
            <a:r>
              <a:rPr sz="2600" b="1" spc="-50" dirty="0">
                <a:latin typeface="Calibri"/>
                <a:cs typeface="Calibri"/>
              </a:rPr>
              <a:t> </a:t>
            </a:r>
            <a:r>
              <a:rPr sz="2600" b="1" spc="-10" dirty="0">
                <a:latin typeface="Calibri"/>
                <a:cs typeface="Calibri"/>
              </a:rPr>
              <a:t>failover:</a:t>
            </a:r>
            <a:endParaRPr sz="2600">
              <a:latin typeface="Calibri"/>
              <a:cs typeface="Calibri"/>
            </a:endParaRPr>
          </a:p>
          <a:p>
            <a:pPr marL="711835" lvl="1" indent="-233045">
              <a:lnSpc>
                <a:spcPts val="2710"/>
              </a:lnSpc>
              <a:buFont typeface="Arial"/>
              <a:buChar char="•"/>
              <a:tabLst>
                <a:tab pos="711835" algn="l"/>
                <a:tab pos="712470" algn="l"/>
              </a:tabLst>
            </a:pPr>
            <a:r>
              <a:rPr sz="2300" b="1" spc="-5" dirty="0">
                <a:latin typeface="Calibri"/>
                <a:cs typeface="Calibri"/>
              </a:rPr>
              <a:t>Planned: </a:t>
            </a:r>
            <a:r>
              <a:rPr sz="2300" b="1" spc="-10" dirty="0">
                <a:latin typeface="Calibri"/>
                <a:cs typeface="Calibri"/>
              </a:rPr>
              <a:t>guaranteed </a:t>
            </a:r>
            <a:r>
              <a:rPr sz="2300" b="1" dirty="0">
                <a:latin typeface="Calibri"/>
                <a:cs typeface="Calibri"/>
              </a:rPr>
              <a:t>no </a:t>
            </a:r>
            <a:r>
              <a:rPr sz="2300" b="1" spc="-10" dirty="0">
                <a:latin typeface="Calibri"/>
                <a:cs typeface="Calibri"/>
              </a:rPr>
              <a:t>data</a:t>
            </a:r>
            <a:r>
              <a:rPr sz="2300" b="1" spc="-25" dirty="0">
                <a:latin typeface="Calibri"/>
                <a:cs typeface="Calibri"/>
              </a:rPr>
              <a:t> </a:t>
            </a:r>
            <a:r>
              <a:rPr sz="2300" b="1" spc="-5" dirty="0">
                <a:latin typeface="Calibri"/>
                <a:cs typeface="Calibri"/>
              </a:rPr>
              <a:t>loss</a:t>
            </a:r>
            <a:endParaRPr sz="2300">
              <a:latin typeface="Calibri"/>
              <a:cs typeface="Calibri"/>
            </a:endParaRPr>
          </a:p>
          <a:p>
            <a:pPr marL="711835" lvl="1" indent="-233045">
              <a:lnSpc>
                <a:spcPts val="2730"/>
              </a:lnSpc>
              <a:buFont typeface="Arial"/>
              <a:buChar char="•"/>
              <a:tabLst>
                <a:tab pos="711835" algn="l"/>
                <a:tab pos="712470" algn="l"/>
              </a:tabLst>
            </a:pPr>
            <a:r>
              <a:rPr sz="2300" b="1" dirty="0">
                <a:latin typeface="Calibri"/>
                <a:cs typeface="Calibri"/>
              </a:rPr>
              <a:t>Unplanned: possible </a:t>
            </a:r>
            <a:r>
              <a:rPr sz="2300" b="1" spc="-10" dirty="0">
                <a:latin typeface="Calibri"/>
                <a:cs typeface="Calibri"/>
              </a:rPr>
              <a:t>data</a:t>
            </a:r>
            <a:r>
              <a:rPr sz="2300" b="1" spc="-25" dirty="0">
                <a:latin typeface="Calibri"/>
                <a:cs typeface="Calibri"/>
              </a:rPr>
              <a:t> </a:t>
            </a:r>
            <a:r>
              <a:rPr sz="2300" b="1" spc="-5" dirty="0">
                <a:latin typeface="Calibri"/>
                <a:cs typeface="Calibri"/>
              </a:rPr>
              <a:t>loss</a:t>
            </a:r>
            <a:endParaRPr sz="2300">
              <a:latin typeface="Calibri"/>
              <a:cs typeface="Calibri"/>
            </a:endParaRPr>
          </a:p>
          <a:p>
            <a:pPr marL="245745" indent="-233045">
              <a:lnSpc>
                <a:spcPts val="3100"/>
              </a:lnSpc>
              <a:spcBef>
                <a:spcPts val="370"/>
              </a:spcBef>
              <a:buFont typeface="Arial"/>
              <a:buChar char="•"/>
              <a:tabLst>
                <a:tab pos="246379" algn="l"/>
              </a:tabLst>
            </a:pPr>
            <a:r>
              <a:rPr sz="2600" b="1" dirty="0">
                <a:latin typeface="Calibri"/>
                <a:cs typeface="Calibri"/>
              </a:rPr>
              <a:t>ASR</a:t>
            </a:r>
            <a:r>
              <a:rPr sz="2600" b="1" spc="-25" dirty="0">
                <a:latin typeface="Calibri"/>
                <a:cs typeface="Calibri"/>
              </a:rPr>
              <a:t> </a:t>
            </a:r>
            <a:r>
              <a:rPr sz="2600" b="1" spc="-15" dirty="0">
                <a:latin typeface="Calibri"/>
                <a:cs typeface="Calibri"/>
              </a:rPr>
              <a:t>failovers:</a:t>
            </a:r>
            <a:endParaRPr sz="2600">
              <a:latin typeface="Calibri"/>
              <a:cs typeface="Calibri"/>
            </a:endParaRPr>
          </a:p>
          <a:p>
            <a:pPr marL="711835" lvl="1" indent="-233045">
              <a:lnSpc>
                <a:spcPts val="2715"/>
              </a:lnSpc>
              <a:buFont typeface="Arial"/>
              <a:buChar char="•"/>
              <a:tabLst>
                <a:tab pos="711835" algn="l"/>
                <a:tab pos="712470" algn="l"/>
              </a:tabLst>
            </a:pPr>
            <a:r>
              <a:rPr sz="2300" b="1" spc="-10" dirty="0">
                <a:latin typeface="Calibri"/>
                <a:cs typeface="Calibri"/>
              </a:rPr>
              <a:t>are </a:t>
            </a:r>
            <a:r>
              <a:rPr sz="2300" b="1" dirty="0">
                <a:latin typeface="Calibri"/>
                <a:cs typeface="Calibri"/>
              </a:rPr>
              <a:t>not</a:t>
            </a:r>
            <a:r>
              <a:rPr sz="2300" b="1" spc="5" dirty="0">
                <a:latin typeface="Calibri"/>
                <a:cs typeface="Calibri"/>
              </a:rPr>
              <a:t> </a:t>
            </a:r>
            <a:r>
              <a:rPr sz="2300" b="1" spc="-5" dirty="0">
                <a:latin typeface="Calibri"/>
                <a:cs typeface="Calibri"/>
              </a:rPr>
              <a:t>automatic</a:t>
            </a:r>
            <a:endParaRPr sz="2300">
              <a:latin typeface="Calibri"/>
              <a:cs typeface="Calibri"/>
            </a:endParaRPr>
          </a:p>
          <a:p>
            <a:pPr marL="711835" lvl="1" indent="-233045">
              <a:lnSpc>
                <a:spcPts val="2735"/>
              </a:lnSpc>
              <a:buFont typeface="Arial"/>
              <a:buChar char="•"/>
              <a:tabLst>
                <a:tab pos="711835" algn="l"/>
                <a:tab pos="712470" algn="l"/>
              </a:tabLst>
            </a:pPr>
            <a:r>
              <a:rPr sz="2300" b="1" spc="-5" dirty="0">
                <a:latin typeface="Calibri"/>
                <a:cs typeface="Calibri"/>
              </a:rPr>
              <a:t>can </a:t>
            </a:r>
            <a:r>
              <a:rPr sz="2300" b="1" dirty="0">
                <a:latin typeface="Calibri"/>
                <a:cs typeface="Calibri"/>
              </a:rPr>
              <a:t>be </a:t>
            </a:r>
            <a:r>
              <a:rPr sz="2300" b="1" spc="-5" dirty="0">
                <a:latin typeface="Calibri"/>
                <a:cs typeface="Calibri"/>
              </a:rPr>
              <a:t>initiated </a:t>
            </a:r>
            <a:r>
              <a:rPr sz="2300" b="1" spc="-10" dirty="0">
                <a:latin typeface="Calibri"/>
                <a:cs typeface="Calibri"/>
              </a:rPr>
              <a:t>from </a:t>
            </a:r>
            <a:r>
              <a:rPr sz="2300" b="1" dirty="0">
                <a:latin typeface="Calibri"/>
                <a:cs typeface="Calibri"/>
              </a:rPr>
              <a:t>the </a:t>
            </a:r>
            <a:r>
              <a:rPr sz="2300" b="1" spc="-10" dirty="0">
                <a:latin typeface="Calibri"/>
                <a:cs typeface="Calibri"/>
              </a:rPr>
              <a:t>Azure</a:t>
            </a:r>
            <a:r>
              <a:rPr sz="2300" b="1" spc="-20" dirty="0">
                <a:latin typeface="Calibri"/>
                <a:cs typeface="Calibri"/>
              </a:rPr>
              <a:t> </a:t>
            </a:r>
            <a:r>
              <a:rPr sz="2300" b="1" dirty="0">
                <a:latin typeface="Calibri"/>
                <a:cs typeface="Calibri"/>
              </a:rPr>
              <a:t>p</a:t>
            </a:r>
            <a:endParaRPr sz="2300">
              <a:latin typeface="Calibri"/>
              <a:cs typeface="Calibri"/>
            </a:endParaRPr>
          </a:p>
        </p:txBody>
      </p:sp>
      <p:sp>
        <p:nvSpPr>
          <p:cNvPr id="4" name="object 4"/>
          <p:cNvSpPr txBox="1"/>
          <p:nvPr/>
        </p:nvSpPr>
        <p:spPr>
          <a:xfrm>
            <a:off x="5311072" y="3370198"/>
            <a:ext cx="577215" cy="292735"/>
          </a:xfrm>
          <a:prstGeom prst="rect">
            <a:avLst/>
          </a:prstGeom>
        </p:spPr>
        <p:txBody>
          <a:bodyPr vert="horz" wrap="square" lIns="0" tIns="0" rIns="0" bIns="0" rtlCol="0">
            <a:spAutoFit/>
          </a:bodyPr>
          <a:lstStyle/>
          <a:p>
            <a:pPr>
              <a:lnSpc>
                <a:spcPts val="2190"/>
              </a:lnSpc>
            </a:pPr>
            <a:r>
              <a:rPr sz="2300" b="1" dirty="0">
                <a:latin typeface="Calibri"/>
                <a:cs typeface="Calibri"/>
              </a:rPr>
              <a:t>or</a:t>
            </a:r>
            <a:r>
              <a:rPr sz="2300" b="1" spc="-25" dirty="0">
                <a:latin typeface="Calibri"/>
                <a:cs typeface="Calibri"/>
              </a:rPr>
              <a:t>t</a:t>
            </a:r>
            <a:r>
              <a:rPr sz="2300" b="1" dirty="0">
                <a:latin typeface="Calibri"/>
                <a:cs typeface="Calibri"/>
              </a:rPr>
              <a:t>al</a:t>
            </a:r>
            <a:endParaRPr sz="2300">
              <a:latin typeface="Calibri"/>
              <a:cs typeface="Calibri"/>
            </a:endParaRPr>
          </a:p>
        </p:txBody>
      </p:sp>
      <p:sp>
        <p:nvSpPr>
          <p:cNvPr id="5" name="object 5"/>
          <p:cNvSpPr/>
          <p:nvPr/>
        </p:nvSpPr>
        <p:spPr>
          <a:xfrm>
            <a:off x="5463687" y="2277899"/>
            <a:ext cx="6621902" cy="148707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45236" y="4434839"/>
            <a:ext cx="8008620" cy="218998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4229735" cy="709930"/>
          </a:xfrm>
          <a:prstGeom prst="rect">
            <a:avLst/>
          </a:prstGeom>
        </p:spPr>
        <p:txBody>
          <a:bodyPr vert="horz" wrap="square" lIns="0" tIns="17145" rIns="0" bIns="0" rtlCol="0">
            <a:spAutoFit/>
          </a:bodyPr>
          <a:lstStyle/>
          <a:p>
            <a:pPr marL="12700">
              <a:lnSpc>
                <a:spcPct val="100000"/>
              </a:lnSpc>
              <a:spcBef>
                <a:spcPts val="135"/>
              </a:spcBef>
            </a:pPr>
            <a:r>
              <a:rPr sz="4450" spc="15" dirty="0">
                <a:solidFill>
                  <a:srgbClr val="0071C5"/>
                </a:solidFill>
              </a:rPr>
              <a:t>Enable</a:t>
            </a:r>
            <a:r>
              <a:rPr sz="4450" spc="-60" dirty="0">
                <a:solidFill>
                  <a:srgbClr val="0071C5"/>
                </a:solidFill>
              </a:rPr>
              <a:t> </a:t>
            </a:r>
            <a:r>
              <a:rPr sz="4450" spc="-5" dirty="0">
                <a:solidFill>
                  <a:srgbClr val="0071C5"/>
                </a:solidFill>
              </a:rPr>
              <a:t>Replication</a:t>
            </a:r>
            <a:endParaRPr sz="4450"/>
          </a:p>
        </p:txBody>
      </p:sp>
      <p:sp>
        <p:nvSpPr>
          <p:cNvPr id="3" name="object 3"/>
          <p:cNvSpPr txBox="1"/>
          <p:nvPr/>
        </p:nvSpPr>
        <p:spPr>
          <a:xfrm>
            <a:off x="608482" y="1408480"/>
            <a:ext cx="3310254" cy="1297305"/>
          </a:xfrm>
          <a:prstGeom prst="rect">
            <a:avLst/>
          </a:prstGeom>
        </p:spPr>
        <p:txBody>
          <a:bodyPr vert="horz" wrap="square" lIns="0" tIns="47625" rIns="0" bIns="0" rtlCol="0">
            <a:spAutoFit/>
          </a:bodyPr>
          <a:lstStyle/>
          <a:p>
            <a:pPr marL="245745" indent="-233045">
              <a:lnSpc>
                <a:spcPct val="100000"/>
              </a:lnSpc>
              <a:spcBef>
                <a:spcPts val="375"/>
              </a:spcBef>
              <a:buFont typeface="Arial"/>
              <a:buChar char="•"/>
              <a:tabLst>
                <a:tab pos="246379" algn="l"/>
              </a:tabLst>
            </a:pPr>
            <a:r>
              <a:rPr sz="2850" b="1" spc="-5" dirty="0">
                <a:latin typeface="Calibri"/>
                <a:cs typeface="Calibri"/>
              </a:rPr>
              <a:t>Start by</a:t>
            </a:r>
            <a:r>
              <a:rPr sz="2850" b="1" spc="-45" dirty="0">
                <a:latin typeface="Calibri"/>
                <a:cs typeface="Calibri"/>
              </a:rPr>
              <a:t> </a:t>
            </a:r>
            <a:r>
              <a:rPr sz="2850" b="1" spc="-5" dirty="0">
                <a:latin typeface="Calibri"/>
                <a:cs typeface="Calibri"/>
              </a:rPr>
              <a:t>configuring:</a:t>
            </a:r>
            <a:endParaRPr sz="2850">
              <a:latin typeface="Calibri"/>
              <a:cs typeface="Calibri"/>
            </a:endParaRPr>
          </a:p>
          <a:p>
            <a:pPr marL="711835" lvl="1" indent="-233045">
              <a:lnSpc>
                <a:spcPct val="100000"/>
              </a:lnSpc>
              <a:spcBef>
                <a:spcPts val="234"/>
              </a:spcBef>
              <a:buFont typeface="Arial"/>
              <a:buChar char="•"/>
              <a:tabLst>
                <a:tab pos="712470" algn="l"/>
              </a:tabLst>
            </a:pPr>
            <a:r>
              <a:rPr sz="2450" b="1" spc="-15" dirty="0">
                <a:latin typeface="Calibri"/>
                <a:cs typeface="Calibri"/>
              </a:rPr>
              <a:t>Replication</a:t>
            </a:r>
            <a:r>
              <a:rPr sz="2450" b="1" spc="-5" dirty="0">
                <a:latin typeface="Calibri"/>
                <a:cs typeface="Calibri"/>
              </a:rPr>
              <a:t> </a:t>
            </a:r>
            <a:r>
              <a:rPr sz="2450" b="1" spc="-15" dirty="0">
                <a:latin typeface="Calibri"/>
                <a:cs typeface="Calibri"/>
              </a:rPr>
              <a:t>source</a:t>
            </a:r>
            <a:endParaRPr sz="2450">
              <a:latin typeface="Calibri"/>
              <a:cs typeface="Calibri"/>
            </a:endParaRPr>
          </a:p>
          <a:p>
            <a:pPr marL="711835" lvl="1" indent="-233045">
              <a:lnSpc>
                <a:spcPct val="100000"/>
              </a:lnSpc>
              <a:spcBef>
                <a:spcPts val="200"/>
              </a:spcBef>
              <a:buFont typeface="Arial"/>
              <a:buChar char="•"/>
              <a:tabLst>
                <a:tab pos="712470" algn="l"/>
              </a:tabLst>
            </a:pPr>
            <a:r>
              <a:rPr sz="2450" b="1" spc="-15" dirty="0">
                <a:latin typeface="Calibri"/>
                <a:cs typeface="Calibri"/>
              </a:rPr>
              <a:t>Replication</a:t>
            </a:r>
            <a:r>
              <a:rPr sz="2450" b="1" spc="-10" dirty="0">
                <a:latin typeface="Calibri"/>
                <a:cs typeface="Calibri"/>
              </a:rPr>
              <a:t> </a:t>
            </a:r>
            <a:r>
              <a:rPr sz="2450" b="1" spc="-15" dirty="0">
                <a:latin typeface="Calibri"/>
                <a:cs typeface="Calibri"/>
              </a:rPr>
              <a:t>target</a:t>
            </a:r>
            <a:endParaRPr sz="2450">
              <a:latin typeface="Calibri"/>
              <a:cs typeface="Calibri"/>
            </a:endParaRPr>
          </a:p>
        </p:txBody>
      </p:sp>
      <p:sp>
        <p:nvSpPr>
          <p:cNvPr id="4" name="object 4"/>
          <p:cNvSpPr/>
          <p:nvPr/>
        </p:nvSpPr>
        <p:spPr>
          <a:xfrm>
            <a:off x="4174235" y="2316479"/>
            <a:ext cx="4866132" cy="379800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2846070" cy="709930"/>
          </a:xfrm>
          <a:prstGeom prst="rect">
            <a:avLst/>
          </a:prstGeom>
        </p:spPr>
        <p:txBody>
          <a:bodyPr vert="horz" wrap="square" lIns="0" tIns="17145" rIns="0" bIns="0" rtlCol="0">
            <a:spAutoFit/>
          </a:bodyPr>
          <a:lstStyle/>
          <a:p>
            <a:pPr marL="12700">
              <a:lnSpc>
                <a:spcPct val="100000"/>
              </a:lnSpc>
              <a:spcBef>
                <a:spcPts val="135"/>
              </a:spcBef>
            </a:pPr>
            <a:r>
              <a:rPr sz="4450" spc="-105" dirty="0">
                <a:solidFill>
                  <a:srgbClr val="0071C5"/>
                </a:solidFill>
              </a:rPr>
              <a:t>Test</a:t>
            </a:r>
            <a:r>
              <a:rPr sz="4450" spc="-35" dirty="0">
                <a:solidFill>
                  <a:srgbClr val="0071C5"/>
                </a:solidFill>
              </a:rPr>
              <a:t> </a:t>
            </a:r>
            <a:r>
              <a:rPr sz="4450" spc="-15" dirty="0">
                <a:solidFill>
                  <a:srgbClr val="0071C5"/>
                </a:solidFill>
              </a:rPr>
              <a:t>Failover</a:t>
            </a:r>
            <a:endParaRPr sz="4450"/>
          </a:p>
        </p:txBody>
      </p:sp>
      <p:sp>
        <p:nvSpPr>
          <p:cNvPr id="3" name="object 3"/>
          <p:cNvSpPr txBox="1"/>
          <p:nvPr/>
        </p:nvSpPr>
        <p:spPr>
          <a:xfrm>
            <a:off x="608482" y="1426209"/>
            <a:ext cx="6508115" cy="2183765"/>
          </a:xfrm>
          <a:prstGeom prst="rect">
            <a:avLst/>
          </a:prstGeom>
        </p:spPr>
        <p:txBody>
          <a:bodyPr vert="horz" wrap="square" lIns="0" tIns="12700" rIns="0" bIns="0" rtlCol="0">
            <a:spAutoFit/>
          </a:bodyPr>
          <a:lstStyle/>
          <a:p>
            <a:pPr marL="245745" indent="-233045">
              <a:lnSpc>
                <a:spcPts val="2135"/>
              </a:lnSpc>
              <a:spcBef>
                <a:spcPts val="100"/>
              </a:spcBef>
              <a:buFont typeface="Arial"/>
              <a:buChar char="•"/>
              <a:tabLst>
                <a:tab pos="245745" algn="l"/>
                <a:tab pos="246379" algn="l"/>
              </a:tabLst>
            </a:pPr>
            <a:r>
              <a:rPr sz="1800" b="1" dirty="0">
                <a:latin typeface="Calibri"/>
                <a:cs typeface="Calibri"/>
              </a:rPr>
              <a:t>No-impact </a:t>
            </a:r>
            <a:r>
              <a:rPr sz="1800" b="1" spc="-5" dirty="0">
                <a:latin typeface="Calibri"/>
                <a:cs typeface="Calibri"/>
              </a:rPr>
              <a:t>validation </a:t>
            </a:r>
            <a:r>
              <a:rPr sz="1800" b="1" dirty="0">
                <a:latin typeface="Calibri"/>
                <a:cs typeface="Calibri"/>
              </a:rPr>
              <a:t>of </a:t>
            </a:r>
            <a:r>
              <a:rPr sz="1800" b="1" spc="-10" dirty="0">
                <a:latin typeface="Calibri"/>
                <a:cs typeface="Calibri"/>
              </a:rPr>
              <a:t>replication </a:t>
            </a:r>
            <a:r>
              <a:rPr sz="1800" b="1" dirty="0">
                <a:latin typeface="Calibri"/>
                <a:cs typeface="Calibri"/>
              </a:rPr>
              <a:t>and </a:t>
            </a:r>
            <a:r>
              <a:rPr sz="1800" b="1" spc="-10" dirty="0">
                <a:latin typeface="Calibri"/>
                <a:cs typeface="Calibri"/>
              </a:rPr>
              <a:t>disaster recovery</a:t>
            </a:r>
            <a:r>
              <a:rPr sz="1800" b="1" spc="-130" dirty="0">
                <a:latin typeface="Calibri"/>
                <a:cs typeface="Calibri"/>
              </a:rPr>
              <a:t> </a:t>
            </a:r>
            <a:r>
              <a:rPr sz="1800" b="1" spc="-15" dirty="0">
                <a:latin typeface="Calibri"/>
                <a:cs typeface="Calibri"/>
              </a:rPr>
              <a:t>strategy:</a:t>
            </a:r>
            <a:endParaRPr sz="1800">
              <a:latin typeface="Calibri"/>
              <a:cs typeface="Calibri"/>
            </a:endParaRPr>
          </a:p>
          <a:p>
            <a:pPr marL="711835" lvl="1" indent="-233045">
              <a:lnSpc>
                <a:spcPts val="1760"/>
              </a:lnSpc>
              <a:buFont typeface="Arial"/>
              <a:buChar char="•"/>
              <a:tabLst>
                <a:tab pos="711835" algn="l"/>
                <a:tab pos="712470" algn="l"/>
              </a:tabLst>
            </a:pPr>
            <a:r>
              <a:rPr sz="1500" b="1" spc="-5" dirty="0">
                <a:latin typeface="Calibri"/>
                <a:cs typeface="Calibri"/>
              </a:rPr>
              <a:t>Does </a:t>
            </a:r>
            <a:r>
              <a:rPr sz="1500" b="1" dirty="0">
                <a:latin typeface="Calibri"/>
                <a:cs typeface="Calibri"/>
              </a:rPr>
              <a:t>not </a:t>
            </a:r>
            <a:r>
              <a:rPr sz="1500" b="1" spc="-10" dirty="0">
                <a:latin typeface="Calibri"/>
                <a:cs typeface="Calibri"/>
              </a:rPr>
              <a:t>affect </a:t>
            </a:r>
            <a:r>
              <a:rPr sz="1500" b="1" spc="-5" dirty="0">
                <a:latin typeface="Calibri"/>
                <a:cs typeface="Calibri"/>
              </a:rPr>
              <a:t>ongoing </a:t>
            </a:r>
            <a:r>
              <a:rPr sz="1500" b="1" spc="-10" dirty="0">
                <a:latin typeface="Calibri"/>
                <a:cs typeface="Calibri"/>
              </a:rPr>
              <a:t>replication </a:t>
            </a:r>
            <a:r>
              <a:rPr sz="1500" b="1" dirty="0">
                <a:latin typeface="Calibri"/>
                <a:cs typeface="Calibri"/>
              </a:rPr>
              <a:t>and </a:t>
            </a:r>
            <a:r>
              <a:rPr sz="1500" b="1" spc="-5" dirty="0">
                <a:latin typeface="Calibri"/>
                <a:cs typeface="Calibri"/>
              </a:rPr>
              <a:t>the production</a:t>
            </a:r>
            <a:r>
              <a:rPr sz="1500" b="1" spc="-25" dirty="0">
                <a:latin typeface="Calibri"/>
                <a:cs typeface="Calibri"/>
              </a:rPr>
              <a:t> </a:t>
            </a:r>
            <a:r>
              <a:rPr sz="1500" b="1" spc="-10" dirty="0">
                <a:latin typeface="Calibri"/>
                <a:cs typeface="Calibri"/>
              </a:rPr>
              <a:t>environment</a:t>
            </a:r>
            <a:endParaRPr sz="1500">
              <a:latin typeface="Calibri"/>
              <a:cs typeface="Calibri"/>
            </a:endParaRPr>
          </a:p>
          <a:p>
            <a:pPr marL="711835" lvl="1" indent="-233045">
              <a:lnSpc>
                <a:spcPts val="1764"/>
              </a:lnSpc>
              <a:buFont typeface="Arial"/>
              <a:buChar char="•"/>
              <a:tabLst>
                <a:tab pos="711835" algn="l"/>
                <a:tab pos="712470" algn="l"/>
              </a:tabLst>
            </a:pPr>
            <a:r>
              <a:rPr sz="1500" b="1" spc="-5" dirty="0">
                <a:latin typeface="Calibri"/>
                <a:cs typeface="Calibri"/>
              </a:rPr>
              <a:t>Supports single </a:t>
            </a:r>
            <a:r>
              <a:rPr sz="1500" b="1" dirty="0">
                <a:latin typeface="Calibri"/>
                <a:cs typeface="Calibri"/>
              </a:rPr>
              <a:t>or </a:t>
            </a:r>
            <a:r>
              <a:rPr sz="1500" b="1" spc="-5" dirty="0">
                <a:latin typeface="Calibri"/>
                <a:cs typeface="Calibri"/>
              </a:rPr>
              <a:t>multiple</a:t>
            </a:r>
            <a:r>
              <a:rPr sz="1500" b="1" spc="-30" dirty="0">
                <a:latin typeface="Calibri"/>
                <a:cs typeface="Calibri"/>
              </a:rPr>
              <a:t> </a:t>
            </a:r>
            <a:r>
              <a:rPr sz="1500" b="1" spc="-5" dirty="0">
                <a:latin typeface="Calibri"/>
                <a:cs typeface="Calibri"/>
              </a:rPr>
              <a:t>VMs</a:t>
            </a:r>
            <a:endParaRPr sz="1500">
              <a:latin typeface="Calibri"/>
              <a:cs typeface="Calibri"/>
            </a:endParaRPr>
          </a:p>
          <a:p>
            <a:pPr marL="711835" lvl="1" indent="-233045">
              <a:lnSpc>
                <a:spcPts val="1760"/>
              </a:lnSpc>
              <a:buFont typeface="Arial"/>
              <a:buChar char="•"/>
              <a:tabLst>
                <a:tab pos="711835" algn="l"/>
                <a:tab pos="712470" algn="l"/>
              </a:tabLst>
            </a:pPr>
            <a:r>
              <a:rPr sz="1500" b="1" spc="-5" dirty="0">
                <a:latin typeface="Calibri"/>
                <a:cs typeface="Calibri"/>
              </a:rPr>
              <a:t>Does </a:t>
            </a:r>
            <a:r>
              <a:rPr sz="1500" b="1" dirty="0">
                <a:latin typeface="Calibri"/>
                <a:cs typeface="Calibri"/>
              </a:rPr>
              <a:t>not </a:t>
            </a:r>
            <a:r>
              <a:rPr sz="1500" b="1" spc="-10" dirty="0">
                <a:latin typeface="Calibri"/>
                <a:cs typeface="Calibri"/>
              </a:rPr>
              <a:t>require</a:t>
            </a:r>
            <a:r>
              <a:rPr sz="1500" b="1" spc="-25" dirty="0">
                <a:latin typeface="Calibri"/>
                <a:cs typeface="Calibri"/>
              </a:rPr>
              <a:t> </a:t>
            </a:r>
            <a:r>
              <a:rPr sz="1500" b="1" spc="-5" dirty="0">
                <a:latin typeface="Calibri"/>
                <a:cs typeface="Calibri"/>
              </a:rPr>
              <a:t>downtime</a:t>
            </a:r>
            <a:endParaRPr sz="1500">
              <a:latin typeface="Calibri"/>
              <a:cs typeface="Calibri"/>
            </a:endParaRPr>
          </a:p>
          <a:p>
            <a:pPr marL="711835" lvl="1" indent="-233045">
              <a:lnSpc>
                <a:spcPts val="1775"/>
              </a:lnSpc>
              <a:buFont typeface="Arial"/>
              <a:buChar char="•"/>
              <a:tabLst>
                <a:tab pos="711835" algn="l"/>
                <a:tab pos="712470" algn="l"/>
              </a:tabLst>
            </a:pPr>
            <a:r>
              <a:rPr sz="1500" b="1" spc="-5" dirty="0">
                <a:latin typeface="Calibri"/>
                <a:cs typeface="Calibri"/>
              </a:rPr>
              <a:t>Does </a:t>
            </a:r>
            <a:r>
              <a:rPr sz="1500" b="1" dirty="0">
                <a:latin typeface="Calibri"/>
                <a:cs typeface="Calibri"/>
              </a:rPr>
              <a:t>not </a:t>
            </a:r>
            <a:r>
              <a:rPr sz="1500" b="1" spc="-10" dirty="0">
                <a:latin typeface="Calibri"/>
                <a:cs typeface="Calibri"/>
              </a:rPr>
              <a:t>introduce data</a:t>
            </a:r>
            <a:r>
              <a:rPr sz="1500" b="1" spc="-5" dirty="0">
                <a:latin typeface="Calibri"/>
                <a:cs typeface="Calibri"/>
              </a:rPr>
              <a:t> </a:t>
            </a:r>
            <a:r>
              <a:rPr sz="1500" b="1" dirty="0">
                <a:latin typeface="Calibri"/>
                <a:cs typeface="Calibri"/>
              </a:rPr>
              <a:t>loss</a:t>
            </a:r>
            <a:endParaRPr sz="1500">
              <a:latin typeface="Calibri"/>
              <a:cs typeface="Calibri"/>
            </a:endParaRPr>
          </a:p>
          <a:p>
            <a:pPr marL="245745" indent="-233045">
              <a:lnSpc>
                <a:spcPts val="2140"/>
              </a:lnSpc>
              <a:spcBef>
                <a:spcPts val="359"/>
              </a:spcBef>
              <a:buFont typeface="Arial"/>
              <a:buChar char="•"/>
              <a:tabLst>
                <a:tab pos="245745" algn="l"/>
                <a:tab pos="246379" algn="l"/>
              </a:tabLst>
            </a:pPr>
            <a:r>
              <a:rPr sz="1800" b="1" spc="-10" dirty="0">
                <a:latin typeface="Calibri"/>
                <a:cs typeface="Calibri"/>
              </a:rPr>
              <a:t>Best</a:t>
            </a:r>
            <a:r>
              <a:rPr sz="1800" b="1" spc="-5" dirty="0">
                <a:latin typeface="Calibri"/>
                <a:cs typeface="Calibri"/>
              </a:rPr>
              <a:t> practices:</a:t>
            </a:r>
            <a:endParaRPr sz="1800">
              <a:latin typeface="Calibri"/>
              <a:cs typeface="Calibri"/>
            </a:endParaRPr>
          </a:p>
          <a:p>
            <a:pPr marL="711835" lvl="1" indent="-233045">
              <a:lnSpc>
                <a:spcPts val="1760"/>
              </a:lnSpc>
              <a:buFont typeface="Arial"/>
              <a:buChar char="•"/>
              <a:tabLst>
                <a:tab pos="711835" algn="l"/>
                <a:tab pos="712470" algn="l"/>
              </a:tabLst>
            </a:pPr>
            <a:r>
              <a:rPr sz="1500" b="1" dirty="0">
                <a:latin typeface="Calibri"/>
                <a:cs typeface="Calibri"/>
              </a:rPr>
              <a:t>Use </a:t>
            </a:r>
            <a:r>
              <a:rPr sz="1500" b="1" spc="-5" dirty="0">
                <a:latin typeface="Calibri"/>
                <a:cs typeface="Calibri"/>
              </a:rPr>
              <a:t>failover</a:t>
            </a:r>
            <a:r>
              <a:rPr sz="1500" b="1" spc="-55" dirty="0">
                <a:latin typeface="Calibri"/>
                <a:cs typeface="Calibri"/>
              </a:rPr>
              <a:t> </a:t>
            </a:r>
            <a:r>
              <a:rPr sz="1500" b="1" spc="-10" dirty="0">
                <a:latin typeface="Calibri"/>
                <a:cs typeface="Calibri"/>
              </a:rPr>
              <a:t>groups</a:t>
            </a:r>
            <a:endParaRPr sz="1500">
              <a:latin typeface="Calibri"/>
              <a:cs typeface="Calibri"/>
            </a:endParaRPr>
          </a:p>
          <a:p>
            <a:pPr marL="711835" lvl="1" indent="-233045">
              <a:lnSpc>
                <a:spcPts val="1764"/>
              </a:lnSpc>
              <a:buFont typeface="Arial"/>
              <a:buChar char="•"/>
              <a:tabLst>
                <a:tab pos="711835" algn="l"/>
                <a:tab pos="712470" algn="l"/>
              </a:tabLst>
            </a:pPr>
            <a:r>
              <a:rPr sz="1500" b="1" spc="-10" dirty="0">
                <a:latin typeface="Calibri"/>
                <a:cs typeface="Calibri"/>
              </a:rPr>
              <a:t>Failover to </a:t>
            </a:r>
            <a:r>
              <a:rPr sz="1500" b="1" dirty="0">
                <a:latin typeface="Calibri"/>
                <a:cs typeface="Calibri"/>
              </a:rPr>
              <a:t>an </a:t>
            </a:r>
            <a:r>
              <a:rPr sz="1500" b="1" spc="-10" dirty="0">
                <a:latin typeface="Calibri"/>
                <a:cs typeface="Calibri"/>
              </a:rPr>
              <a:t>isolated</a:t>
            </a:r>
            <a:r>
              <a:rPr sz="1500" b="1" spc="-35" dirty="0">
                <a:latin typeface="Calibri"/>
                <a:cs typeface="Calibri"/>
              </a:rPr>
              <a:t> </a:t>
            </a:r>
            <a:r>
              <a:rPr sz="1500" b="1" spc="-10" dirty="0">
                <a:latin typeface="Calibri"/>
                <a:cs typeface="Calibri"/>
              </a:rPr>
              <a:t>network</a:t>
            </a:r>
            <a:endParaRPr sz="1500">
              <a:latin typeface="Calibri"/>
              <a:cs typeface="Calibri"/>
            </a:endParaRPr>
          </a:p>
          <a:p>
            <a:pPr marL="711835" lvl="1" indent="-233045">
              <a:lnSpc>
                <a:spcPts val="1780"/>
              </a:lnSpc>
              <a:buFont typeface="Arial"/>
              <a:buChar char="•"/>
              <a:tabLst>
                <a:tab pos="711835" algn="l"/>
                <a:tab pos="712470" algn="l"/>
              </a:tabLst>
            </a:pPr>
            <a:r>
              <a:rPr sz="1500" b="1" spc="-20" dirty="0">
                <a:latin typeface="Calibri"/>
                <a:cs typeface="Calibri"/>
              </a:rPr>
              <a:t>Integrate </a:t>
            </a:r>
            <a:r>
              <a:rPr sz="1500" b="1" spc="-5" dirty="0">
                <a:latin typeface="Calibri"/>
                <a:cs typeface="Calibri"/>
              </a:rPr>
              <a:t>with </a:t>
            </a:r>
            <a:r>
              <a:rPr sz="1500" b="1" spc="-10" dirty="0">
                <a:latin typeface="Calibri"/>
                <a:cs typeface="Calibri"/>
              </a:rPr>
              <a:t>Azure</a:t>
            </a:r>
            <a:r>
              <a:rPr sz="1500" b="1" spc="25" dirty="0">
                <a:latin typeface="Calibri"/>
                <a:cs typeface="Calibri"/>
              </a:rPr>
              <a:t> </a:t>
            </a:r>
            <a:r>
              <a:rPr sz="1500" b="1" spc="-5" dirty="0">
                <a:latin typeface="Calibri"/>
                <a:cs typeface="Calibri"/>
              </a:rPr>
              <a:t>Automation</a:t>
            </a:r>
            <a:endParaRPr sz="1500">
              <a:latin typeface="Calibri"/>
              <a:cs typeface="Calibri"/>
            </a:endParaRPr>
          </a:p>
        </p:txBody>
      </p:sp>
      <p:sp>
        <p:nvSpPr>
          <p:cNvPr id="4" name="object 4"/>
          <p:cNvSpPr/>
          <p:nvPr/>
        </p:nvSpPr>
        <p:spPr>
          <a:xfrm>
            <a:off x="5990844" y="3371088"/>
            <a:ext cx="5541263" cy="263347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1851660" cy="709930"/>
          </a:xfrm>
          <a:prstGeom prst="rect">
            <a:avLst/>
          </a:prstGeom>
        </p:spPr>
        <p:txBody>
          <a:bodyPr vert="horz" wrap="square" lIns="0" tIns="17145" rIns="0" bIns="0" rtlCol="0">
            <a:spAutoFit/>
          </a:bodyPr>
          <a:lstStyle/>
          <a:p>
            <a:pPr marL="12700">
              <a:lnSpc>
                <a:spcPct val="100000"/>
              </a:lnSpc>
              <a:spcBef>
                <a:spcPts val="135"/>
              </a:spcBef>
            </a:pPr>
            <a:r>
              <a:rPr sz="4450" spc="-5" dirty="0">
                <a:solidFill>
                  <a:srgbClr val="0071C5"/>
                </a:solidFill>
              </a:rPr>
              <a:t>Failback</a:t>
            </a:r>
            <a:endParaRPr sz="4450"/>
          </a:p>
        </p:txBody>
      </p:sp>
      <p:sp>
        <p:nvSpPr>
          <p:cNvPr id="3" name="object 3"/>
          <p:cNvSpPr txBox="1"/>
          <p:nvPr/>
        </p:nvSpPr>
        <p:spPr>
          <a:xfrm>
            <a:off x="608482" y="1397253"/>
            <a:ext cx="5640070" cy="2331085"/>
          </a:xfrm>
          <a:prstGeom prst="rect">
            <a:avLst/>
          </a:prstGeom>
        </p:spPr>
        <p:txBody>
          <a:bodyPr vert="horz" wrap="square" lIns="0" tIns="12700" rIns="0" bIns="0" rtlCol="0">
            <a:spAutoFit/>
          </a:bodyPr>
          <a:lstStyle/>
          <a:p>
            <a:pPr marL="245745" indent="-233045">
              <a:lnSpc>
                <a:spcPct val="100000"/>
              </a:lnSpc>
              <a:spcBef>
                <a:spcPts val="100"/>
              </a:spcBef>
              <a:buFont typeface="Arial"/>
              <a:buChar char="•"/>
              <a:tabLst>
                <a:tab pos="246379" algn="l"/>
              </a:tabLst>
            </a:pPr>
            <a:r>
              <a:rPr sz="2400" b="1" dirty="0">
                <a:latin typeface="Calibri"/>
                <a:cs typeface="Calibri"/>
              </a:rPr>
              <a:t>A </a:t>
            </a:r>
            <a:r>
              <a:rPr sz="2400" b="1" spc="-5" dirty="0">
                <a:latin typeface="Calibri"/>
                <a:cs typeface="Calibri"/>
              </a:rPr>
              <a:t>planned </a:t>
            </a:r>
            <a:r>
              <a:rPr sz="2400" b="1" spc="-10" dirty="0">
                <a:latin typeface="Calibri"/>
                <a:cs typeface="Calibri"/>
              </a:rPr>
              <a:t>failover </a:t>
            </a:r>
            <a:r>
              <a:rPr sz="2400" b="1" dirty="0">
                <a:latin typeface="Calibri"/>
                <a:cs typeface="Calibri"/>
              </a:rPr>
              <a:t>back </a:t>
            </a:r>
            <a:r>
              <a:rPr sz="2400" b="1" spc="-15" dirty="0">
                <a:latin typeface="Calibri"/>
                <a:cs typeface="Calibri"/>
              </a:rPr>
              <a:t>to </a:t>
            </a:r>
            <a:r>
              <a:rPr sz="2400" b="1" spc="-5" dirty="0">
                <a:latin typeface="Calibri"/>
                <a:cs typeface="Calibri"/>
              </a:rPr>
              <a:t>the primary</a:t>
            </a:r>
            <a:r>
              <a:rPr sz="2400" b="1" spc="-45" dirty="0">
                <a:latin typeface="Calibri"/>
                <a:cs typeface="Calibri"/>
              </a:rPr>
              <a:t> </a:t>
            </a:r>
            <a:r>
              <a:rPr sz="2400" b="1" spc="-10" dirty="0">
                <a:latin typeface="Calibri"/>
                <a:cs typeface="Calibri"/>
              </a:rPr>
              <a:t>site</a:t>
            </a:r>
            <a:endParaRPr sz="2400">
              <a:latin typeface="Calibri"/>
              <a:cs typeface="Calibri"/>
            </a:endParaRPr>
          </a:p>
          <a:p>
            <a:pPr marL="245745" indent="-233045">
              <a:lnSpc>
                <a:spcPts val="2755"/>
              </a:lnSpc>
              <a:spcBef>
                <a:spcPts val="130"/>
              </a:spcBef>
              <a:buFont typeface="Arial"/>
              <a:buChar char="•"/>
              <a:tabLst>
                <a:tab pos="246379" algn="l"/>
              </a:tabLst>
            </a:pPr>
            <a:r>
              <a:rPr sz="2400" b="1" spc="-15" dirty="0">
                <a:latin typeface="Calibri"/>
                <a:cs typeface="Calibri"/>
              </a:rPr>
              <a:t>Offers </a:t>
            </a:r>
            <a:r>
              <a:rPr sz="2400" b="1" spc="-10" dirty="0">
                <a:latin typeface="Calibri"/>
                <a:cs typeface="Calibri"/>
              </a:rPr>
              <a:t>two </a:t>
            </a:r>
            <a:r>
              <a:rPr sz="2400" b="1" spc="-15" dirty="0">
                <a:latin typeface="Calibri"/>
                <a:cs typeface="Calibri"/>
              </a:rPr>
              <a:t>data </a:t>
            </a:r>
            <a:r>
              <a:rPr sz="2400" b="1" spc="-10" dirty="0">
                <a:latin typeface="Calibri"/>
                <a:cs typeface="Calibri"/>
              </a:rPr>
              <a:t>synchronization</a:t>
            </a:r>
            <a:r>
              <a:rPr sz="2400" b="1" spc="-20" dirty="0">
                <a:latin typeface="Calibri"/>
                <a:cs typeface="Calibri"/>
              </a:rPr>
              <a:t> </a:t>
            </a:r>
            <a:r>
              <a:rPr sz="2400" b="1" spc="-5" dirty="0">
                <a:latin typeface="Calibri"/>
                <a:cs typeface="Calibri"/>
              </a:rPr>
              <a:t>methods:</a:t>
            </a:r>
            <a:endParaRPr sz="2400">
              <a:latin typeface="Calibri"/>
              <a:cs typeface="Calibri"/>
            </a:endParaRPr>
          </a:p>
          <a:p>
            <a:pPr marL="711835" lvl="1" indent="-233045">
              <a:lnSpc>
                <a:spcPts val="2340"/>
              </a:lnSpc>
              <a:buFont typeface="Arial"/>
              <a:buChar char="•"/>
              <a:tabLst>
                <a:tab pos="711835" algn="l"/>
                <a:tab pos="712470" algn="l"/>
              </a:tabLst>
            </a:pPr>
            <a:r>
              <a:rPr sz="2100" b="1" dirty="0">
                <a:latin typeface="Calibri"/>
                <a:cs typeface="Calibri"/>
              </a:rPr>
              <a:t>Full</a:t>
            </a:r>
            <a:r>
              <a:rPr sz="2100" b="1" spc="-20" dirty="0">
                <a:latin typeface="Calibri"/>
                <a:cs typeface="Calibri"/>
              </a:rPr>
              <a:t> </a:t>
            </a:r>
            <a:r>
              <a:rPr sz="2100" b="1" spc="-5" dirty="0">
                <a:latin typeface="Calibri"/>
                <a:cs typeface="Calibri"/>
              </a:rPr>
              <a:t>download:</a:t>
            </a:r>
            <a:endParaRPr sz="2100">
              <a:latin typeface="Calibri"/>
              <a:cs typeface="Calibri"/>
            </a:endParaRPr>
          </a:p>
          <a:p>
            <a:pPr marL="1177925" lvl="2" indent="-233045">
              <a:lnSpc>
                <a:spcPts val="1935"/>
              </a:lnSpc>
              <a:buFont typeface="Arial"/>
              <a:buChar char="•"/>
              <a:tabLst>
                <a:tab pos="1177925" algn="l"/>
                <a:tab pos="1178560" algn="l"/>
              </a:tabLst>
            </a:pPr>
            <a:r>
              <a:rPr sz="1700" b="1" spc="-20" dirty="0">
                <a:latin typeface="Calibri"/>
                <a:cs typeface="Calibri"/>
              </a:rPr>
              <a:t>Faster</a:t>
            </a:r>
            <a:endParaRPr sz="1700">
              <a:latin typeface="Calibri"/>
              <a:cs typeface="Calibri"/>
            </a:endParaRPr>
          </a:p>
          <a:p>
            <a:pPr marL="1177925" lvl="2" indent="-233045">
              <a:lnSpc>
                <a:spcPts val="1855"/>
              </a:lnSpc>
              <a:buFont typeface="Arial"/>
              <a:buChar char="•"/>
              <a:tabLst>
                <a:tab pos="1177925" algn="l"/>
                <a:tab pos="1178560" algn="l"/>
              </a:tabLst>
            </a:pPr>
            <a:r>
              <a:rPr sz="1700" b="1" spc="-10" dirty="0">
                <a:latin typeface="Calibri"/>
                <a:cs typeface="Calibri"/>
              </a:rPr>
              <a:t>Requires </a:t>
            </a:r>
            <a:r>
              <a:rPr sz="1700" b="1" dirty="0">
                <a:latin typeface="Calibri"/>
                <a:cs typeface="Calibri"/>
              </a:rPr>
              <a:t>VMs </a:t>
            </a:r>
            <a:r>
              <a:rPr sz="1700" b="1" spc="-5" dirty="0">
                <a:latin typeface="Calibri"/>
                <a:cs typeface="Calibri"/>
              </a:rPr>
              <a:t>to be </a:t>
            </a:r>
            <a:r>
              <a:rPr sz="1700" b="1" dirty="0">
                <a:latin typeface="Calibri"/>
                <a:cs typeface="Calibri"/>
              </a:rPr>
              <a:t>shut</a:t>
            </a:r>
            <a:r>
              <a:rPr sz="1700" b="1" spc="-35" dirty="0">
                <a:latin typeface="Calibri"/>
                <a:cs typeface="Calibri"/>
              </a:rPr>
              <a:t> </a:t>
            </a:r>
            <a:r>
              <a:rPr sz="1700" b="1" spc="-5" dirty="0">
                <a:latin typeface="Calibri"/>
                <a:cs typeface="Calibri"/>
              </a:rPr>
              <a:t>down</a:t>
            </a:r>
            <a:endParaRPr sz="1700">
              <a:latin typeface="Calibri"/>
              <a:cs typeface="Calibri"/>
            </a:endParaRPr>
          </a:p>
          <a:p>
            <a:pPr marL="711835" lvl="1" indent="-233045">
              <a:lnSpc>
                <a:spcPts val="2335"/>
              </a:lnSpc>
              <a:buFont typeface="Arial"/>
              <a:buChar char="•"/>
              <a:tabLst>
                <a:tab pos="711835" algn="l"/>
                <a:tab pos="712470" algn="l"/>
              </a:tabLst>
            </a:pPr>
            <a:r>
              <a:rPr sz="2100" b="1" spc="-5" dirty="0">
                <a:latin typeface="Calibri"/>
                <a:cs typeface="Calibri"/>
              </a:rPr>
              <a:t>Minimize</a:t>
            </a:r>
            <a:r>
              <a:rPr sz="2100" b="1" spc="-15" dirty="0">
                <a:latin typeface="Calibri"/>
                <a:cs typeface="Calibri"/>
              </a:rPr>
              <a:t> </a:t>
            </a:r>
            <a:r>
              <a:rPr sz="2100" b="1" spc="-5" dirty="0">
                <a:latin typeface="Calibri"/>
                <a:cs typeface="Calibri"/>
              </a:rPr>
              <a:t>downtime:</a:t>
            </a:r>
            <a:endParaRPr sz="2100">
              <a:latin typeface="Calibri"/>
              <a:cs typeface="Calibri"/>
            </a:endParaRPr>
          </a:p>
          <a:p>
            <a:pPr marL="1177925" lvl="2" indent="-233045">
              <a:lnSpc>
                <a:spcPts val="1935"/>
              </a:lnSpc>
              <a:buFont typeface="Arial"/>
              <a:buChar char="•"/>
              <a:tabLst>
                <a:tab pos="1177925" algn="l"/>
                <a:tab pos="1178560" algn="l"/>
              </a:tabLst>
            </a:pPr>
            <a:r>
              <a:rPr sz="1700" b="1" spc="-5" dirty="0">
                <a:latin typeface="Calibri"/>
                <a:cs typeface="Calibri"/>
              </a:rPr>
              <a:t>Slower</a:t>
            </a:r>
            <a:endParaRPr sz="1700">
              <a:latin typeface="Calibri"/>
              <a:cs typeface="Calibri"/>
            </a:endParaRPr>
          </a:p>
          <a:p>
            <a:pPr marL="1177925" lvl="2" indent="-233045">
              <a:lnSpc>
                <a:spcPts val="1985"/>
              </a:lnSpc>
              <a:buFont typeface="Arial"/>
              <a:buChar char="•"/>
              <a:tabLst>
                <a:tab pos="1177925" algn="l"/>
                <a:tab pos="1178560" algn="l"/>
              </a:tabLst>
            </a:pPr>
            <a:r>
              <a:rPr sz="1700" b="1" spc="-5" dirty="0">
                <a:latin typeface="Calibri"/>
                <a:cs typeface="Calibri"/>
              </a:rPr>
              <a:t>Eliminates the need </a:t>
            </a:r>
            <a:r>
              <a:rPr sz="1700" b="1" spc="-10" dirty="0">
                <a:latin typeface="Calibri"/>
                <a:cs typeface="Calibri"/>
              </a:rPr>
              <a:t>to </a:t>
            </a:r>
            <a:r>
              <a:rPr sz="1700" b="1" dirty="0">
                <a:latin typeface="Calibri"/>
                <a:cs typeface="Calibri"/>
              </a:rPr>
              <a:t>shut </a:t>
            </a:r>
            <a:r>
              <a:rPr sz="1700" b="1" spc="-5" dirty="0">
                <a:latin typeface="Calibri"/>
                <a:cs typeface="Calibri"/>
              </a:rPr>
              <a:t>down</a:t>
            </a:r>
            <a:r>
              <a:rPr sz="1700" b="1" spc="-55" dirty="0">
                <a:latin typeface="Calibri"/>
                <a:cs typeface="Calibri"/>
              </a:rPr>
              <a:t> </a:t>
            </a:r>
            <a:r>
              <a:rPr sz="1700" b="1" spc="-5" dirty="0">
                <a:latin typeface="Calibri"/>
                <a:cs typeface="Calibri"/>
              </a:rPr>
              <a:t>VMs</a:t>
            </a:r>
            <a:endParaRPr sz="1700">
              <a:latin typeface="Calibri"/>
              <a:cs typeface="Calibri"/>
            </a:endParaRPr>
          </a:p>
        </p:txBody>
      </p:sp>
      <p:sp>
        <p:nvSpPr>
          <p:cNvPr id="4" name="object 4"/>
          <p:cNvSpPr/>
          <p:nvPr/>
        </p:nvSpPr>
        <p:spPr>
          <a:xfrm>
            <a:off x="8488680" y="1824227"/>
            <a:ext cx="3142487" cy="437083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6317615" cy="709930"/>
          </a:xfrm>
          <a:prstGeom prst="rect">
            <a:avLst/>
          </a:prstGeom>
        </p:spPr>
        <p:txBody>
          <a:bodyPr vert="horz" wrap="square" lIns="0" tIns="17145" rIns="0" bIns="0" rtlCol="0">
            <a:spAutoFit/>
          </a:bodyPr>
          <a:lstStyle/>
          <a:p>
            <a:pPr marL="12700">
              <a:lnSpc>
                <a:spcPct val="100000"/>
              </a:lnSpc>
              <a:spcBef>
                <a:spcPts val="135"/>
              </a:spcBef>
            </a:pPr>
            <a:r>
              <a:rPr sz="4450" spc="10" dirty="0">
                <a:solidFill>
                  <a:srgbClr val="0071C5"/>
                </a:solidFill>
              </a:rPr>
              <a:t>Virtual </a:t>
            </a:r>
            <a:r>
              <a:rPr sz="4450" spc="15" dirty="0">
                <a:solidFill>
                  <a:srgbClr val="0071C5"/>
                </a:solidFill>
              </a:rPr>
              <a:t>Machine</a:t>
            </a:r>
            <a:r>
              <a:rPr sz="4450" spc="-55" dirty="0">
                <a:solidFill>
                  <a:srgbClr val="0071C5"/>
                </a:solidFill>
              </a:rPr>
              <a:t> </a:t>
            </a:r>
            <a:r>
              <a:rPr sz="4450" spc="-5" dirty="0">
                <a:solidFill>
                  <a:srgbClr val="0071C5"/>
                </a:solidFill>
              </a:rPr>
              <a:t>Replication</a:t>
            </a:r>
            <a:endParaRPr sz="4450"/>
          </a:p>
        </p:txBody>
      </p:sp>
      <p:sp>
        <p:nvSpPr>
          <p:cNvPr id="3" name="object 3"/>
          <p:cNvSpPr txBox="1"/>
          <p:nvPr/>
        </p:nvSpPr>
        <p:spPr>
          <a:xfrm>
            <a:off x="608482" y="1408480"/>
            <a:ext cx="8916670" cy="2096135"/>
          </a:xfrm>
          <a:prstGeom prst="rect">
            <a:avLst/>
          </a:prstGeom>
        </p:spPr>
        <p:txBody>
          <a:bodyPr vert="horz" wrap="square" lIns="0" tIns="47625" rIns="0" bIns="0" rtlCol="0">
            <a:spAutoFit/>
          </a:bodyPr>
          <a:lstStyle/>
          <a:p>
            <a:pPr marL="245745" indent="-233045">
              <a:lnSpc>
                <a:spcPct val="100000"/>
              </a:lnSpc>
              <a:spcBef>
                <a:spcPts val="375"/>
              </a:spcBef>
              <a:buFont typeface="Arial"/>
              <a:buChar char="•"/>
              <a:tabLst>
                <a:tab pos="246379" algn="l"/>
              </a:tabLst>
            </a:pPr>
            <a:r>
              <a:rPr sz="2850" b="1" spc="-125" dirty="0">
                <a:latin typeface="Calibri"/>
                <a:cs typeface="Calibri"/>
              </a:rPr>
              <a:t>To</a:t>
            </a:r>
            <a:r>
              <a:rPr sz="2850" b="1" spc="-5" dirty="0">
                <a:latin typeface="Calibri"/>
                <a:cs typeface="Calibri"/>
              </a:rPr>
              <a:t> </a:t>
            </a:r>
            <a:r>
              <a:rPr sz="2850" b="1" spc="-10" dirty="0">
                <a:latin typeface="Calibri"/>
                <a:cs typeface="Calibri"/>
              </a:rPr>
              <a:t>configure:</a:t>
            </a:r>
            <a:endParaRPr sz="2850">
              <a:latin typeface="Calibri"/>
              <a:cs typeface="Calibri"/>
            </a:endParaRPr>
          </a:p>
          <a:p>
            <a:pPr marL="711835" lvl="1" indent="-233045">
              <a:lnSpc>
                <a:spcPct val="100000"/>
              </a:lnSpc>
              <a:spcBef>
                <a:spcPts val="234"/>
              </a:spcBef>
              <a:buFont typeface="Arial"/>
              <a:buChar char="•"/>
              <a:tabLst>
                <a:tab pos="712470" algn="l"/>
              </a:tabLst>
            </a:pPr>
            <a:r>
              <a:rPr sz="2450" b="1" spc="-5" dirty="0">
                <a:latin typeface="Calibri"/>
                <a:cs typeface="Calibri"/>
              </a:rPr>
              <a:t>Select </a:t>
            </a:r>
            <a:r>
              <a:rPr sz="2450" b="1" spc="-10" dirty="0">
                <a:latin typeface="Calibri"/>
                <a:cs typeface="Calibri"/>
              </a:rPr>
              <a:t>source</a:t>
            </a:r>
            <a:r>
              <a:rPr sz="2450" b="1" spc="15" dirty="0">
                <a:latin typeface="Calibri"/>
                <a:cs typeface="Calibri"/>
              </a:rPr>
              <a:t> </a:t>
            </a:r>
            <a:r>
              <a:rPr sz="2450" b="1" spc="-10" dirty="0">
                <a:latin typeface="Calibri"/>
                <a:cs typeface="Calibri"/>
              </a:rPr>
              <a:t>computers</a:t>
            </a:r>
            <a:endParaRPr sz="2450">
              <a:latin typeface="Calibri"/>
              <a:cs typeface="Calibri"/>
            </a:endParaRPr>
          </a:p>
          <a:p>
            <a:pPr marL="711835" lvl="1" indent="-233045">
              <a:lnSpc>
                <a:spcPct val="100000"/>
              </a:lnSpc>
              <a:spcBef>
                <a:spcPts val="200"/>
              </a:spcBef>
              <a:buFont typeface="Arial"/>
              <a:buChar char="•"/>
              <a:tabLst>
                <a:tab pos="712470" algn="l"/>
              </a:tabLst>
            </a:pPr>
            <a:r>
              <a:rPr sz="2450" b="1" spc="-10" dirty="0">
                <a:latin typeface="Calibri"/>
                <a:cs typeface="Calibri"/>
              </a:rPr>
              <a:t>For each, </a:t>
            </a:r>
            <a:r>
              <a:rPr sz="2450" b="1" spc="-5" dirty="0">
                <a:latin typeface="Calibri"/>
                <a:cs typeface="Calibri"/>
              </a:rPr>
              <a:t>select the OS type, OS disk, and </a:t>
            </a:r>
            <a:r>
              <a:rPr sz="2450" b="1" spc="-15" dirty="0">
                <a:latin typeface="Calibri"/>
                <a:cs typeface="Calibri"/>
              </a:rPr>
              <a:t>data </a:t>
            </a:r>
            <a:r>
              <a:rPr sz="2450" b="1" spc="-10" dirty="0">
                <a:latin typeface="Calibri"/>
                <a:cs typeface="Calibri"/>
              </a:rPr>
              <a:t>disks to</a:t>
            </a:r>
            <a:r>
              <a:rPr sz="2450" b="1" spc="50" dirty="0">
                <a:latin typeface="Calibri"/>
                <a:cs typeface="Calibri"/>
              </a:rPr>
              <a:t> </a:t>
            </a:r>
            <a:r>
              <a:rPr sz="2450" b="1" spc="-15" dirty="0">
                <a:latin typeface="Calibri"/>
                <a:cs typeface="Calibri"/>
              </a:rPr>
              <a:t>replicate</a:t>
            </a:r>
            <a:endParaRPr sz="2450">
              <a:latin typeface="Calibri"/>
              <a:cs typeface="Calibri"/>
            </a:endParaRPr>
          </a:p>
          <a:p>
            <a:pPr marL="711835" lvl="1" indent="-233045">
              <a:lnSpc>
                <a:spcPct val="100000"/>
              </a:lnSpc>
              <a:spcBef>
                <a:spcPts val="210"/>
              </a:spcBef>
              <a:buFont typeface="Arial"/>
              <a:buChar char="•"/>
              <a:tabLst>
                <a:tab pos="712470" algn="l"/>
              </a:tabLst>
            </a:pPr>
            <a:r>
              <a:rPr sz="2450" b="1" spc="-20" dirty="0">
                <a:latin typeface="Calibri"/>
                <a:cs typeface="Calibri"/>
              </a:rPr>
              <a:t>Optionally, exclude </a:t>
            </a:r>
            <a:r>
              <a:rPr sz="2450" b="1" spc="-10" dirty="0">
                <a:latin typeface="Calibri"/>
                <a:cs typeface="Calibri"/>
              </a:rPr>
              <a:t>disks </a:t>
            </a:r>
            <a:r>
              <a:rPr sz="2450" b="1" dirty="0">
                <a:latin typeface="Calibri"/>
                <a:cs typeface="Calibri"/>
              </a:rPr>
              <a:t>(e.g. </a:t>
            </a:r>
            <a:r>
              <a:rPr sz="2450" b="1" spc="-10" dirty="0">
                <a:latin typeface="Calibri"/>
                <a:cs typeface="Calibri"/>
              </a:rPr>
              <a:t>disks hosting </a:t>
            </a:r>
            <a:r>
              <a:rPr sz="2450" b="1" spc="-5" dirty="0">
                <a:latin typeface="Calibri"/>
                <a:cs typeface="Calibri"/>
              </a:rPr>
              <a:t>a paging</a:t>
            </a:r>
            <a:r>
              <a:rPr sz="2450" b="1" spc="55" dirty="0">
                <a:latin typeface="Calibri"/>
                <a:cs typeface="Calibri"/>
              </a:rPr>
              <a:t> </a:t>
            </a:r>
            <a:r>
              <a:rPr sz="2450" b="1" spc="-10" dirty="0">
                <a:latin typeface="Calibri"/>
                <a:cs typeface="Calibri"/>
              </a:rPr>
              <a:t>file)</a:t>
            </a:r>
            <a:endParaRPr sz="2450">
              <a:latin typeface="Calibri"/>
              <a:cs typeface="Calibri"/>
            </a:endParaRPr>
          </a:p>
          <a:p>
            <a:pPr marL="711835" lvl="1" indent="-233045">
              <a:lnSpc>
                <a:spcPct val="100000"/>
              </a:lnSpc>
              <a:spcBef>
                <a:spcPts val="204"/>
              </a:spcBef>
              <a:buFont typeface="Arial"/>
              <a:buChar char="•"/>
              <a:tabLst>
                <a:tab pos="712470" algn="l"/>
              </a:tabLst>
            </a:pPr>
            <a:r>
              <a:rPr sz="2450" b="1" spc="-10" dirty="0">
                <a:latin typeface="Calibri"/>
                <a:cs typeface="Calibri"/>
              </a:rPr>
              <a:t>For each, </a:t>
            </a:r>
            <a:r>
              <a:rPr sz="2450" b="1" spc="-5" dirty="0">
                <a:latin typeface="Calibri"/>
                <a:cs typeface="Calibri"/>
              </a:rPr>
              <a:t>specify the name of a </a:t>
            </a:r>
            <a:r>
              <a:rPr sz="2450" b="1" spc="-15" dirty="0">
                <a:latin typeface="Calibri"/>
                <a:cs typeface="Calibri"/>
              </a:rPr>
              <a:t>target</a:t>
            </a:r>
            <a:r>
              <a:rPr sz="2450" b="1" spc="5" dirty="0">
                <a:latin typeface="Calibri"/>
                <a:cs typeface="Calibri"/>
              </a:rPr>
              <a:t> </a:t>
            </a:r>
            <a:r>
              <a:rPr sz="2450" b="1" spc="-10" dirty="0">
                <a:latin typeface="Calibri"/>
                <a:cs typeface="Calibri"/>
              </a:rPr>
              <a:t>VM</a:t>
            </a:r>
            <a:endParaRPr sz="2450">
              <a:latin typeface="Calibri"/>
              <a:cs typeface="Calibri"/>
            </a:endParaRPr>
          </a:p>
        </p:txBody>
      </p:sp>
      <p:sp>
        <p:nvSpPr>
          <p:cNvPr id="4" name="object 4"/>
          <p:cNvSpPr/>
          <p:nvPr/>
        </p:nvSpPr>
        <p:spPr>
          <a:xfrm>
            <a:off x="3767328" y="3939539"/>
            <a:ext cx="7731252" cy="268681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1159" y="575309"/>
            <a:ext cx="3568636" cy="45491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78993" y="1932304"/>
            <a:ext cx="47129" cy="4724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93292" y="1800097"/>
            <a:ext cx="7223201" cy="35725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804303" y="2368930"/>
            <a:ext cx="33705" cy="33654"/>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27150" y="2275204"/>
            <a:ext cx="1960270" cy="255650"/>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1033487" y="2698749"/>
            <a:ext cx="26873" cy="26924"/>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1233843" y="2625978"/>
            <a:ext cx="1052791" cy="155955"/>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033487" y="2997453"/>
            <a:ext cx="26873" cy="26923"/>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236370" y="2925190"/>
            <a:ext cx="940536" cy="155448"/>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033487" y="3296157"/>
            <a:ext cx="26873" cy="26924"/>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1243457" y="3223386"/>
            <a:ext cx="2470022" cy="186436"/>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804303" y="3636898"/>
            <a:ext cx="33705" cy="33655"/>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1038529" y="3546855"/>
            <a:ext cx="3001594" cy="251967"/>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804303" y="4010278"/>
            <a:ext cx="33705" cy="33655"/>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1019047" y="3930014"/>
            <a:ext cx="493141" cy="240919"/>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1538732" y="4028295"/>
            <a:ext cx="69197" cy="27957"/>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1634998" y="3919600"/>
            <a:ext cx="2396363" cy="251332"/>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804303" y="4383658"/>
            <a:ext cx="33705" cy="33655"/>
          </a:xfrm>
          <a:prstGeom prst="rect">
            <a:avLst/>
          </a:prstGeom>
          <a:blipFill>
            <a:blip r:embed="rId19" cstate="print"/>
            <a:stretch>
              <a:fillRect/>
            </a:stretch>
          </a:blipFill>
        </p:spPr>
        <p:txBody>
          <a:bodyPr wrap="square" lIns="0" tIns="0" rIns="0" bIns="0" rtlCol="0"/>
          <a:lstStyle/>
          <a:p>
            <a:endParaRPr/>
          </a:p>
        </p:txBody>
      </p:sp>
      <p:sp>
        <p:nvSpPr>
          <p:cNvPr id="20" name="object 20"/>
          <p:cNvSpPr/>
          <p:nvPr/>
        </p:nvSpPr>
        <p:spPr>
          <a:xfrm>
            <a:off x="1038529" y="4292980"/>
            <a:ext cx="3308299" cy="251333"/>
          </a:xfrm>
          <a:prstGeom prst="rect">
            <a:avLst/>
          </a:prstGeom>
          <a:blipFill>
            <a:blip r:embed="rId20" cstate="print"/>
            <a:stretch>
              <a:fillRect/>
            </a:stretch>
          </a:blipFill>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3B3B41"/>
          </a:solidFill>
        </p:spPr>
        <p:txBody>
          <a:bodyPr wrap="square" lIns="0" tIns="0" rIns="0" bIns="0" rtlCol="0"/>
          <a:lstStyle/>
          <a:p>
            <a:endParaRPr/>
          </a:p>
        </p:txBody>
      </p:sp>
      <p:sp>
        <p:nvSpPr>
          <p:cNvPr id="3" name="object 3"/>
          <p:cNvSpPr/>
          <p:nvPr/>
        </p:nvSpPr>
        <p:spPr>
          <a:xfrm>
            <a:off x="1387024" y="521867"/>
            <a:ext cx="415648" cy="11779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92758" y="513307"/>
            <a:ext cx="658495" cy="126364"/>
          </a:xfrm>
          <a:custGeom>
            <a:avLst/>
            <a:gdLst/>
            <a:ahLst/>
            <a:cxnLst/>
            <a:rect l="l" t="t" r="r" b="b"/>
            <a:pathLst>
              <a:path w="658494" h="126365">
                <a:moveTo>
                  <a:pt x="29074" y="8559"/>
                </a:moveTo>
                <a:lnTo>
                  <a:pt x="0" y="8559"/>
                </a:lnTo>
                <a:lnTo>
                  <a:pt x="0" y="124336"/>
                </a:lnTo>
                <a:lnTo>
                  <a:pt x="18709" y="124336"/>
                </a:lnTo>
                <a:lnTo>
                  <a:pt x="18709" y="33476"/>
                </a:lnTo>
                <a:lnTo>
                  <a:pt x="38764" y="33476"/>
                </a:lnTo>
                <a:lnTo>
                  <a:pt x="29074" y="8559"/>
                </a:lnTo>
                <a:close/>
              </a:path>
              <a:path w="658494" h="126365">
                <a:moveTo>
                  <a:pt x="38764" y="33476"/>
                </a:moveTo>
                <a:lnTo>
                  <a:pt x="18963" y="33476"/>
                </a:lnTo>
                <a:lnTo>
                  <a:pt x="55876" y="124336"/>
                </a:lnTo>
                <a:lnTo>
                  <a:pt x="69276" y="124336"/>
                </a:lnTo>
                <a:lnTo>
                  <a:pt x="81194" y="94384"/>
                </a:lnTo>
                <a:lnTo>
                  <a:pt x="62449" y="94384"/>
                </a:lnTo>
                <a:lnTo>
                  <a:pt x="38764" y="33476"/>
                </a:lnTo>
                <a:close/>
              </a:path>
              <a:path w="658494" h="126365">
                <a:moveTo>
                  <a:pt x="126162" y="33476"/>
                </a:moveTo>
                <a:lnTo>
                  <a:pt x="105936" y="33476"/>
                </a:lnTo>
                <a:lnTo>
                  <a:pt x="105936" y="124336"/>
                </a:lnTo>
                <a:lnTo>
                  <a:pt x="126162" y="124336"/>
                </a:lnTo>
                <a:lnTo>
                  <a:pt x="126162" y="33476"/>
                </a:lnTo>
                <a:close/>
              </a:path>
              <a:path w="658494" h="126365">
                <a:moveTo>
                  <a:pt x="126162" y="8559"/>
                </a:moveTo>
                <a:lnTo>
                  <a:pt x="98350" y="8559"/>
                </a:lnTo>
                <a:lnTo>
                  <a:pt x="62956" y="94384"/>
                </a:lnTo>
                <a:lnTo>
                  <a:pt x="81194" y="94384"/>
                </a:lnTo>
                <a:lnTo>
                  <a:pt x="105430" y="33476"/>
                </a:lnTo>
                <a:lnTo>
                  <a:pt x="126162" y="33476"/>
                </a:lnTo>
                <a:lnTo>
                  <a:pt x="126162" y="8559"/>
                </a:lnTo>
                <a:close/>
              </a:path>
              <a:path w="658494" h="126365">
                <a:moveTo>
                  <a:pt x="158525" y="5790"/>
                </a:moveTo>
                <a:lnTo>
                  <a:pt x="151698" y="5790"/>
                </a:lnTo>
                <a:lnTo>
                  <a:pt x="148917" y="7047"/>
                </a:lnTo>
                <a:lnTo>
                  <a:pt x="144112" y="11325"/>
                </a:lnTo>
                <a:lnTo>
                  <a:pt x="143100" y="14094"/>
                </a:lnTo>
                <a:lnTo>
                  <a:pt x="143100" y="20386"/>
                </a:lnTo>
                <a:lnTo>
                  <a:pt x="144112" y="23155"/>
                </a:lnTo>
                <a:lnTo>
                  <a:pt x="146388" y="25168"/>
                </a:lnTo>
                <a:lnTo>
                  <a:pt x="148663" y="27434"/>
                </a:lnTo>
                <a:lnTo>
                  <a:pt x="151698" y="28442"/>
                </a:lnTo>
                <a:lnTo>
                  <a:pt x="158271" y="28442"/>
                </a:lnTo>
                <a:lnTo>
                  <a:pt x="161050" y="27434"/>
                </a:lnTo>
                <a:lnTo>
                  <a:pt x="165854" y="23155"/>
                </a:lnTo>
                <a:lnTo>
                  <a:pt x="166867" y="20386"/>
                </a:lnTo>
                <a:lnTo>
                  <a:pt x="166867" y="14094"/>
                </a:lnTo>
                <a:lnTo>
                  <a:pt x="165854" y="11577"/>
                </a:lnTo>
                <a:lnTo>
                  <a:pt x="161304" y="7047"/>
                </a:lnTo>
                <a:lnTo>
                  <a:pt x="158525" y="5790"/>
                </a:lnTo>
                <a:close/>
              </a:path>
              <a:path w="658494" h="126365">
                <a:moveTo>
                  <a:pt x="164592" y="41277"/>
                </a:moveTo>
                <a:lnTo>
                  <a:pt x="145122" y="41277"/>
                </a:lnTo>
                <a:lnTo>
                  <a:pt x="145122" y="124336"/>
                </a:lnTo>
                <a:lnTo>
                  <a:pt x="164592" y="124336"/>
                </a:lnTo>
                <a:lnTo>
                  <a:pt x="164592" y="41277"/>
                </a:lnTo>
                <a:close/>
              </a:path>
              <a:path w="658494" h="126365">
                <a:moveTo>
                  <a:pt x="227292" y="39264"/>
                </a:moveTo>
                <a:lnTo>
                  <a:pt x="190128" y="52099"/>
                </a:lnTo>
                <a:lnTo>
                  <a:pt x="178497" y="85323"/>
                </a:lnTo>
                <a:lnTo>
                  <a:pt x="179208" y="93853"/>
                </a:lnTo>
                <a:lnTo>
                  <a:pt x="203211" y="123485"/>
                </a:lnTo>
                <a:lnTo>
                  <a:pt x="224763" y="126349"/>
                </a:lnTo>
                <a:lnTo>
                  <a:pt x="229064" y="126097"/>
                </a:lnTo>
                <a:lnTo>
                  <a:pt x="237153" y="124084"/>
                </a:lnTo>
                <a:lnTo>
                  <a:pt x="240691" y="122824"/>
                </a:lnTo>
                <a:lnTo>
                  <a:pt x="243726" y="121063"/>
                </a:lnTo>
                <a:lnTo>
                  <a:pt x="243726" y="110241"/>
                </a:lnTo>
                <a:lnTo>
                  <a:pt x="216421" y="110241"/>
                </a:lnTo>
                <a:lnTo>
                  <a:pt x="210354" y="107975"/>
                </a:lnTo>
                <a:lnTo>
                  <a:pt x="201252" y="98411"/>
                </a:lnTo>
                <a:lnTo>
                  <a:pt x="198723" y="91867"/>
                </a:lnTo>
                <a:lnTo>
                  <a:pt x="198723" y="75003"/>
                </a:lnTo>
                <a:lnTo>
                  <a:pt x="201252" y="68207"/>
                </a:lnTo>
                <a:lnTo>
                  <a:pt x="210860" y="58141"/>
                </a:lnTo>
                <a:lnTo>
                  <a:pt x="216927" y="55624"/>
                </a:lnTo>
                <a:lnTo>
                  <a:pt x="243726" y="55624"/>
                </a:lnTo>
                <a:lnTo>
                  <a:pt x="243726" y="43794"/>
                </a:lnTo>
                <a:lnTo>
                  <a:pt x="241451" y="42537"/>
                </a:lnTo>
                <a:lnTo>
                  <a:pt x="238669" y="41529"/>
                </a:lnTo>
                <a:lnTo>
                  <a:pt x="234877" y="40524"/>
                </a:lnTo>
                <a:lnTo>
                  <a:pt x="231086" y="39768"/>
                </a:lnTo>
                <a:lnTo>
                  <a:pt x="227292" y="39264"/>
                </a:lnTo>
                <a:close/>
              </a:path>
              <a:path w="658494" h="126365">
                <a:moveTo>
                  <a:pt x="243726" y="102941"/>
                </a:moveTo>
                <a:lnTo>
                  <a:pt x="237659" y="106967"/>
                </a:lnTo>
                <a:lnTo>
                  <a:pt x="230580" y="109485"/>
                </a:lnTo>
                <a:lnTo>
                  <a:pt x="227292" y="110241"/>
                </a:lnTo>
                <a:lnTo>
                  <a:pt x="243726" y="110241"/>
                </a:lnTo>
                <a:lnTo>
                  <a:pt x="243726" y="102941"/>
                </a:lnTo>
                <a:close/>
              </a:path>
              <a:path w="658494" h="126365">
                <a:moveTo>
                  <a:pt x="243726" y="55624"/>
                </a:moveTo>
                <a:lnTo>
                  <a:pt x="228051" y="55624"/>
                </a:lnTo>
                <a:lnTo>
                  <a:pt x="231339" y="56380"/>
                </a:lnTo>
                <a:lnTo>
                  <a:pt x="234371" y="57637"/>
                </a:lnTo>
                <a:lnTo>
                  <a:pt x="237659" y="58645"/>
                </a:lnTo>
                <a:lnTo>
                  <a:pt x="240691" y="60406"/>
                </a:lnTo>
                <a:lnTo>
                  <a:pt x="243726" y="62672"/>
                </a:lnTo>
                <a:lnTo>
                  <a:pt x="243726" y="55624"/>
                </a:lnTo>
                <a:close/>
              </a:path>
              <a:path w="658494" h="126365">
                <a:moveTo>
                  <a:pt x="278111" y="41277"/>
                </a:moveTo>
                <a:lnTo>
                  <a:pt x="258645" y="41277"/>
                </a:lnTo>
                <a:lnTo>
                  <a:pt x="258645" y="124336"/>
                </a:lnTo>
                <a:lnTo>
                  <a:pt x="278111" y="124336"/>
                </a:lnTo>
                <a:lnTo>
                  <a:pt x="278111" y="73998"/>
                </a:lnTo>
                <a:lnTo>
                  <a:pt x="279880" y="67955"/>
                </a:lnTo>
                <a:lnTo>
                  <a:pt x="283168" y="63677"/>
                </a:lnTo>
                <a:lnTo>
                  <a:pt x="286453" y="59650"/>
                </a:lnTo>
                <a:lnTo>
                  <a:pt x="290501" y="57637"/>
                </a:lnTo>
                <a:lnTo>
                  <a:pt x="307186" y="57637"/>
                </a:lnTo>
                <a:lnTo>
                  <a:pt x="307186" y="54364"/>
                </a:lnTo>
                <a:lnTo>
                  <a:pt x="278111" y="54364"/>
                </a:lnTo>
                <a:lnTo>
                  <a:pt x="278111" y="41277"/>
                </a:lnTo>
                <a:close/>
              </a:path>
              <a:path w="658494" h="126365">
                <a:moveTo>
                  <a:pt x="307186" y="57637"/>
                </a:moveTo>
                <a:lnTo>
                  <a:pt x="298337" y="57637"/>
                </a:lnTo>
                <a:lnTo>
                  <a:pt x="300612" y="58141"/>
                </a:lnTo>
                <a:lnTo>
                  <a:pt x="302635" y="58645"/>
                </a:lnTo>
                <a:lnTo>
                  <a:pt x="304657" y="59398"/>
                </a:lnTo>
                <a:lnTo>
                  <a:pt x="306176" y="60154"/>
                </a:lnTo>
                <a:lnTo>
                  <a:pt x="307186" y="60910"/>
                </a:lnTo>
                <a:lnTo>
                  <a:pt x="307186" y="57637"/>
                </a:lnTo>
                <a:close/>
              </a:path>
              <a:path w="658494" h="126365">
                <a:moveTo>
                  <a:pt x="302635" y="40020"/>
                </a:moveTo>
                <a:lnTo>
                  <a:pt x="294546" y="40020"/>
                </a:lnTo>
                <a:lnTo>
                  <a:pt x="290248" y="41277"/>
                </a:lnTo>
                <a:lnTo>
                  <a:pt x="286707" y="43794"/>
                </a:lnTo>
                <a:lnTo>
                  <a:pt x="282915" y="46311"/>
                </a:lnTo>
                <a:lnTo>
                  <a:pt x="280387" y="49834"/>
                </a:lnTo>
                <a:lnTo>
                  <a:pt x="278617" y="54364"/>
                </a:lnTo>
                <a:lnTo>
                  <a:pt x="307186" y="54364"/>
                </a:lnTo>
                <a:lnTo>
                  <a:pt x="307186" y="41025"/>
                </a:lnTo>
                <a:lnTo>
                  <a:pt x="305163" y="40524"/>
                </a:lnTo>
                <a:lnTo>
                  <a:pt x="302635" y="40020"/>
                </a:lnTo>
                <a:close/>
              </a:path>
              <a:path w="658494" h="126365">
                <a:moveTo>
                  <a:pt x="352442" y="39264"/>
                </a:moveTo>
                <a:lnTo>
                  <a:pt x="314704" y="57908"/>
                </a:lnTo>
                <a:lnTo>
                  <a:pt x="308198" y="84063"/>
                </a:lnTo>
                <a:lnTo>
                  <a:pt x="308909" y="93361"/>
                </a:lnTo>
                <a:lnTo>
                  <a:pt x="333006" y="123517"/>
                </a:lnTo>
                <a:lnTo>
                  <a:pt x="350419" y="126349"/>
                </a:lnTo>
                <a:lnTo>
                  <a:pt x="359948" y="125633"/>
                </a:lnTo>
                <a:lnTo>
                  <a:pt x="368434" y="123454"/>
                </a:lnTo>
                <a:lnTo>
                  <a:pt x="375877" y="119765"/>
                </a:lnTo>
                <a:lnTo>
                  <a:pt x="382276" y="114519"/>
                </a:lnTo>
                <a:lnTo>
                  <a:pt x="385638" y="110241"/>
                </a:lnTo>
                <a:lnTo>
                  <a:pt x="344099" y="110241"/>
                </a:lnTo>
                <a:lnTo>
                  <a:pt x="338536" y="107975"/>
                </a:lnTo>
                <a:lnTo>
                  <a:pt x="334491" y="103445"/>
                </a:lnTo>
                <a:lnTo>
                  <a:pt x="330700" y="98663"/>
                </a:lnTo>
                <a:lnTo>
                  <a:pt x="328677" y="92119"/>
                </a:lnTo>
                <a:lnTo>
                  <a:pt x="328754" y="74244"/>
                </a:lnTo>
                <a:lnTo>
                  <a:pt x="330700" y="67706"/>
                </a:lnTo>
                <a:lnTo>
                  <a:pt x="334744" y="62924"/>
                </a:lnTo>
                <a:lnTo>
                  <a:pt x="338536" y="58141"/>
                </a:lnTo>
                <a:lnTo>
                  <a:pt x="344099" y="55876"/>
                </a:lnTo>
                <a:lnTo>
                  <a:pt x="386718" y="55876"/>
                </a:lnTo>
                <a:lnTo>
                  <a:pt x="383035" y="51094"/>
                </a:lnTo>
                <a:lnTo>
                  <a:pt x="376975" y="45953"/>
                </a:lnTo>
                <a:lnTo>
                  <a:pt x="369825" y="42252"/>
                </a:lnTo>
                <a:lnTo>
                  <a:pt x="361631" y="40015"/>
                </a:lnTo>
                <a:lnTo>
                  <a:pt x="352442" y="39264"/>
                </a:lnTo>
                <a:close/>
              </a:path>
              <a:path w="658494" h="126365">
                <a:moveTo>
                  <a:pt x="386718" y="55876"/>
                </a:moveTo>
                <a:lnTo>
                  <a:pt x="358511" y="55876"/>
                </a:lnTo>
                <a:lnTo>
                  <a:pt x="363819" y="58141"/>
                </a:lnTo>
                <a:lnTo>
                  <a:pt x="367613" y="62672"/>
                </a:lnTo>
                <a:lnTo>
                  <a:pt x="371658" y="67202"/>
                </a:lnTo>
                <a:lnTo>
                  <a:pt x="373427" y="73998"/>
                </a:lnTo>
                <a:lnTo>
                  <a:pt x="373361" y="92119"/>
                </a:lnTo>
                <a:lnTo>
                  <a:pt x="371658" y="98663"/>
                </a:lnTo>
                <a:lnTo>
                  <a:pt x="367866" y="103445"/>
                </a:lnTo>
                <a:lnTo>
                  <a:pt x="364072" y="107975"/>
                </a:lnTo>
                <a:lnTo>
                  <a:pt x="358764" y="110241"/>
                </a:lnTo>
                <a:lnTo>
                  <a:pt x="385638" y="110241"/>
                </a:lnTo>
                <a:lnTo>
                  <a:pt x="387411" y="107975"/>
                </a:lnTo>
                <a:lnTo>
                  <a:pt x="391030" y="100487"/>
                </a:lnTo>
                <a:lnTo>
                  <a:pt x="393196" y="91867"/>
                </a:lnTo>
                <a:lnTo>
                  <a:pt x="393906" y="82302"/>
                </a:lnTo>
                <a:lnTo>
                  <a:pt x="393239" y="72967"/>
                </a:lnTo>
                <a:lnTo>
                  <a:pt x="391220" y="64622"/>
                </a:lnTo>
                <a:lnTo>
                  <a:pt x="387827" y="57315"/>
                </a:lnTo>
                <a:lnTo>
                  <a:pt x="386718" y="55876"/>
                </a:lnTo>
                <a:close/>
              </a:path>
              <a:path w="658494" h="126365">
                <a:moveTo>
                  <a:pt x="403261" y="102689"/>
                </a:moveTo>
                <a:lnTo>
                  <a:pt x="403261" y="122071"/>
                </a:lnTo>
                <a:lnTo>
                  <a:pt x="406296" y="123328"/>
                </a:lnTo>
                <a:lnTo>
                  <a:pt x="409834" y="124336"/>
                </a:lnTo>
                <a:lnTo>
                  <a:pt x="414132" y="125089"/>
                </a:lnTo>
                <a:lnTo>
                  <a:pt x="418177" y="126097"/>
                </a:lnTo>
                <a:lnTo>
                  <a:pt x="421971" y="126349"/>
                </a:lnTo>
                <a:lnTo>
                  <a:pt x="425509" y="126349"/>
                </a:lnTo>
                <a:lnTo>
                  <a:pt x="432862" y="125920"/>
                </a:lnTo>
                <a:lnTo>
                  <a:pt x="457922" y="110745"/>
                </a:lnTo>
                <a:lnTo>
                  <a:pt x="422727" y="110745"/>
                </a:lnTo>
                <a:lnTo>
                  <a:pt x="418936" y="110241"/>
                </a:lnTo>
                <a:lnTo>
                  <a:pt x="410847" y="107219"/>
                </a:lnTo>
                <a:lnTo>
                  <a:pt x="406799" y="105206"/>
                </a:lnTo>
                <a:lnTo>
                  <a:pt x="403261" y="102689"/>
                </a:lnTo>
                <a:close/>
              </a:path>
              <a:path w="658494" h="126365">
                <a:moveTo>
                  <a:pt x="438405" y="39264"/>
                </a:moveTo>
                <a:lnTo>
                  <a:pt x="426015" y="39264"/>
                </a:lnTo>
                <a:lnTo>
                  <a:pt x="418177" y="41529"/>
                </a:lnTo>
                <a:lnTo>
                  <a:pt x="412363" y="46563"/>
                </a:lnTo>
                <a:lnTo>
                  <a:pt x="406296" y="51346"/>
                </a:lnTo>
                <a:lnTo>
                  <a:pt x="403388" y="57133"/>
                </a:lnTo>
                <a:lnTo>
                  <a:pt x="403261" y="70724"/>
                </a:lnTo>
                <a:lnTo>
                  <a:pt x="404777" y="75507"/>
                </a:lnTo>
                <a:lnTo>
                  <a:pt x="410847" y="83058"/>
                </a:lnTo>
                <a:lnTo>
                  <a:pt x="416154" y="86581"/>
                </a:lnTo>
                <a:lnTo>
                  <a:pt x="423234" y="89602"/>
                </a:lnTo>
                <a:lnTo>
                  <a:pt x="429554" y="91867"/>
                </a:lnTo>
                <a:lnTo>
                  <a:pt x="433601" y="94132"/>
                </a:lnTo>
                <a:lnTo>
                  <a:pt x="435877" y="95894"/>
                </a:lnTo>
                <a:lnTo>
                  <a:pt x="437899" y="97907"/>
                </a:lnTo>
                <a:lnTo>
                  <a:pt x="439162" y="100172"/>
                </a:lnTo>
                <a:lnTo>
                  <a:pt x="439162" y="105710"/>
                </a:lnTo>
                <a:lnTo>
                  <a:pt x="438152" y="107723"/>
                </a:lnTo>
                <a:lnTo>
                  <a:pt x="435877" y="108981"/>
                </a:lnTo>
                <a:lnTo>
                  <a:pt x="433854" y="110241"/>
                </a:lnTo>
                <a:lnTo>
                  <a:pt x="430566" y="110745"/>
                </a:lnTo>
                <a:lnTo>
                  <a:pt x="457922" y="110745"/>
                </a:lnTo>
                <a:lnTo>
                  <a:pt x="459135" y="108228"/>
                </a:lnTo>
                <a:lnTo>
                  <a:pt x="437899" y="75759"/>
                </a:lnTo>
                <a:lnTo>
                  <a:pt x="431579" y="73242"/>
                </a:lnTo>
                <a:lnTo>
                  <a:pt x="427785" y="71228"/>
                </a:lnTo>
                <a:lnTo>
                  <a:pt x="424246" y="68207"/>
                </a:lnTo>
                <a:lnTo>
                  <a:pt x="423234" y="65942"/>
                </a:lnTo>
                <a:lnTo>
                  <a:pt x="423234" y="60658"/>
                </a:lnTo>
                <a:lnTo>
                  <a:pt x="424246" y="58645"/>
                </a:lnTo>
                <a:lnTo>
                  <a:pt x="426269" y="57133"/>
                </a:lnTo>
                <a:lnTo>
                  <a:pt x="428544" y="55624"/>
                </a:lnTo>
                <a:lnTo>
                  <a:pt x="431326" y="54868"/>
                </a:lnTo>
                <a:lnTo>
                  <a:pt x="454584" y="54868"/>
                </a:lnTo>
                <a:lnTo>
                  <a:pt x="454584" y="42789"/>
                </a:lnTo>
                <a:lnTo>
                  <a:pt x="452058" y="41781"/>
                </a:lnTo>
                <a:lnTo>
                  <a:pt x="449023" y="40773"/>
                </a:lnTo>
                <a:lnTo>
                  <a:pt x="445482" y="40272"/>
                </a:lnTo>
                <a:lnTo>
                  <a:pt x="441691" y="39516"/>
                </a:lnTo>
                <a:lnTo>
                  <a:pt x="438405" y="39264"/>
                </a:lnTo>
                <a:close/>
              </a:path>
              <a:path w="658494" h="126365">
                <a:moveTo>
                  <a:pt x="454584" y="54868"/>
                </a:moveTo>
                <a:lnTo>
                  <a:pt x="438405" y="54868"/>
                </a:lnTo>
                <a:lnTo>
                  <a:pt x="441944" y="55624"/>
                </a:lnTo>
                <a:lnTo>
                  <a:pt x="445482" y="56881"/>
                </a:lnTo>
                <a:lnTo>
                  <a:pt x="448770" y="58141"/>
                </a:lnTo>
                <a:lnTo>
                  <a:pt x="451805" y="59650"/>
                </a:lnTo>
                <a:lnTo>
                  <a:pt x="454584" y="61160"/>
                </a:lnTo>
                <a:lnTo>
                  <a:pt x="454584" y="54868"/>
                </a:lnTo>
                <a:close/>
              </a:path>
              <a:path w="658494" h="126365">
                <a:moveTo>
                  <a:pt x="511723" y="39264"/>
                </a:moveTo>
                <a:lnTo>
                  <a:pt x="474093" y="57908"/>
                </a:lnTo>
                <a:lnTo>
                  <a:pt x="467480" y="84064"/>
                </a:lnTo>
                <a:lnTo>
                  <a:pt x="468191" y="93361"/>
                </a:lnTo>
                <a:lnTo>
                  <a:pt x="492288" y="123517"/>
                </a:lnTo>
                <a:lnTo>
                  <a:pt x="509701" y="126349"/>
                </a:lnTo>
                <a:lnTo>
                  <a:pt x="519230" y="125633"/>
                </a:lnTo>
                <a:lnTo>
                  <a:pt x="527715" y="123454"/>
                </a:lnTo>
                <a:lnTo>
                  <a:pt x="535158" y="119765"/>
                </a:lnTo>
                <a:lnTo>
                  <a:pt x="541557" y="114519"/>
                </a:lnTo>
                <a:lnTo>
                  <a:pt x="544919" y="110241"/>
                </a:lnTo>
                <a:lnTo>
                  <a:pt x="503634" y="110241"/>
                </a:lnTo>
                <a:lnTo>
                  <a:pt x="497817" y="107976"/>
                </a:lnTo>
                <a:lnTo>
                  <a:pt x="494026" y="103445"/>
                </a:lnTo>
                <a:lnTo>
                  <a:pt x="489981" y="98663"/>
                </a:lnTo>
                <a:lnTo>
                  <a:pt x="487959" y="92119"/>
                </a:lnTo>
                <a:lnTo>
                  <a:pt x="488036" y="74244"/>
                </a:lnTo>
                <a:lnTo>
                  <a:pt x="489981" y="67706"/>
                </a:lnTo>
                <a:lnTo>
                  <a:pt x="494026" y="62924"/>
                </a:lnTo>
                <a:lnTo>
                  <a:pt x="497817" y="58141"/>
                </a:lnTo>
                <a:lnTo>
                  <a:pt x="503634" y="55876"/>
                </a:lnTo>
                <a:lnTo>
                  <a:pt x="546000" y="55876"/>
                </a:lnTo>
                <a:lnTo>
                  <a:pt x="542317" y="51094"/>
                </a:lnTo>
                <a:lnTo>
                  <a:pt x="536292" y="45953"/>
                </a:lnTo>
                <a:lnTo>
                  <a:pt x="529201" y="42252"/>
                </a:lnTo>
                <a:lnTo>
                  <a:pt x="521020" y="40015"/>
                </a:lnTo>
                <a:lnTo>
                  <a:pt x="511723" y="39264"/>
                </a:lnTo>
                <a:close/>
              </a:path>
              <a:path w="658494" h="126365">
                <a:moveTo>
                  <a:pt x="546000" y="55876"/>
                </a:moveTo>
                <a:lnTo>
                  <a:pt x="517793" y="55876"/>
                </a:lnTo>
                <a:lnTo>
                  <a:pt x="523101" y="58141"/>
                </a:lnTo>
                <a:lnTo>
                  <a:pt x="527148" y="62672"/>
                </a:lnTo>
                <a:lnTo>
                  <a:pt x="530939" y="67202"/>
                </a:lnTo>
                <a:lnTo>
                  <a:pt x="532709" y="73998"/>
                </a:lnTo>
                <a:lnTo>
                  <a:pt x="532643" y="92119"/>
                </a:lnTo>
                <a:lnTo>
                  <a:pt x="530939" y="98663"/>
                </a:lnTo>
                <a:lnTo>
                  <a:pt x="527148" y="103445"/>
                </a:lnTo>
                <a:lnTo>
                  <a:pt x="523607" y="107976"/>
                </a:lnTo>
                <a:lnTo>
                  <a:pt x="518046" y="110241"/>
                </a:lnTo>
                <a:lnTo>
                  <a:pt x="544919" y="110241"/>
                </a:lnTo>
                <a:lnTo>
                  <a:pt x="546693" y="107976"/>
                </a:lnTo>
                <a:lnTo>
                  <a:pt x="550312" y="100487"/>
                </a:lnTo>
                <a:lnTo>
                  <a:pt x="552478" y="91867"/>
                </a:lnTo>
                <a:lnTo>
                  <a:pt x="553188" y="82302"/>
                </a:lnTo>
                <a:lnTo>
                  <a:pt x="552520" y="72967"/>
                </a:lnTo>
                <a:lnTo>
                  <a:pt x="550502" y="64622"/>
                </a:lnTo>
                <a:lnTo>
                  <a:pt x="547109" y="57316"/>
                </a:lnTo>
                <a:lnTo>
                  <a:pt x="546000" y="55876"/>
                </a:lnTo>
                <a:close/>
              </a:path>
              <a:path w="658494" h="126365">
                <a:moveTo>
                  <a:pt x="638392" y="57385"/>
                </a:moveTo>
                <a:lnTo>
                  <a:pt x="618416" y="57385"/>
                </a:lnTo>
                <a:lnTo>
                  <a:pt x="618504" y="109233"/>
                </a:lnTo>
                <a:lnTo>
                  <a:pt x="620692" y="115524"/>
                </a:lnTo>
                <a:lnTo>
                  <a:pt x="624739" y="119806"/>
                </a:lnTo>
                <a:lnTo>
                  <a:pt x="628784" y="124336"/>
                </a:lnTo>
                <a:lnTo>
                  <a:pt x="635104" y="126349"/>
                </a:lnTo>
                <a:lnTo>
                  <a:pt x="646228" y="126349"/>
                </a:lnTo>
                <a:lnTo>
                  <a:pt x="649010" y="126097"/>
                </a:lnTo>
                <a:lnTo>
                  <a:pt x="652045" y="125593"/>
                </a:lnTo>
                <a:lnTo>
                  <a:pt x="654824" y="125089"/>
                </a:lnTo>
                <a:lnTo>
                  <a:pt x="656849" y="124336"/>
                </a:lnTo>
                <a:lnTo>
                  <a:pt x="658112" y="123580"/>
                </a:lnTo>
                <a:lnTo>
                  <a:pt x="658112" y="110241"/>
                </a:lnTo>
                <a:lnTo>
                  <a:pt x="645975" y="110241"/>
                </a:lnTo>
                <a:lnTo>
                  <a:pt x="642943" y="109233"/>
                </a:lnTo>
                <a:lnTo>
                  <a:pt x="641171" y="106968"/>
                </a:lnTo>
                <a:lnTo>
                  <a:pt x="639149" y="104954"/>
                </a:lnTo>
                <a:lnTo>
                  <a:pt x="638392" y="101432"/>
                </a:lnTo>
                <a:lnTo>
                  <a:pt x="638392" y="57385"/>
                </a:lnTo>
                <a:close/>
              </a:path>
              <a:path w="658494" h="126365">
                <a:moveTo>
                  <a:pt x="589342" y="57385"/>
                </a:moveTo>
                <a:lnTo>
                  <a:pt x="569369" y="57385"/>
                </a:lnTo>
                <a:lnTo>
                  <a:pt x="569369" y="124336"/>
                </a:lnTo>
                <a:lnTo>
                  <a:pt x="589342" y="124336"/>
                </a:lnTo>
                <a:lnTo>
                  <a:pt x="589342" y="57385"/>
                </a:lnTo>
                <a:close/>
              </a:path>
              <a:path w="658494" h="126365">
                <a:moveTo>
                  <a:pt x="658112" y="107472"/>
                </a:moveTo>
                <a:lnTo>
                  <a:pt x="651032" y="110241"/>
                </a:lnTo>
                <a:lnTo>
                  <a:pt x="658112" y="110241"/>
                </a:lnTo>
                <a:lnTo>
                  <a:pt x="658112" y="107472"/>
                </a:lnTo>
                <a:close/>
              </a:path>
              <a:path w="658494" h="126365">
                <a:moveTo>
                  <a:pt x="658112" y="41277"/>
                </a:moveTo>
                <a:lnTo>
                  <a:pt x="555463" y="41277"/>
                </a:lnTo>
                <a:lnTo>
                  <a:pt x="555463" y="57385"/>
                </a:lnTo>
                <a:lnTo>
                  <a:pt x="658112" y="57385"/>
                </a:lnTo>
                <a:lnTo>
                  <a:pt x="658112" y="41277"/>
                </a:lnTo>
                <a:close/>
              </a:path>
              <a:path w="658494" h="126365">
                <a:moveTo>
                  <a:pt x="604513" y="0"/>
                </a:moveTo>
                <a:lnTo>
                  <a:pt x="590861" y="0"/>
                </a:lnTo>
                <a:lnTo>
                  <a:pt x="583528" y="2769"/>
                </a:lnTo>
                <a:lnTo>
                  <a:pt x="577965" y="8307"/>
                </a:lnTo>
                <a:lnTo>
                  <a:pt x="572151" y="13843"/>
                </a:lnTo>
                <a:lnTo>
                  <a:pt x="569369" y="20890"/>
                </a:lnTo>
                <a:lnTo>
                  <a:pt x="569369" y="41277"/>
                </a:lnTo>
                <a:lnTo>
                  <a:pt x="589342" y="41277"/>
                </a:lnTo>
                <a:lnTo>
                  <a:pt x="589342" y="26177"/>
                </a:lnTo>
                <a:lnTo>
                  <a:pt x="590354" y="22402"/>
                </a:lnTo>
                <a:lnTo>
                  <a:pt x="594905" y="17368"/>
                </a:lnTo>
                <a:lnTo>
                  <a:pt x="597937" y="16108"/>
                </a:lnTo>
                <a:lnTo>
                  <a:pt x="611087" y="16108"/>
                </a:lnTo>
                <a:lnTo>
                  <a:pt x="611087" y="1260"/>
                </a:lnTo>
                <a:lnTo>
                  <a:pt x="609821" y="756"/>
                </a:lnTo>
                <a:lnTo>
                  <a:pt x="604513" y="0"/>
                </a:lnTo>
                <a:close/>
              </a:path>
              <a:path w="658494" h="126365">
                <a:moveTo>
                  <a:pt x="638392" y="16612"/>
                </a:moveTo>
                <a:lnTo>
                  <a:pt x="618416" y="22651"/>
                </a:lnTo>
                <a:lnTo>
                  <a:pt x="618416" y="41277"/>
                </a:lnTo>
                <a:lnTo>
                  <a:pt x="638392" y="41277"/>
                </a:lnTo>
                <a:lnTo>
                  <a:pt x="638392" y="16612"/>
                </a:lnTo>
                <a:close/>
              </a:path>
              <a:path w="658494" h="126365">
                <a:moveTo>
                  <a:pt x="611087" y="16108"/>
                </a:moveTo>
                <a:lnTo>
                  <a:pt x="604260" y="16108"/>
                </a:lnTo>
                <a:lnTo>
                  <a:pt x="606029" y="16360"/>
                </a:lnTo>
                <a:lnTo>
                  <a:pt x="607799" y="16864"/>
                </a:lnTo>
                <a:lnTo>
                  <a:pt x="609315" y="17368"/>
                </a:lnTo>
                <a:lnTo>
                  <a:pt x="610580" y="17872"/>
                </a:lnTo>
                <a:lnTo>
                  <a:pt x="611087" y="18373"/>
                </a:lnTo>
                <a:lnTo>
                  <a:pt x="611087" y="16108"/>
                </a:lnTo>
                <a:close/>
              </a:path>
            </a:pathLst>
          </a:custGeom>
          <a:solidFill>
            <a:srgbClr val="FFFFFF"/>
          </a:solidFill>
        </p:spPr>
        <p:txBody>
          <a:bodyPr wrap="square" lIns="0" tIns="0" rIns="0" bIns="0" rtlCol="0"/>
          <a:lstStyle/>
          <a:p>
            <a:endParaRPr/>
          </a:p>
        </p:txBody>
      </p:sp>
      <p:sp>
        <p:nvSpPr>
          <p:cNvPr id="5" name="object 5"/>
          <p:cNvSpPr/>
          <p:nvPr/>
        </p:nvSpPr>
        <p:spPr>
          <a:xfrm>
            <a:off x="440436" y="483106"/>
            <a:ext cx="194169" cy="193295"/>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403047" y="3976242"/>
            <a:ext cx="8626475" cy="756920"/>
          </a:xfrm>
          <a:prstGeom prst="rect">
            <a:avLst/>
          </a:prstGeom>
        </p:spPr>
        <p:txBody>
          <a:bodyPr vert="horz" wrap="square" lIns="0" tIns="12700" rIns="0" bIns="0" rtlCol="0">
            <a:spAutoFit/>
          </a:bodyPr>
          <a:lstStyle/>
          <a:p>
            <a:pPr marL="12700">
              <a:lnSpc>
                <a:spcPct val="100000"/>
              </a:lnSpc>
              <a:spcBef>
                <a:spcPts val="100"/>
              </a:spcBef>
            </a:pPr>
            <a:r>
              <a:rPr sz="4800" b="1" spc="-55" dirty="0">
                <a:solidFill>
                  <a:srgbClr val="FFFFFF"/>
                </a:solidFill>
                <a:latin typeface="Segoe UI Semibold"/>
                <a:cs typeface="Segoe UI Semibold"/>
              </a:rPr>
              <a:t>Configure </a:t>
            </a:r>
            <a:r>
              <a:rPr sz="4800" b="1" spc="-30" dirty="0">
                <a:solidFill>
                  <a:srgbClr val="FFFFFF"/>
                </a:solidFill>
                <a:latin typeface="Segoe UI Semibold"/>
                <a:cs typeface="Segoe UI Semibold"/>
              </a:rPr>
              <a:t>serverless</a:t>
            </a:r>
            <a:r>
              <a:rPr sz="4800" b="1" spc="-210" dirty="0">
                <a:solidFill>
                  <a:srgbClr val="FFFFFF"/>
                </a:solidFill>
                <a:latin typeface="Segoe UI Semibold"/>
                <a:cs typeface="Segoe UI Semibold"/>
              </a:rPr>
              <a:t> </a:t>
            </a:r>
            <a:r>
              <a:rPr sz="4800" b="1" spc="-50" dirty="0">
                <a:solidFill>
                  <a:srgbClr val="FFFFFF"/>
                </a:solidFill>
                <a:latin typeface="Segoe UI Semibold"/>
                <a:cs typeface="Segoe UI Semibold"/>
              </a:rPr>
              <a:t>computing</a:t>
            </a:r>
            <a:endParaRPr sz="4800">
              <a:latin typeface="Segoe UI Semibold"/>
              <a:cs typeface="Segoe UI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245995" cy="452120"/>
          </a:xfrm>
          <a:prstGeom prst="rect">
            <a:avLst/>
          </a:prstGeom>
        </p:spPr>
        <p:txBody>
          <a:bodyPr vert="horz" wrap="square" lIns="0" tIns="12065" rIns="0" bIns="0" rtlCol="0">
            <a:spAutoFit/>
          </a:bodyPr>
          <a:lstStyle/>
          <a:p>
            <a:pPr marL="12700">
              <a:lnSpc>
                <a:spcPct val="100000"/>
              </a:lnSpc>
              <a:spcBef>
                <a:spcPts val="95"/>
              </a:spcBef>
            </a:pPr>
            <a:r>
              <a:rPr sz="2800" b="1" spc="-45" dirty="0">
                <a:solidFill>
                  <a:srgbClr val="0071C5"/>
                </a:solidFill>
                <a:latin typeface="Segoe UI Semibold"/>
                <a:cs typeface="Segoe UI Semibold"/>
              </a:rPr>
              <a:t>Series</a:t>
            </a:r>
            <a:r>
              <a:rPr sz="2800" b="1" spc="-150" dirty="0">
                <a:solidFill>
                  <a:srgbClr val="0071C5"/>
                </a:solidFill>
                <a:latin typeface="Segoe UI Semibold"/>
                <a:cs typeface="Segoe UI Semibold"/>
              </a:rPr>
              <a:t> </a:t>
            </a:r>
            <a:r>
              <a:rPr sz="2800" b="1" spc="-50" dirty="0">
                <a:solidFill>
                  <a:srgbClr val="0071C5"/>
                </a:solidFill>
                <a:latin typeface="Segoe UI Semibold"/>
                <a:cs typeface="Segoe UI Semibold"/>
              </a:rPr>
              <a:t>Agenda</a:t>
            </a:r>
            <a:endParaRPr sz="2800">
              <a:latin typeface="Segoe UI Semibold"/>
              <a:cs typeface="Segoe UI Semibold"/>
            </a:endParaRPr>
          </a:p>
        </p:txBody>
      </p:sp>
      <p:sp>
        <p:nvSpPr>
          <p:cNvPr id="4" name="object 4"/>
          <p:cNvSpPr/>
          <p:nvPr/>
        </p:nvSpPr>
        <p:spPr>
          <a:xfrm>
            <a:off x="448055" y="1412747"/>
            <a:ext cx="718185" cy="716280"/>
          </a:xfrm>
          <a:custGeom>
            <a:avLst/>
            <a:gdLst/>
            <a:ahLst/>
            <a:cxnLst/>
            <a:rect l="l" t="t" r="r" b="b"/>
            <a:pathLst>
              <a:path w="718185" h="716280">
                <a:moveTo>
                  <a:pt x="0" y="716279"/>
                </a:moveTo>
                <a:lnTo>
                  <a:pt x="717804" y="716279"/>
                </a:lnTo>
                <a:lnTo>
                  <a:pt x="717804" y="0"/>
                </a:lnTo>
                <a:lnTo>
                  <a:pt x="0" y="0"/>
                </a:lnTo>
                <a:lnTo>
                  <a:pt x="0" y="716279"/>
                </a:lnTo>
                <a:close/>
              </a:path>
            </a:pathLst>
          </a:custGeom>
          <a:solidFill>
            <a:srgbClr val="0071C5"/>
          </a:solidFill>
        </p:spPr>
        <p:txBody>
          <a:bodyPr wrap="square" lIns="0" tIns="0" rIns="0" bIns="0" rtlCol="0"/>
          <a:lstStyle/>
          <a:p>
            <a:endParaRPr/>
          </a:p>
        </p:txBody>
      </p:sp>
      <p:sp>
        <p:nvSpPr>
          <p:cNvPr id="5" name="object 5"/>
          <p:cNvSpPr/>
          <p:nvPr/>
        </p:nvSpPr>
        <p:spPr>
          <a:xfrm>
            <a:off x="767092" y="1670176"/>
            <a:ext cx="60159" cy="1778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48055" y="2156459"/>
            <a:ext cx="728980" cy="716280"/>
          </a:xfrm>
          <a:custGeom>
            <a:avLst/>
            <a:gdLst/>
            <a:ahLst/>
            <a:cxnLst/>
            <a:rect l="l" t="t" r="r" b="b"/>
            <a:pathLst>
              <a:path w="728980" h="716280">
                <a:moveTo>
                  <a:pt x="0" y="716279"/>
                </a:moveTo>
                <a:lnTo>
                  <a:pt x="728472" y="716279"/>
                </a:lnTo>
                <a:lnTo>
                  <a:pt x="728472" y="0"/>
                </a:lnTo>
                <a:lnTo>
                  <a:pt x="0" y="0"/>
                </a:lnTo>
                <a:lnTo>
                  <a:pt x="0" y="716279"/>
                </a:lnTo>
                <a:close/>
              </a:path>
            </a:pathLst>
          </a:custGeom>
          <a:solidFill>
            <a:srgbClr val="0071C5"/>
          </a:solidFill>
        </p:spPr>
        <p:txBody>
          <a:bodyPr wrap="square" lIns="0" tIns="0" rIns="0" bIns="0" rtlCol="0"/>
          <a:lstStyle/>
          <a:p>
            <a:endParaRPr/>
          </a:p>
        </p:txBody>
      </p:sp>
      <p:sp>
        <p:nvSpPr>
          <p:cNvPr id="7" name="object 7"/>
          <p:cNvSpPr/>
          <p:nvPr/>
        </p:nvSpPr>
        <p:spPr>
          <a:xfrm>
            <a:off x="758837" y="2414904"/>
            <a:ext cx="107353" cy="176910"/>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1176527" y="1412747"/>
            <a:ext cx="5808345" cy="695325"/>
          </a:xfrm>
          <a:prstGeom prst="rect">
            <a:avLst/>
          </a:prstGeom>
          <a:solidFill>
            <a:srgbClr val="F1F1F1"/>
          </a:solidFill>
        </p:spPr>
        <p:txBody>
          <a:bodyPr vert="horz" wrap="square" lIns="0" tIns="180340" rIns="0" bIns="0" rtlCol="0">
            <a:spAutoFit/>
          </a:bodyPr>
          <a:lstStyle/>
          <a:p>
            <a:pPr marL="274320">
              <a:lnSpc>
                <a:spcPct val="100000"/>
              </a:lnSpc>
              <a:spcBef>
                <a:spcPts val="1420"/>
              </a:spcBef>
            </a:pPr>
            <a:r>
              <a:rPr sz="1800" spc="-5" dirty="0">
                <a:solidFill>
                  <a:srgbClr val="BEBEBE"/>
                </a:solidFill>
                <a:latin typeface="Segoe UI"/>
                <a:cs typeface="Segoe UI"/>
              </a:rPr>
              <a:t>Deploy and </a:t>
            </a:r>
            <a:r>
              <a:rPr sz="1800" spc="-10" dirty="0">
                <a:solidFill>
                  <a:srgbClr val="BEBEBE"/>
                </a:solidFill>
                <a:latin typeface="Segoe UI"/>
                <a:cs typeface="Segoe UI"/>
              </a:rPr>
              <a:t>Configure Infrastructure</a:t>
            </a:r>
            <a:r>
              <a:rPr sz="1800" spc="-40" dirty="0">
                <a:solidFill>
                  <a:srgbClr val="BEBEBE"/>
                </a:solidFill>
                <a:latin typeface="Segoe UI"/>
                <a:cs typeface="Segoe UI"/>
              </a:rPr>
              <a:t> </a:t>
            </a:r>
            <a:r>
              <a:rPr sz="1800" dirty="0">
                <a:solidFill>
                  <a:srgbClr val="BEBEBE"/>
                </a:solidFill>
                <a:latin typeface="Segoe UI"/>
                <a:cs typeface="Segoe UI"/>
              </a:rPr>
              <a:t>(25-30%)</a:t>
            </a:r>
            <a:endParaRPr sz="1800">
              <a:latin typeface="Segoe UI"/>
              <a:cs typeface="Segoe UI"/>
            </a:endParaRPr>
          </a:p>
        </p:txBody>
      </p:sp>
      <p:sp>
        <p:nvSpPr>
          <p:cNvPr id="9" name="object 9"/>
          <p:cNvSpPr txBox="1"/>
          <p:nvPr/>
        </p:nvSpPr>
        <p:spPr>
          <a:xfrm>
            <a:off x="445008" y="2898647"/>
            <a:ext cx="721360" cy="751840"/>
          </a:xfrm>
          <a:prstGeom prst="rect">
            <a:avLst/>
          </a:prstGeom>
          <a:solidFill>
            <a:srgbClr val="0071C5"/>
          </a:solidFill>
        </p:spPr>
        <p:txBody>
          <a:bodyPr vert="horz" wrap="square" lIns="0" tIns="193040" rIns="0" bIns="0" rtlCol="0">
            <a:spAutoFit/>
          </a:bodyPr>
          <a:lstStyle/>
          <a:p>
            <a:pPr marL="1905" algn="ctr">
              <a:lnSpc>
                <a:spcPct val="100000"/>
              </a:lnSpc>
              <a:spcBef>
                <a:spcPts val="1520"/>
              </a:spcBef>
            </a:pPr>
            <a:r>
              <a:rPr sz="1950" dirty="0">
                <a:solidFill>
                  <a:srgbClr val="FFFFFF"/>
                </a:solidFill>
                <a:latin typeface="Segoe UI"/>
                <a:cs typeface="Segoe UI"/>
              </a:rPr>
              <a:t>3</a:t>
            </a:r>
            <a:endParaRPr sz="1950">
              <a:latin typeface="Segoe UI"/>
              <a:cs typeface="Segoe UI"/>
            </a:endParaRPr>
          </a:p>
        </p:txBody>
      </p:sp>
      <p:sp>
        <p:nvSpPr>
          <p:cNvPr id="10" name="object 10"/>
          <p:cNvSpPr txBox="1"/>
          <p:nvPr/>
        </p:nvSpPr>
        <p:spPr>
          <a:xfrm>
            <a:off x="1176527" y="2156459"/>
            <a:ext cx="5808345" cy="716280"/>
          </a:xfrm>
          <a:prstGeom prst="rect">
            <a:avLst/>
          </a:prstGeom>
          <a:solidFill>
            <a:srgbClr val="F1F1F1"/>
          </a:solidFill>
        </p:spPr>
        <p:txBody>
          <a:bodyPr vert="horz" wrap="square" lIns="0" tIns="201295" rIns="0" bIns="0" rtlCol="0">
            <a:spAutoFit/>
          </a:bodyPr>
          <a:lstStyle/>
          <a:p>
            <a:pPr marL="274320">
              <a:lnSpc>
                <a:spcPct val="100000"/>
              </a:lnSpc>
              <a:spcBef>
                <a:spcPts val="1585"/>
              </a:spcBef>
            </a:pPr>
            <a:r>
              <a:rPr sz="1800" spc="-10" dirty="0">
                <a:latin typeface="Segoe UI"/>
                <a:cs typeface="Segoe UI"/>
              </a:rPr>
              <a:t>Implement Workloads </a:t>
            </a:r>
            <a:r>
              <a:rPr sz="1800" dirty="0">
                <a:latin typeface="Segoe UI"/>
                <a:cs typeface="Segoe UI"/>
              </a:rPr>
              <a:t>and </a:t>
            </a:r>
            <a:r>
              <a:rPr sz="1800" spc="-5" dirty="0">
                <a:latin typeface="Segoe UI"/>
                <a:cs typeface="Segoe UI"/>
              </a:rPr>
              <a:t>Security</a:t>
            </a:r>
            <a:r>
              <a:rPr sz="1800" spc="5" dirty="0">
                <a:latin typeface="Segoe UI"/>
                <a:cs typeface="Segoe UI"/>
              </a:rPr>
              <a:t> </a:t>
            </a:r>
            <a:r>
              <a:rPr sz="1800" dirty="0">
                <a:latin typeface="Segoe UI"/>
                <a:cs typeface="Segoe UI"/>
              </a:rPr>
              <a:t>(20-25%)</a:t>
            </a:r>
            <a:endParaRPr sz="1800">
              <a:latin typeface="Segoe UI"/>
              <a:cs typeface="Segoe UI"/>
            </a:endParaRPr>
          </a:p>
        </p:txBody>
      </p:sp>
      <p:sp>
        <p:nvSpPr>
          <p:cNvPr id="11" name="object 11"/>
          <p:cNvSpPr txBox="1"/>
          <p:nvPr/>
        </p:nvSpPr>
        <p:spPr>
          <a:xfrm>
            <a:off x="445008" y="3649979"/>
            <a:ext cx="721360" cy="716280"/>
          </a:xfrm>
          <a:prstGeom prst="rect">
            <a:avLst/>
          </a:prstGeom>
          <a:solidFill>
            <a:srgbClr val="0071C5"/>
          </a:solidFill>
        </p:spPr>
        <p:txBody>
          <a:bodyPr vert="horz" wrap="square" lIns="0" tIns="188595" rIns="0" bIns="0" rtlCol="0">
            <a:spAutoFit/>
          </a:bodyPr>
          <a:lstStyle/>
          <a:p>
            <a:pPr algn="ctr">
              <a:lnSpc>
                <a:spcPct val="100000"/>
              </a:lnSpc>
              <a:spcBef>
                <a:spcPts val="1485"/>
              </a:spcBef>
            </a:pPr>
            <a:r>
              <a:rPr sz="1950" dirty="0">
                <a:solidFill>
                  <a:srgbClr val="FFFFFF"/>
                </a:solidFill>
                <a:latin typeface="Segoe UI"/>
                <a:cs typeface="Segoe UI"/>
              </a:rPr>
              <a:t>4</a:t>
            </a:r>
            <a:endParaRPr sz="1950">
              <a:latin typeface="Segoe UI"/>
              <a:cs typeface="Segoe UI"/>
            </a:endParaRPr>
          </a:p>
        </p:txBody>
      </p:sp>
      <p:sp>
        <p:nvSpPr>
          <p:cNvPr id="12" name="object 12"/>
          <p:cNvSpPr txBox="1"/>
          <p:nvPr/>
        </p:nvSpPr>
        <p:spPr>
          <a:xfrm>
            <a:off x="1176527" y="2898647"/>
            <a:ext cx="5808345" cy="751840"/>
          </a:xfrm>
          <a:prstGeom prst="rect">
            <a:avLst/>
          </a:prstGeom>
          <a:solidFill>
            <a:srgbClr val="F1F1F1"/>
          </a:solidFill>
        </p:spPr>
        <p:txBody>
          <a:bodyPr vert="horz" wrap="square" lIns="0" tIns="201295" rIns="0" bIns="0" rtlCol="0">
            <a:spAutoFit/>
          </a:bodyPr>
          <a:lstStyle/>
          <a:p>
            <a:pPr marL="274320">
              <a:lnSpc>
                <a:spcPct val="100000"/>
              </a:lnSpc>
              <a:spcBef>
                <a:spcPts val="1585"/>
              </a:spcBef>
            </a:pPr>
            <a:r>
              <a:rPr sz="1800" spc="-10" dirty="0">
                <a:solidFill>
                  <a:srgbClr val="BEBEBE"/>
                </a:solidFill>
                <a:latin typeface="Segoe UI"/>
                <a:cs typeface="Segoe UI"/>
              </a:rPr>
              <a:t>Create </a:t>
            </a:r>
            <a:r>
              <a:rPr sz="1800" spc="-5" dirty="0">
                <a:solidFill>
                  <a:srgbClr val="BEBEBE"/>
                </a:solidFill>
                <a:latin typeface="Segoe UI"/>
                <a:cs typeface="Segoe UI"/>
              </a:rPr>
              <a:t>and Deploy Apps</a:t>
            </a:r>
            <a:r>
              <a:rPr sz="1800" spc="-10" dirty="0">
                <a:solidFill>
                  <a:srgbClr val="BEBEBE"/>
                </a:solidFill>
                <a:latin typeface="Segoe UI"/>
                <a:cs typeface="Segoe UI"/>
              </a:rPr>
              <a:t> </a:t>
            </a:r>
            <a:r>
              <a:rPr sz="1800" dirty="0">
                <a:solidFill>
                  <a:srgbClr val="BEBEBE"/>
                </a:solidFill>
                <a:latin typeface="Segoe UI"/>
                <a:cs typeface="Segoe UI"/>
              </a:rPr>
              <a:t>(5-10%)</a:t>
            </a:r>
            <a:endParaRPr sz="1800">
              <a:latin typeface="Segoe UI"/>
              <a:cs typeface="Segoe UI"/>
            </a:endParaRPr>
          </a:p>
        </p:txBody>
      </p:sp>
      <p:sp>
        <p:nvSpPr>
          <p:cNvPr id="13" name="object 13"/>
          <p:cNvSpPr txBox="1"/>
          <p:nvPr/>
        </p:nvSpPr>
        <p:spPr>
          <a:xfrm>
            <a:off x="445008" y="4402835"/>
            <a:ext cx="721360" cy="718185"/>
          </a:xfrm>
          <a:prstGeom prst="rect">
            <a:avLst/>
          </a:prstGeom>
          <a:solidFill>
            <a:srgbClr val="0071C5"/>
          </a:solidFill>
        </p:spPr>
        <p:txBody>
          <a:bodyPr vert="horz" wrap="square" lIns="0" tIns="181610" rIns="0" bIns="0" rtlCol="0">
            <a:spAutoFit/>
          </a:bodyPr>
          <a:lstStyle/>
          <a:p>
            <a:pPr algn="ctr">
              <a:lnSpc>
                <a:spcPct val="100000"/>
              </a:lnSpc>
              <a:spcBef>
                <a:spcPts val="1430"/>
              </a:spcBef>
            </a:pPr>
            <a:r>
              <a:rPr sz="1950" dirty="0">
                <a:solidFill>
                  <a:srgbClr val="FFFFFF"/>
                </a:solidFill>
                <a:latin typeface="Segoe UI"/>
                <a:cs typeface="Segoe UI"/>
              </a:rPr>
              <a:t>5</a:t>
            </a:r>
            <a:endParaRPr sz="1950">
              <a:latin typeface="Segoe UI"/>
              <a:cs typeface="Segoe UI"/>
            </a:endParaRPr>
          </a:p>
        </p:txBody>
      </p:sp>
      <p:sp>
        <p:nvSpPr>
          <p:cNvPr id="14" name="object 14"/>
          <p:cNvSpPr txBox="1"/>
          <p:nvPr/>
        </p:nvSpPr>
        <p:spPr>
          <a:xfrm>
            <a:off x="1176527" y="3649979"/>
            <a:ext cx="5808345" cy="716280"/>
          </a:xfrm>
          <a:prstGeom prst="rect">
            <a:avLst/>
          </a:prstGeom>
          <a:solidFill>
            <a:srgbClr val="F1F1F1"/>
          </a:solidFill>
        </p:spPr>
        <p:txBody>
          <a:bodyPr vert="horz" wrap="square" lIns="0" tIns="201930" rIns="0" bIns="0" rtlCol="0">
            <a:spAutoFit/>
          </a:bodyPr>
          <a:lstStyle/>
          <a:p>
            <a:pPr marL="274320">
              <a:lnSpc>
                <a:spcPct val="100000"/>
              </a:lnSpc>
              <a:spcBef>
                <a:spcPts val="1590"/>
              </a:spcBef>
            </a:pPr>
            <a:r>
              <a:rPr sz="1800" spc="-10" dirty="0">
                <a:solidFill>
                  <a:srgbClr val="BEBEBE"/>
                </a:solidFill>
                <a:latin typeface="Segoe UI"/>
                <a:cs typeface="Segoe UI"/>
              </a:rPr>
              <a:t>Implement </a:t>
            </a:r>
            <a:r>
              <a:rPr sz="1800" spc="-5" dirty="0">
                <a:solidFill>
                  <a:srgbClr val="BEBEBE"/>
                </a:solidFill>
                <a:latin typeface="Segoe UI"/>
                <a:cs typeface="Segoe UI"/>
              </a:rPr>
              <a:t>Authentication </a:t>
            </a:r>
            <a:r>
              <a:rPr sz="1800" dirty="0">
                <a:solidFill>
                  <a:srgbClr val="BEBEBE"/>
                </a:solidFill>
                <a:latin typeface="Segoe UI"/>
                <a:cs typeface="Segoe UI"/>
              </a:rPr>
              <a:t>and </a:t>
            </a:r>
            <a:r>
              <a:rPr sz="1800" spc="-10" dirty="0">
                <a:solidFill>
                  <a:srgbClr val="BEBEBE"/>
                </a:solidFill>
                <a:latin typeface="Segoe UI"/>
                <a:cs typeface="Segoe UI"/>
              </a:rPr>
              <a:t>Secure </a:t>
            </a:r>
            <a:r>
              <a:rPr sz="1800" spc="-5" dirty="0">
                <a:solidFill>
                  <a:srgbClr val="BEBEBE"/>
                </a:solidFill>
                <a:latin typeface="Segoe UI"/>
                <a:cs typeface="Segoe UI"/>
              </a:rPr>
              <a:t>Data</a:t>
            </a:r>
            <a:r>
              <a:rPr sz="1800" spc="5" dirty="0">
                <a:solidFill>
                  <a:srgbClr val="BEBEBE"/>
                </a:solidFill>
                <a:latin typeface="Segoe UI"/>
                <a:cs typeface="Segoe UI"/>
              </a:rPr>
              <a:t> </a:t>
            </a:r>
            <a:r>
              <a:rPr sz="1800" spc="-5" dirty="0">
                <a:solidFill>
                  <a:srgbClr val="BEBEBE"/>
                </a:solidFill>
                <a:latin typeface="Segoe UI"/>
                <a:cs typeface="Segoe UI"/>
              </a:rPr>
              <a:t>(5-10%)</a:t>
            </a:r>
            <a:endParaRPr sz="1800">
              <a:latin typeface="Segoe UI"/>
              <a:cs typeface="Segoe UI"/>
            </a:endParaRPr>
          </a:p>
        </p:txBody>
      </p:sp>
      <p:sp>
        <p:nvSpPr>
          <p:cNvPr id="15" name="object 15"/>
          <p:cNvSpPr txBox="1"/>
          <p:nvPr/>
        </p:nvSpPr>
        <p:spPr>
          <a:xfrm>
            <a:off x="1176527" y="4402835"/>
            <a:ext cx="5808345" cy="718185"/>
          </a:xfrm>
          <a:prstGeom prst="rect">
            <a:avLst/>
          </a:prstGeom>
          <a:solidFill>
            <a:srgbClr val="F1F1F1"/>
          </a:solidFill>
        </p:spPr>
        <p:txBody>
          <a:bodyPr vert="horz" wrap="square" lIns="0" tIns="202565" rIns="0" bIns="0" rtlCol="0">
            <a:spAutoFit/>
          </a:bodyPr>
          <a:lstStyle/>
          <a:p>
            <a:pPr marL="274320">
              <a:lnSpc>
                <a:spcPct val="100000"/>
              </a:lnSpc>
              <a:spcBef>
                <a:spcPts val="1595"/>
              </a:spcBef>
            </a:pPr>
            <a:r>
              <a:rPr sz="1800" spc="-10" dirty="0">
                <a:solidFill>
                  <a:srgbClr val="BEBEBE"/>
                </a:solidFill>
                <a:latin typeface="Segoe UI"/>
                <a:cs typeface="Segoe UI"/>
              </a:rPr>
              <a:t>Develop </a:t>
            </a:r>
            <a:r>
              <a:rPr sz="1800" dirty="0">
                <a:solidFill>
                  <a:srgbClr val="BEBEBE"/>
                </a:solidFill>
                <a:latin typeface="Segoe UI"/>
                <a:cs typeface="Segoe UI"/>
              </a:rPr>
              <a:t>for the </a:t>
            </a:r>
            <a:r>
              <a:rPr sz="1800" spc="-5" dirty="0">
                <a:solidFill>
                  <a:srgbClr val="BEBEBE"/>
                </a:solidFill>
                <a:latin typeface="Segoe UI"/>
                <a:cs typeface="Segoe UI"/>
              </a:rPr>
              <a:t>Cloud</a:t>
            </a:r>
            <a:r>
              <a:rPr sz="1800" spc="-55" dirty="0">
                <a:solidFill>
                  <a:srgbClr val="BEBEBE"/>
                </a:solidFill>
                <a:latin typeface="Segoe UI"/>
                <a:cs typeface="Segoe UI"/>
              </a:rPr>
              <a:t> </a:t>
            </a:r>
            <a:r>
              <a:rPr sz="1800" dirty="0">
                <a:solidFill>
                  <a:srgbClr val="BEBEBE"/>
                </a:solidFill>
                <a:latin typeface="Segoe UI"/>
                <a:cs typeface="Segoe UI"/>
              </a:rPr>
              <a:t>(20-25%)</a:t>
            </a:r>
            <a:endParaRPr sz="1800">
              <a:latin typeface="Segoe UI"/>
              <a:cs typeface="Segoe U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4988560" cy="709930"/>
          </a:xfrm>
          <a:prstGeom prst="rect">
            <a:avLst/>
          </a:prstGeom>
        </p:spPr>
        <p:txBody>
          <a:bodyPr vert="horz" wrap="square" lIns="0" tIns="17145" rIns="0" bIns="0" rtlCol="0">
            <a:spAutoFit/>
          </a:bodyPr>
          <a:lstStyle/>
          <a:p>
            <a:pPr marL="12700">
              <a:lnSpc>
                <a:spcPct val="100000"/>
              </a:lnSpc>
              <a:spcBef>
                <a:spcPts val="135"/>
              </a:spcBef>
            </a:pPr>
            <a:r>
              <a:rPr sz="4450" spc="10" dirty="0">
                <a:solidFill>
                  <a:srgbClr val="0071C5"/>
                </a:solidFill>
              </a:rPr>
              <a:t>Serverless</a:t>
            </a:r>
            <a:r>
              <a:rPr sz="4450" spc="-35" dirty="0">
                <a:solidFill>
                  <a:srgbClr val="0071C5"/>
                </a:solidFill>
              </a:rPr>
              <a:t> </a:t>
            </a:r>
            <a:r>
              <a:rPr sz="4450" spc="10" dirty="0">
                <a:solidFill>
                  <a:srgbClr val="0071C5"/>
                </a:solidFill>
              </a:rPr>
              <a:t>Computing</a:t>
            </a:r>
            <a:endParaRPr sz="4450"/>
          </a:p>
        </p:txBody>
      </p:sp>
      <p:sp>
        <p:nvSpPr>
          <p:cNvPr id="3" name="object 3"/>
          <p:cNvSpPr txBox="1"/>
          <p:nvPr/>
        </p:nvSpPr>
        <p:spPr>
          <a:xfrm>
            <a:off x="608482" y="1397253"/>
            <a:ext cx="7287259" cy="2308860"/>
          </a:xfrm>
          <a:prstGeom prst="rect">
            <a:avLst/>
          </a:prstGeom>
        </p:spPr>
        <p:txBody>
          <a:bodyPr vert="horz" wrap="square" lIns="0" tIns="12700" rIns="0" bIns="0" rtlCol="0">
            <a:spAutoFit/>
          </a:bodyPr>
          <a:lstStyle/>
          <a:p>
            <a:pPr marL="245745" indent="-233045">
              <a:lnSpc>
                <a:spcPct val="100000"/>
              </a:lnSpc>
              <a:spcBef>
                <a:spcPts val="100"/>
              </a:spcBef>
              <a:buFont typeface="Arial"/>
              <a:buChar char="•"/>
              <a:tabLst>
                <a:tab pos="246379" algn="l"/>
              </a:tabLst>
            </a:pPr>
            <a:r>
              <a:rPr sz="2400" b="1" spc="-15" dirty="0">
                <a:latin typeface="Calibri"/>
                <a:cs typeface="Calibri"/>
              </a:rPr>
              <a:t>Abstracts </a:t>
            </a:r>
            <a:r>
              <a:rPr sz="2400" b="1" spc="-5" dirty="0">
                <a:latin typeface="Calibri"/>
                <a:cs typeface="Calibri"/>
              </a:rPr>
              <a:t>servers, </a:t>
            </a:r>
            <a:r>
              <a:rPr sz="2400" b="1" spc="-15" dirty="0">
                <a:latin typeface="Calibri"/>
                <a:cs typeface="Calibri"/>
              </a:rPr>
              <a:t>infrastructure, </a:t>
            </a:r>
            <a:r>
              <a:rPr sz="2400" b="1" dirty="0">
                <a:latin typeface="Calibri"/>
                <a:cs typeface="Calibri"/>
              </a:rPr>
              <a:t>and </a:t>
            </a:r>
            <a:r>
              <a:rPr sz="2400" b="1" spc="-10" dirty="0">
                <a:latin typeface="Calibri"/>
                <a:cs typeface="Calibri"/>
              </a:rPr>
              <a:t>operating</a:t>
            </a:r>
            <a:r>
              <a:rPr sz="2400" b="1" spc="50" dirty="0">
                <a:latin typeface="Calibri"/>
                <a:cs typeface="Calibri"/>
              </a:rPr>
              <a:t> </a:t>
            </a:r>
            <a:r>
              <a:rPr sz="2400" b="1" spc="-15" dirty="0">
                <a:latin typeface="Calibri"/>
                <a:cs typeface="Calibri"/>
              </a:rPr>
              <a:t>systems</a:t>
            </a:r>
            <a:endParaRPr sz="2400">
              <a:latin typeface="Calibri"/>
              <a:cs typeface="Calibri"/>
            </a:endParaRPr>
          </a:p>
          <a:p>
            <a:pPr marL="245745" indent="-233045">
              <a:lnSpc>
                <a:spcPct val="100000"/>
              </a:lnSpc>
              <a:spcBef>
                <a:spcPts val="130"/>
              </a:spcBef>
              <a:buFont typeface="Arial"/>
              <a:buChar char="•"/>
              <a:tabLst>
                <a:tab pos="246379" algn="l"/>
              </a:tabLst>
            </a:pPr>
            <a:r>
              <a:rPr sz="2400" b="1" spc="-10" dirty="0">
                <a:latin typeface="Calibri"/>
                <a:cs typeface="Calibri"/>
              </a:rPr>
              <a:t>Reacts </a:t>
            </a:r>
            <a:r>
              <a:rPr sz="2400" b="1" spc="-15" dirty="0">
                <a:latin typeface="Calibri"/>
                <a:cs typeface="Calibri"/>
              </a:rPr>
              <a:t>to </a:t>
            </a:r>
            <a:r>
              <a:rPr sz="2400" b="1" spc="-10" dirty="0">
                <a:latin typeface="Calibri"/>
                <a:cs typeface="Calibri"/>
              </a:rPr>
              <a:t>events </a:t>
            </a:r>
            <a:r>
              <a:rPr sz="2400" b="1" dirty="0">
                <a:latin typeface="Calibri"/>
                <a:cs typeface="Calibri"/>
              </a:rPr>
              <a:t>and </a:t>
            </a:r>
            <a:r>
              <a:rPr sz="2400" b="1" spc="-10" dirty="0">
                <a:latin typeface="Calibri"/>
                <a:cs typeface="Calibri"/>
              </a:rPr>
              <a:t>triggers </a:t>
            </a:r>
            <a:r>
              <a:rPr sz="2400" b="1" dirty="0">
                <a:latin typeface="Calibri"/>
                <a:cs typeface="Calibri"/>
              </a:rPr>
              <a:t>in </a:t>
            </a:r>
            <a:r>
              <a:rPr sz="2400" b="1" spc="-5" dirty="0">
                <a:latin typeface="Calibri"/>
                <a:cs typeface="Calibri"/>
              </a:rPr>
              <a:t>near-real time</a:t>
            </a:r>
            <a:endParaRPr sz="2400">
              <a:latin typeface="Calibri"/>
              <a:cs typeface="Calibri"/>
            </a:endParaRPr>
          </a:p>
          <a:p>
            <a:pPr marL="245745" indent="-233045">
              <a:lnSpc>
                <a:spcPts val="2755"/>
              </a:lnSpc>
              <a:spcBef>
                <a:spcPts val="145"/>
              </a:spcBef>
              <a:buFont typeface="Arial"/>
              <a:buChar char="•"/>
              <a:tabLst>
                <a:tab pos="246379" algn="l"/>
              </a:tabLst>
            </a:pPr>
            <a:r>
              <a:rPr sz="2400" b="1" spc="-15" dirty="0">
                <a:latin typeface="Calibri"/>
                <a:cs typeface="Calibri"/>
              </a:rPr>
              <a:t>Offers </a:t>
            </a:r>
            <a:r>
              <a:rPr sz="2400" b="1" dirty="0">
                <a:latin typeface="Calibri"/>
                <a:cs typeface="Calibri"/>
              </a:rPr>
              <a:t>a </a:t>
            </a:r>
            <a:r>
              <a:rPr sz="2400" b="1" spc="-15" dirty="0">
                <a:latin typeface="Calibri"/>
                <a:cs typeface="Calibri"/>
              </a:rPr>
              <a:t>range </a:t>
            </a:r>
            <a:r>
              <a:rPr sz="2400" b="1" dirty="0">
                <a:latin typeface="Calibri"/>
                <a:cs typeface="Calibri"/>
              </a:rPr>
              <a:t>of</a:t>
            </a:r>
            <a:r>
              <a:rPr sz="2400" b="1" spc="5" dirty="0">
                <a:latin typeface="Calibri"/>
                <a:cs typeface="Calibri"/>
              </a:rPr>
              <a:t> </a:t>
            </a:r>
            <a:r>
              <a:rPr sz="2400" b="1" spc="-5" dirty="0">
                <a:latin typeface="Calibri"/>
                <a:cs typeface="Calibri"/>
              </a:rPr>
              <a:t>benefits:</a:t>
            </a:r>
            <a:endParaRPr sz="2400">
              <a:latin typeface="Calibri"/>
              <a:cs typeface="Calibri"/>
            </a:endParaRPr>
          </a:p>
          <a:p>
            <a:pPr marL="711835" lvl="1" indent="-233045">
              <a:lnSpc>
                <a:spcPts val="2265"/>
              </a:lnSpc>
              <a:buFont typeface="Arial"/>
              <a:buChar char="•"/>
              <a:tabLst>
                <a:tab pos="711835" algn="l"/>
                <a:tab pos="712470" algn="l"/>
              </a:tabLst>
            </a:pPr>
            <a:r>
              <a:rPr sz="2100" b="1" spc="-10" dirty="0">
                <a:latin typeface="Calibri"/>
                <a:cs typeface="Calibri"/>
              </a:rPr>
              <a:t>Eliminates management</a:t>
            </a:r>
            <a:r>
              <a:rPr sz="2100" b="1" spc="40" dirty="0">
                <a:latin typeface="Calibri"/>
                <a:cs typeface="Calibri"/>
              </a:rPr>
              <a:t> </a:t>
            </a:r>
            <a:r>
              <a:rPr sz="2100" b="1" spc="-10" dirty="0">
                <a:latin typeface="Calibri"/>
                <a:cs typeface="Calibri"/>
              </a:rPr>
              <a:t>overhead</a:t>
            </a:r>
            <a:endParaRPr sz="2100">
              <a:latin typeface="Calibri"/>
              <a:cs typeface="Calibri"/>
            </a:endParaRPr>
          </a:p>
          <a:p>
            <a:pPr marL="711835" lvl="1" indent="-233045">
              <a:lnSpc>
                <a:spcPts val="2265"/>
              </a:lnSpc>
              <a:buFont typeface="Arial"/>
              <a:buChar char="•"/>
              <a:tabLst>
                <a:tab pos="711835" algn="l"/>
                <a:tab pos="712470" algn="l"/>
              </a:tabLst>
            </a:pPr>
            <a:r>
              <a:rPr sz="2100" b="1" spc="-5" dirty="0">
                <a:latin typeface="Calibri"/>
                <a:cs typeface="Calibri"/>
              </a:rPr>
              <a:t>Allows </a:t>
            </a:r>
            <a:r>
              <a:rPr sz="2100" b="1" spc="-10" dirty="0">
                <a:latin typeface="Calibri"/>
                <a:cs typeface="Calibri"/>
              </a:rPr>
              <a:t>developers </a:t>
            </a:r>
            <a:r>
              <a:rPr sz="2100" b="1" spc="-15" dirty="0">
                <a:latin typeface="Calibri"/>
                <a:cs typeface="Calibri"/>
              </a:rPr>
              <a:t>to </a:t>
            </a:r>
            <a:r>
              <a:rPr sz="2100" b="1" spc="-10" dirty="0">
                <a:latin typeface="Calibri"/>
                <a:cs typeface="Calibri"/>
              </a:rPr>
              <a:t>focus </a:t>
            </a:r>
            <a:r>
              <a:rPr sz="2100" b="1" dirty="0">
                <a:latin typeface="Calibri"/>
                <a:cs typeface="Calibri"/>
              </a:rPr>
              <a:t>on business</a:t>
            </a:r>
            <a:r>
              <a:rPr sz="2100" b="1" spc="-5" dirty="0">
                <a:latin typeface="Calibri"/>
                <a:cs typeface="Calibri"/>
              </a:rPr>
              <a:t> </a:t>
            </a:r>
            <a:r>
              <a:rPr sz="2100" b="1" dirty="0">
                <a:latin typeface="Calibri"/>
                <a:cs typeface="Calibri"/>
              </a:rPr>
              <a:t>logic</a:t>
            </a:r>
            <a:endParaRPr sz="2100">
              <a:latin typeface="Calibri"/>
              <a:cs typeface="Calibri"/>
            </a:endParaRPr>
          </a:p>
          <a:p>
            <a:pPr marL="711835" lvl="1" indent="-233045">
              <a:lnSpc>
                <a:spcPts val="2270"/>
              </a:lnSpc>
              <a:buFont typeface="Arial"/>
              <a:buChar char="•"/>
              <a:tabLst>
                <a:tab pos="711835" algn="l"/>
                <a:tab pos="712470" algn="l"/>
              </a:tabLst>
            </a:pPr>
            <a:r>
              <a:rPr sz="2100" b="1" spc="-5" dirty="0">
                <a:latin typeface="Calibri"/>
                <a:cs typeface="Calibri"/>
              </a:rPr>
              <a:t>Implements </a:t>
            </a:r>
            <a:r>
              <a:rPr sz="2100" b="1" spc="-10" dirty="0">
                <a:latin typeface="Calibri"/>
                <a:cs typeface="Calibri"/>
              </a:rPr>
              <a:t>flexible</a:t>
            </a:r>
            <a:r>
              <a:rPr sz="2100" b="1" spc="15" dirty="0">
                <a:latin typeface="Calibri"/>
                <a:cs typeface="Calibri"/>
              </a:rPr>
              <a:t> </a:t>
            </a:r>
            <a:r>
              <a:rPr sz="2100" b="1" spc="-5" dirty="0">
                <a:latin typeface="Calibri"/>
                <a:cs typeface="Calibri"/>
              </a:rPr>
              <a:t>scaling</a:t>
            </a:r>
            <a:endParaRPr sz="2100">
              <a:latin typeface="Calibri"/>
              <a:cs typeface="Calibri"/>
            </a:endParaRPr>
          </a:p>
          <a:p>
            <a:pPr marL="711835" lvl="1" indent="-233045">
              <a:lnSpc>
                <a:spcPts val="2395"/>
              </a:lnSpc>
              <a:buFont typeface="Arial"/>
              <a:buChar char="•"/>
              <a:tabLst>
                <a:tab pos="711835" algn="l"/>
                <a:tab pos="712470" algn="l"/>
              </a:tabLst>
            </a:pPr>
            <a:r>
              <a:rPr sz="2100" b="1" spc="-10" dirty="0">
                <a:latin typeface="Calibri"/>
                <a:cs typeface="Calibri"/>
              </a:rPr>
              <a:t>Reduces costs</a:t>
            </a:r>
            <a:endParaRPr sz="2100">
              <a:latin typeface="Calibri"/>
              <a:cs typeface="Calibri"/>
            </a:endParaRPr>
          </a:p>
        </p:txBody>
      </p:sp>
      <p:sp>
        <p:nvSpPr>
          <p:cNvPr id="4" name="object 4"/>
          <p:cNvSpPr/>
          <p:nvPr/>
        </p:nvSpPr>
        <p:spPr>
          <a:xfrm>
            <a:off x="5487923" y="3139439"/>
            <a:ext cx="5876544" cy="355549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5257800" cy="709930"/>
          </a:xfrm>
          <a:prstGeom prst="rect">
            <a:avLst/>
          </a:prstGeom>
        </p:spPr>
        <p:txBody>
          <a:bodyPr vert="horz" wrap="square" lIns="0" tIns="17145" rIns="0" bIns="0" rtlCol="0">
            <a:spAutoFit/>
          </a:bodyPr>
          <a:lstStyle/>
          <a:p>
            <a:pPr marL="12700">
              <a:lnSpc>
                <a:spcPct val="100000"/>
              </a:lnSpc>
              <a:spcBef>
                <a:spcPts val="135"/>
              </a:spcBef>
            </a:pPr>
            <a:r>
              <a:rPr sz="4450" spc="10" dirty="0">
                <a:solidFill>
                  <a:srgbClr val="0071C5"/>
                </a:solidFill>
              </a:rPr>
              <a:t>Serverless</a:t>
            </a:r>
            <a:r>
              <a:rPr sz="4450" spc="-60" dirty="0">
                <a:solidFill>
                  <a:srgbClr val="0071C5"/>
                </a:solidFill>
              </a:rPr>
              <a:t> </a:t>
            </a:r>
            <a:r>
              <a:rPr sz="4450" spc="5" dirty="0">
                <a:solidFill>
                  <a:srgbClr val="0071C5"/>
                </a:solidFill>
              </a:rPr>
              <a:t>Applications</a:t>
            </a:r>
            <a:endParaRPr sz="4450"/>
          </a:p>
        </p:txBody>
      </p:sp>
      <p:sp>
        <p:nvSpPr>
          <p:cNvPr id="3" name="object 3"/>
          <p:cNvSpPr txBox="1"/>
          <p:nvPr/>
        </p:nvSpPr>
        <p:spPr>
          <a:xfrm>
            <a:off x="608482" y="1408480"/>
            <a:ext cx="3992879" cy="3134360"/>
          </a:xfrm>
          <a:prstGeom prst="rect">
            <a:avLst/>
          </a:prstGeom>
        </p:spPr>
        <p:txBody>
          <a:bodyPr vert="horz" wrap="square" lIns="0" tIns="47625" rIns="0" bIns="0" rtlCol="0">
            <a:spAutoFit/>
          </a:bodyPr>
          <a:lstStyle/>
          <a:p>
            <a:pPr marL="245745" indent="-233045">
              <a:lnSpc>
                <a:spcPct val="100000"/>
              </a:lnSpc>
              <a:spcBef>
                <a:spcPts val="375"/>
              </a:spcBef>
              <a:buFont typeface="Arial"/>
              <a:buChar char="•"/>
              <a:tabLst>
                <a:tab pos="246379" algn="l"/>
              </a:tabLst>
            </a:pPr>
            <a:r>
              <a:rPr sz="2850" b="1" spc="-5" dirty="0">
                <a:latin typeface="Calibri"/>
                <a:cs typeface="Calibri"/>
              </a:rPr>
              <a:t>Compute:</a:t>
            </a:r>
            <a:endParaRPr sz="2850">
              <a:latin typeface="Calibri"/>
              <a:cs typeface="Calibri"/>
            </a:endParaRPr>
          </a:p>
          <a:p>
            <a:pPr marL="711835" lvl="1" indent="-233045">
              <a:lnSpc>
                <a:spcPct val="100000"/>
              </a:lnSpc>
              <a:spcBef>
                <a:spcPts val="234"/>
              </a:spcBef>
              <a:buFont typeface="Arial"/>
              <a:buChar char="•"/>
              <a:tabLst>
                <a:tab pos="712470" algn="l"/>
              </a:tabLst>
            </a:pPr>
            <a:r>
              <a:rPr sz="2450" b="1" spc="-10" dirty="0">
                <a:latin typeface="Calibri"/>
                <a:cs typeface="Calibri"/>
              </a:rPr>
              <a:t>Azure Functions</a:t>
            </a:r>
            <a:endParaRPr sz="2450">
              <a:latin typeface="Calibri"/>
              <a:cs typeface="Calibri"/>
            </a:endParaRPr>
          </a:p>
          <a:p>
            <a:pPr marL="245745" indent="-233045">
              <a:lnSpc>
                <a:spcPct val="100000"/>
              </a:lnSpc>
              <a:spcBef>
                <a:spcPts val="640"/>
              </a:spcBef>
              <a:buFont typeface="Arial"/>
              <a:buChar char="•"/>
              <a:tabLst>
                <a:tab pos="246379" algn="l"/>
              </a:tabLst>
            </a:pPr>
            <a:r>
              <a:rPr sz="2850" b="1" dirty="0">
                <a:latin typeface="Calibri"/>
                <a:cs typeface="Calibri"/>
              </a:rPr>
              <a:t>Cloud</a:t>
            </a:r>
            <a:r>
              <a:rPr sz="2850" b="1" spc="10" dirty="0">
                <a:latin typeface="Calibri"/>
                <a:cs typeface="Calibri"/>
              </a:rPr>
              <a:t> </a:t>
            </a:r>
            <a:r>
              <a:rPr sz="2850" b="1" spc="-5" dirty="0">
                <a:latin typeface="Calibri"/>
                <a:cs typeface="Calibri"/>
              </a:rPr>
              <a:t>Messaging:</a:t>
            </a:r>
            <a:endParaRPr sz="2850">
              <a:latin typeface="Calibri"/>
              <a:cs typeface="Calibri"/>
            </a:endParaRPr>
          </a:p>
          <a:p>
            <a:pPr marL="711835" lvl="1" indent="-233045">
              <a:lnSpc>
                <a:spcPct val="100000"/>
              </a:lnSpc>
              <a:spcBef>
                <a:spcPts val="235"/>
              </a:spcBef>
              <a:buFont typeface="Arial"/>
              <a:buChar char="•"/>
              <a:tabLst>
                <a:tab pos="712470" algn="l"/>
              </a:tabLst>
            </a:pPr>
            <a:r>
              <a:rPr sz="2450" b="1" spc="-25" dirty="0">
                <a:latin typeface="Calibri"/>
                <a:cs typeface="Calibri"/>
              </a:rPr>
              <a:t>Event</a:t>
            </a:r>
            <a:r>
              <a:rPr sz="2450" b="1" spc="-5" dirty="0">
                <a:latin typeface="Calibri"/>
                <a:cs typeface="Calibri"/>
              </a:rPr>
              <a:t> Grid</a:t>
            </a:r>
            <a:endParaRPr sz="2450">
              <a:latin typeface="Calibri"/>
              <a:cs typeface="Calibri"/>
            </a:endParaRPr>
          </a:p>
          <a:p>
            <a:pPr marL="711835" lvl="1" indent="-233045">
              <a:lnSpc>
                <a:spcPct val="100000"/>
              </a:lnSpc>
              <a:spcBef>
                <a:spcPts val="204"/>
              </a:spcBef>
              <a:buFont typeface="Arial"/>
              <a:buChar char="•"/>
              <a:tabLst>
                <a:tab pos="712470" algn="l"/>
              </a:tabLst>
            </a:pPr>
            <a:r>
              <a:rPr sz="2450" b="1" dirty="0">
                <a:latin typeface="Calibri"/>
                <a:cs typeface="Calibri"/>
              </a:rPr>
              <a:t>Service</a:t>
            </a:r>
            <a:r>
              <a:rPr sz="2450" b="1" spc="5" dirty="0">
                <a:latin typeface="Calibri"/>
                <a:cs typeface="Calibri"/>
              </a:rPr>
              <a:t> </a:t>
            </a:r>
            <a:r>
              <a:rPr sz="2450" b="1" spc="-10" dirty="0">
                <a:latin typeface="Calibri"/>
                <a:cs typeface="Calibri"/>
              </a:rPr>
              <a:t>Bus</a:t>
            </a:r>
            <a:endParaRPr sz="2450">
              <a:latin typeface="Calibri"/>
              <a:cs typeface="Calibri"/>
            </a:endParaRPr>
          </a:p>
          <a:p>
            <a:pPr marL="245745" indent="-233045">
              <a:lnSpc>
                <a:spcPct val="100000"/>
              </a:lnSpc>
              <a:spcBef>
                <a:spcPts val="635"/>
              </a:spcBef>
              <a:buFont typeface="Arial"/>
              <a:buChar char="•"/>
              <a:tabLst>
                <a:tab pos="246379" algn="l"/>
              </a:tabLst>
            </a:pPr>
            <a:r>
              <a:rPr sz="2850" b="1" spc="-10" dirty="0">
                <a:latin typeface="Calibri"/>
                <a:cs typeface="Calibri"/>
              </a:rPr>
              <a:t>Workflow</a:t>
            </a:r>
            <a:r>
              <a:rPr sz="2850" b="1" spc="-80" dirty="0">
                <a:latin typeface="Calibri"/>
                <a:cs typeface="Calibri"/>
              </a:rPr>
              <a:t> </a:t>
            </a:r>
            <a:r>
              <a:rPr sz="2850" b="1" spc="-10" dirty="0">
                <a:latin typeface="Calibri"/>
                <a:cs typeface="Calibri"/>
              </a:rPr>
              <a:t>Orchestration:</a:t>
            </a:r>
            <a:endParaRPr sz="2850">
              <a:latin typeface="Calibri"/>
              <a:cs typeface="Calibri"/>
            </a:endParaRPr>
          </a:p>
          <a:p>
            <a:pPr marL="711835" lvl="1" indent="-233045">
              <a:lnSpc>
                <a:spcPct val="100000"/>
              </a:lnSpc>
              <a:spcBef>
                <a:spcPts val="229"/>
              </a:spcBef>
              <a:buFont typeface="Arial"/>
              <a:buChar char="•"/>
              <a:tabLst>
                <a:tab pos="712470" algn="l"/>
              </a:tabLst>
            </a:pPr>
            <a:r>
              <a:rPr sz="2450" b="1" dirty="0">
                <a:latin typeface="Calibri"/>
                <a:cs typeface="Calibri"/>
              </a:rPr>
              <a:t>Logic</a:t>
            </a:r>
            <a:r>
              <a:rPr sz="2450" b="1" spc="-15" dirty="0">
                <a:latin typeface="Calibri"/>
                <a:cs typeface="Calibri"/>
              </a:rPr>
              <a:t> </a:t>
            </a:r>
            <a:r>
              <a:rPr sz="2450" b="1" spc="-10" dirty="0">
                <a:latin typeface="Calibri"/>
                <a:cs typeface="Calibri"/>
              </a:rPr>
              <a:t>Apps</a:t>
            </a:r>
            <a:endParaRPr sz="245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6892925" cy="709930"/>
          </a:xfrm>
          <a:prstGeom prst="rect">
            <a:avLst/>
          </a:prstGeom>
        </p:spPr>
        <p:txBody>
          <a:bodyPr vert="horz" wrap="square" lIns="0" tIns="17145" rIns="0" bIns="0" rtlCol="0">
            <a:spAutoFit/>
          </a:bodyPr>
          <a:lstStyle/>
          <a:p>
            <a:pPr marL="12700">
              <a:lnSpc>
                <a:spcPct val="100000"/>
              </a:lnSpc>
              <a:spcBef>
                <a:spcPts val="135"/>
              </a:spcBef>
            </a:pPr>
            <a:r>
              <a:rPr sz="4450" spc="10" dirty="0">
                <a:solidFill>
                  <a:srgbClr val="0071C5"/>
                </a:solidFill>
              </a:rPr>
              <a:t>Comparing Serverless</a:t>
            </a:r>
            <a:r>
              <a:rPr sz="4450" spc="-10" dirty="0">
                <a:solidFill>
                  <a:srgbClr val="0071C5"/>
                </a:solidFill>
              </a:rPr>
              <a:t> </a:t>
            </a:r>
            <a:r>
              <a:rPr sz="4450" spc="10" dirty="0">
                <a:solidFill>
                  <a:srgbClr val="0071C5"/>
                </a:solidFill>
              </a:rPr>
              <a:t>Options</a:t>
            </a:r>
            <a:endParaRPr sz="4450"/>
          </a:p>
        </p:txBody>
      </p:sp>
      <p:sp>
        <p:nvSpPr>
          <p:cNvPr id="3" name="object 3"/>
          <p:cNvSpPr/>
          <p:nvPr/>
        </p:nvSpPr>
        <p:spPr>
          <a:xfrm>
            <a:off x="3109722" y="1293969"/>
            <a:ext cx="6242846" cy="33147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105294" y="4718904"/>
            <a:ext cx="6284419" cy="178329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40679" y="0"/>
            <a:ext cx="6995159" cy="6995159"/>
          </a:xfrm>
          <a:custGeom>
            <a:avLst/>
            <a:gdLst/>
            <a:ahLst/>
            <a:cxnLst/>
            <a:rect l="l" t="t" r="r" b="b"/>
            <a:pathLst>
              <a:path w="6995159" h="6995159">
                <a:moveTo>
                  <a:pt x="0" y="6995159"/>
                </a:moveTo>
                <a:lnTo>
                  <a:pt x="6995159" y="6995159"/>
                </a:lnTo>
                <a:lnTo>
                  <a:pt x="6995159"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81145" y="643247"/>
            <a:ext cx="1007110" cy="194310"/>
          </a:xfrm>
          <a:custGeom>
            <a:avLst/>
            <a:gdLst/>
            <a:ahLst/>
            <a:cxnLst/>
            <a:rect l="l" t="t" r="r" b="b"/>
            <a:pathLst>
              <a:path w="1007110" h="194309">
                <a:moveTo>
                  <a:pt x="44202" y="13216"/>
                </a:moveTo>
                <a:lnTo>
                  <a:pt x="0" y="13216"/>
                </a:lnTo>
                <a:lnTo>
                  <a:pt x="0" y="191215"/>
                </a:lnTo>
                <a:lnTo>
                  <a:pt x="29169" y="191215"/>
                </a:lnTo>
                <a:lnTo>
                  <a:pt x="29169" y="66968"/>
                </a:lnTo>
                <a:lnTo>
                  <a:pt x="28383" y="58156"/>
                </a:lnTo>
                <a:lnTo>
                  <a:pt x="28304" y="49344"/>
                </a:lnTo>
                <a:lnTo>
                  <a:pt x="27410" y="45820"/>
                </a:lnTo>
                <a:lnTo>
                  <a:pt x="57071" y="45820"/>
                </a:lnTo>
                <a:lnTo>
                  <a:pt x="44202" y="13216"/>
                </a:lnTo>
                <a:close/>
              </a:path>
              <a:path w="1007110" h="194309">
                <a:moveTo>
                  <a:pt x="57071" y="45820"/>
                </a:moveTo>
                <a:lnTo>
                  <a:pt x="28304" y="45820"/>
                </a:lnTo>
                <a:lnTo>
                  <a:pt x="30064" y="52871"/>
                </a:lnTo>
                <a:lnTo>
                  <a:pt x="31824" y="58156"/>
                </a:lnTo>
                <a:lnTo>
                  <a:pt x="32719" y="61680"/>
                </a:lnTo>
                <a:lnTo>
                  <a:pt x="85749" y="191216"/>
                </a:lnTo>
                <a:lnTo>
                  <a:pt x="106061" y="191216"/>
                </a:lnTo>
                <a:lnTo>
                  <a:pt x="123500" y="148039"/>
                </a:lnTo>
                <a:lnTo>
                  <a:pt x="96337" y="148039"/>
                </a:lnTo>
                <a:lnTo>
                  <a:pt x="95443" y="142751"/>
                </a:lnTo>
                <a:lnTo>
                  <a:pt x="92818" y="134820"/>
                </a:lnTo>
                <a:lnTo>
                  <a:pt x="88374" y="125127"/>
                </a:lnTo>
                <a:lnTo>
                  <a:pt x="57071" y="45820"/>
                </a:lnTo>
                <a:close/>
              </a:path>
              <a:path w="1007110" h="194309">
                <a:moveTo>
                  <a:pt x="192675" y="45820"/>
                </a:moveTo>
                <a:lnTo>
                  <a:pt x="163505" y="45820"/>
                </a:lnTo>
                <a:lnTo>
                  <a:pt x="162988" y="55376"/>
                </a:lnTo>
                <a:lnTo>
                  <a:pt x="162722" y="64104"/>
                </a:lnTo>
                <a:lnTo>
                  <a:pt x="162611" y="191216"/>
                </a:lnTo>
                <a:lnTo>
                  <a:pt x="192675" y="191216"/>
                </a:lnTo>
                <a:lnTo>
                  <a:pt x="192675" y="45820"/>
                </a:lnTo>
                <a:close/>
              </a:path>
              <a:path w="1007110" h="194309">
                <a:moveTo>
                  <a:pt x="192675" y="13216"/>
                </a:moveTo>
                <a:lnTo>
                  <a:pt x="151128" y="13216"/>
                </a:lnTo>
                <a:lnTo>
                  <a:pt x="105166" y="125127"/>
                </a:lnTo>
                <a:lnTo>
                  <a:pt x="97232" y="148039"/>
                </a:lnTo>
                <a:lnTo>
                  <a:pt x="123500" y="148039"/>
                </a:lnTo>
                <a:lnTo>
                  <a:pt x="159091" y="59919"/>
                </a:lnTo>
                <a:lnTo>
                  <a:pt x="160851" y="57275"/>
                </a:lnTo>
                <a:lnTo>
                  <a:pt x="161746" y="51107"/>
                </a:lnTo>
                <a:lnTo>
                  <a:pt x="163505" y="45820"/>
                </a:lnTo>
                <a:lnTo>
                  <a:pt x="192675" y="45820"/>
                </a:lnTo>
                <a:lnTo>
                  <a:pt x="192675" y="13216"/>
                </a:lnTo>
                <a:close/>
              </a:path>
              <a:path w="1007110" h="194309">
                <a:moveTo>
                  <a:pt x="251880" y="63444"/>
                </a:moveTo>
                <a:lnTo>
                  <a:pt x="221815" y="63444"/>
                </a:lnTo>
                <a:lnTo>
                  <a:pt x="221815" y="191216"/>
                </a:lnTo>
                <a:lnTo>
                  <a:pt x="251880" y="191216"/>
                </a:lnTo>
                <a:lnTo>
                  <a:pt x="251880" y="63444"/>
                </a:lnTo>
                <a:close/>
              </a:path>
              <a:path w="1007110" h="194309">
                <a:moveTo>
                  <a:pt x="242156" y="9691"/>
                </a:moveTo>
                <a:lnTo>
                  <a:pt x="232433" y="9691"/>
                </a:lnTo>
                <a:lnTo>
                  <a:pt x="228019" y="11455"/>
                </a:lnTo>
                <a:lnTo>
                  <a:pt x="224470" y="14979"/>
                </a:lnTo>
                <a:lnTo>
                  <a:pt x="220950" y="17623"/>
                </a:lnTo>
                <a:lnTo>
                  <a:pt x="219190" y="22028"/>
                </a:lnTo>
                <a:lnTo>
                  <a:pt x="219190" y="31720"/>
                </a:lnTo>
                <a:lnTo>
                  <a:pt x="220950" y="36127"/>
                </a:lnTo>
                <a:lnTo>
                  <a:pt x="224470" y="39652"/>
                </a:lnTo>
                <a:lnTo>
                  <a:pt x="228019" y="42295"/>
                </a:lnTo>
                <a:lnTo>
                  <a:pt x="232433" y="44059"/>
                </a:lnTo>
                <a:lnTo>
                  <a:pt x="242156" y="44059"/>
                </a:lnTo>
                <a:lnTo>
                  <a:pt x="246571" y="42295"/>
                </a:lnTo>
                <a:lnTo>
                  <a:pt x="250120" y="39652"/>
                </a:lnTo>
                <a:lnTo>
                  <a:pt x="253639" y="36127"/>
                </a:lnTo>
                <a:lnTo>
                  <a:pt x="255399" y="31720"/>
                </a:lnTo>
                <a:lnTo>
                  <a:pt x="255399" y="22028"/>
                </a:lnTo>
                <a:lnTo>
                  <a:pt x="253639" y="18503"/>
                </a:lnTo>
                <a:lnTo>
                  <a:pt x="246571" y="11455"/>
                </a:lnTo>
                <a:lnTo>
                  <a:pt x="242156" y="9691"/>
                </a:lnTo>
                <a:close/>
              </a:path>
              <a:path w="1007110" h="194309">
                <a:moveTo>
                  <a:pt x="352632" y="60800"/>
                </a:moveTo>
                <a:lnTo>
                  <a:pt x="313172" y="65633"/>
                </a:lnTo>
                <a:lnTo>
                  <a:pt x="281049" y="94284"/>
                </a:lnTo>
                <a:lnTo>
                  <a:pt x="273086" y="130415"/>
                </a:lnTo>
                <a:lnTo>
                  <a:pt x="273584" y="139350"/>
                </a:lnTo>
                <a:lnTo>
                  <a:pt x="290419" y="176125"/>
                </a:lnTo>
                <a:lnTo>
                  <a:pt x="326873" y="193364"/>
                </a:lnTo>
                <a:lnTo>
                  <a:pt x="335840" y="193860"/>
                </a:lnTo>
                <a:lnTo>
                  <a:pt x="346099" y="193364"/>
                </a:lnTo>
                <a:lnTo>
                  <a:pt x="355614" y="191877"/>
                </a:lnTo>
                <a:lnTo>
                  <a:pt x="364302" y="189398"/>
                </a:lnTo>
                <a:lnTo>
                  <a:pt x="372078" y="185928"/>
                </a:lnTo>
                <a:lnTo>
                  <a:pt x="372943" y="185048"/>
                </a:lnTo>
                <a:lnTo>
                  <a:pt x="372943" y="169187"/>
                </a:lnTo>
                <a:lnTo>
                  <a:pt x="342014" y="169187"/>
                </a:lnTo>
                <a:lnTo>
                  <a:pt x="333745" y="168526"/>
                </a:lnTo>
                <a:lnTo>
                  <a:pt x="304666" y="137050"/>
                </a:lnTo>
                <a:lnTo>
                  <a:pt x="304015" y="127771"/>
                </a:lnTo>
                <a:lnTo>
                  <a:pt x="304680" y="118863"/>
                </a:lnTo>
                <a:lnTo>
                  <a:pt x="334640" y="86147"/>
                </a:lnTo>
                <a:lnTo>
                  <a:pt x="342908" y="85472"/>
                </a:lnTo>
                <a:lnTo>
                  <a:pt x="372943" y="85472"/>
                </a:lnTo>
                <a:lnTo>
                  <a:pt x="372943" y="66968"/>
                </a:lnTo>
                <a:lnTo>
                  <a:pt x="372078" y="66968"/>
                </a:lnTo>
                <a:lnTo>
                  <a:pt x="368529" y="65207"/>
                </a:lnTo>
                <a:lnTo>
                  <a:pt x="364115" y="63444"/>
                </a:lnTo>
                <a:lnTo>
                  <a:pt x="357911" y="62563"/>
                </a:lnTo>
                <a:lnTo>
                  <a:pt x="352632" y="60800"/>
                </a:lnTo>
                <a:close/>
              </a:path>
              <a:path w="1007110" h="194309">
                <a:moveTo>
                  <a:pt x="372943" y="157731"/>
                </a:moveTo>
                <a:lnTo>
                  <a:pt x="371183" y="158612"/>
                </a:lnTo>
                <a:lnTo>
                  <a:pt x="366769" y="162136"/>
                </a:lnTo>
                <a:lnTo>
                  <a:pt x="362355" y="164780"/>
                </a:lnTo>
                <a:lnTo>
                  <a:pt x="351737" y="168304"/>
                </a:lnTo>
                <a:lnTo>
                  <a:pt x="346428" y="169187"/>
                </a:lnTo>
                <a:lnTo>
                  <a:pt x="372943" y="169187"/>
                </a:lnTo>
                <a:lnTo>
                  <a:pt x="372943" y="157731"/>
                </a:lnTo>
                <a:close/>
              </a:path>
              <a:path w="1007110" h="194309">
                <a:moveTo>
                  <a:pt x="372943" y="85472"/>
                </a:moveTo>
                <a:lnTo>
                  <a:pt x="342908" y="85472"/>
                </a:lnTo>
                <a:lnTo>
                  <a:pt x="350187" y="86120"/>
                </a:lnTo>
                <a:lnTo>
                  <a:pt x="357382" y="88007"/>
                </a:lnTo>
                <a:lnTo>
                  <a:pt x="364408" y="91050"/>
                </a:lnTo>
                <a:lnTo>
                  <a:pt x="371183" y="95167"/>
                </a:lnTo>
                <a:lnTo>
                  <a:pt x="372943" y="96048"/>
                </a:lnTo>
                <a:lnTo>
                  <a:pt x="372943" y="85472"/>
                </a:lnTo>
                <a:close/>
              </a:path>
              <a:path w="1007110" h="194309">
                <a:moveTo>
                  <a:pt x="425079" y="63444"/>
                </a:moveTo>
                <a:lnTo>
                  <a:pt x="395044" y="63444"/>
                </a:lnTo>
                <a:lnTo>
                  <a:pt x="395044" y="191216"/>
                </a:lnTo>
                <a:lnTo>
                  <a:pt x="425079" y="191216"/>
                </a:lnTo>
                <a:lnTo>
                  <a:pt x="425079" y="126008"/>
                </a:lnTo>
                <a:lnTo>
                  <a:pt x="425577" y="117898"/>
                </a:lnTo>
                <a:lnTo>
                  <a:pt x="444525" y="88116"/>
                </a:lnTo>
                <a:lnTo>
                  <a:pt x="469281" y="88116"/>
                </a:lnTo>
                <a:lnTo>
                  <a:pt x="469281" y="85472"/>
                </a:lnTo>
                <a:lnTo>
                  <a:pt x="425079" y="85472"/>
                </a:lnTo>
                <a:lnTo>
                  <a:pt x="425079" y="63444"/>
                </a:lnTo>
                <a:close/>
              </a:path>
              <a:path w="1007110" h="194309">
                <a:moveTo>
                  <a:pt x="469281" y="88116"/>
                </a:moveTo>
                <a:lnTo>
                  <a:pt x="455144" y="88116"/>
                </a:lnTo>
                <a:lnTo>
                  <a:pt x="457798" y="88999"/>
                </a:lnTo>
                <a:lnTo>
                  <a:pt x="464867" y="90760"/>
                </a:lnTo>
                <a:lnTo>
                  <a:pt x="468386" y="92523"/>
                </a:lnTo>
                <a:lnTo>
                  <a:pt x="469281" y="93404"/>
                </a:lnTo>
                <a:lnTo>
                  <a:pt x="469281" y="88116"/>
                </a:lnTo>
                <a:close/>
              </a:path>
              <a:path w="1007110" h="194309">
                <a:moveTo>
                  <a:pt x="466627" y="61680"/>
                </a:moveTo>
                <a:lnTo>
                  <a:pt x="449835" y="61680"/>
                </a:lnTo>
                <a:lnTo>
                  <a:pt x="442766" y="63444"/>
                </a:lnTo>
                <a:lnTo>
                  <a:pt x="437457" y="68731"/>
                </a:lnTo>
                <a:lnTo>
                  <a:pt x="432148" y="73136"/>
                </a:lnTo>
                <a:lnTo>
                  <a:pt x="428628" y="78424"/>
                </a:lnTo>
                <a:lnTo>
                  <a:pt x="425974" y="85472"/>
                </a:lnTo>
                <a:lnTo>
                  <a:pt x="469281" y="85472"/>
                </a:lnTo>
                <a:lnTo>
                  <a:pt x="469281" y="63444"/>
                </a:lnTo>
                <a:lnTo>
                  <a:pt x="466627" y="61680"/>
                </a:lnTo>
                <a:close/>
              </a:path>
              <a:path w="1007110" h="194309">
                <a:moveTo>
                  <a:pt x="539104" y="60800"/>
                </a:moveTo>
                <a:lnTo>
                  <a:pt x="498822" y="70837"/>
                </a:lnTo>
                <a:lnTo>
                  <a:pt x="472185" y="113616"/>
                </a:lnTo>
                <a:lnTo>
                  <a:pt x="471041" y="128652"/>
                </a:lnTo>
                <a:lnTo>
                  <a:pt x="472185" y="143026"/>
                </a:lnTo>
                <a:lnTo>
                  <a:pt x="498154" y="183822"/>
                </a:lnTo>
                <a:lnTo>
                  <a:pt x="535554" y="193860"/>
                </a:lnTo>
                <a:lnTo>
                  <a:pt x="550101" y="192703"/>
                </a:lnTo>
                <a:lnTo>
                  <a:pt x="563162" y="189234"/>
                </a:lnTo>
                <a:lnTo>
                  <a:pt x="574574" y="183451"/>
                </a:lnTo>
                <a:lnTo>
                  <a:pt x="584171" y="175355"/>
                </a:lnTo>
                <a:lnTo>
                  <a:pt x="589140" y="169187"/>
                </a:lnTo>
                <a:lnTo>
                  <a:pt x="537314" y="169187"/>
                </a:lnTo>
                <a:lnTo>
                  <a:pt x="529712" y="168526"/>
                </a:lnTo>
                <a:lnTo>
                  <a:pt x="502621" y="137175"/>
                </a:lnTo>
                <a:lnTo>
                  <a:pt x="502031" y="128652"/>
                </a:lnTo>
                <a:lnTo>
                  <a:pt x="502092" y="126008"/>
                </a:lnTo>
                <a:lnTo>
                  <a:pt x="522848" y="88117"/>
                </a:lnTo>
                <a:lnTo>
                  <a:pt x="537314" y="85472"/>
                </a:lnTo>
                <a:lnTo>
                  <a:pt x="591237" y="85472"/>
                </a:lnTo>
                <a:lnTo>
                  <a:pt x="585930" y="78424"/>
                </a:lnTo>
                <a:lnTo>
                  <a:pt x="576500" y="70466"/>
                </a:lnTo>
                <a:lnTo>
                  <a:pt x="565492" y="64986"/>
                </a:lnTo>
                <a:lnTo>
                  <a:pt x="552997" y="61819"/>
                </a:lnTo>
                <a:lnTo>
                  <a:pt x="539104" y="60800"/>
                </a:lnTo>
                <a:close/>
              </a:path>
              <a:path w="1007110" h="194309">
                <a:moveTo>
                  <a:pt x="591237" y="85472"/>
                </a:moveTo>
                <a:lnTo>
                  <a:pt x="537314" y="85472"/>
                </a:lnTo>
                <a:lnTo>
                  <a:pt x="544789" y="86133"/>
                </a:lnTo>
                <a:lnTo>
                  <a:pt x="551347" y="88117"/>
                </a:lnTo>
                <a:lnTo>
                  <a:pt x="570850" y="126008"/>
                </a:lnTo>
                <a:lnTo>
                  <a:pt x="570810" y="128652"/>
                </a:lnTo>
                <a:lnTo>
                  <a:pt x="552119" y="166543"/>
                </a:lnTo>
                <a:lnTo>
                  <a:pt x="537314" y="169187"/>
                </a:lnTo>
                <a:lnTo>
                  <a:pt x="589140" y="169187"/>
                </a:lnTo>
                <a:lnTo>
                  <a:pt x="592279" y="165291"/>
                </a:lnTo>
                <a:lnTo>
                  <a:pt x="598077" y="153656"/>
                </a:lnTo>
                <a:lnTo>
                  <a:pt x="601560" y="140534"/>
                </a:lnTo>
                <a:lnTo>
                  <a:pt x="602722" y="126008"/>
                </a:lnTo>
                <a:lnTo>
                  <a:pt x="601588" y="111633"/>
                </a:lnTo>
                <a:lnTo>
                  <a:pt x="598297" y="98911"/>
                </a:lnTo>
                <a:lnTo>
                  <a:pt x="593021" y="87842"/>
                </a:lnTo>
                <a:lnTo>
                  <a:pt x="591237" y="85472"/>
                </a:lnTo>
                <a:close/>
              </a:path>
              <a:path w="1007110" h="194309">
                <a:moveTo>
                  <a:pt x="616860" y="157731"/>
                </a:moveTo>
                <a:lnTo>
                  <a:pt x="616860" y="186811"/>
                </a:lnTo>
                <a:lnTo>
                  <a:pt x="617755" y="186811"/>
                </a:lnTo>
                <a:lnTo>
                  <a:pt x="621274" y="189452"/>
                </a:lnTo>
                <a:lnTo>
                  <a:pt x="627448" y="190335"/>
                </a:lnTo>
                <a:lnTo>
                  <a:pt x="633652" y="192096"/>
                </a:lnTo>
                <a:lnTo>
                  <a:pt x="646030" y="193860"/>
                </a:lnTo>
                <a:lnTo>
                  <a:pt x="687547" y="183284"/>
                </a:lnTo>
                <a:lnTo>
                  <a:pt x="698262" y="170068"/>
                </a:lnTo>
                <a:lnTo>
                  <a:pt x="646892" y="170067"/>
                </a:lnTo>
                <a:lnTo>
                  <a:pt x="641615" y="169187"/>
                </a:lnTo>
                <a:lnTo>
                  <a:pt x="635412" y="167424"/>
                </a:lnTo>
                <a:lnTo>
                  <a:pt x="623034" y="162136"/>
                </a:lnTo>
                <a:lnTo>
                  <a:pt x="618620" y="158612"/>
                </a:lnTo>
                <a:lnTo>
                  <a:pt x="616860" y="157731"/>
                </a:lnTo>
                <a:close/>
              </a:path>
              <a:path w="1007110" h="194309">
                <a:moveTo>
                  <a:pt x="675170" y="60800"/>
                </a:moveTo>
                <a:lnTo>
                  <a:pt x="630997" y="71375"/>
                </a:lnTo>
                <a:lnTo>
                  <a:pt x="616860" y="99572"/>
                </a:lnTo>
                <a:lnTo>
                  <a:pt x="616860" y="105740"/>
                </a:lnTo>
                <a:lnTo>
                  <a:pt x="617755" y="111028"/>
                </a:lnTo>
                <a:lnTo>
                  <a:pt x="619514" y="115435"/>
                </a:lnTo>
                <a:lnTo>
                  <a:pt x="624823" y="124247"/>
                </a:lnTo>
                <a:lnTo>
                  <a:pt x="629238" y="126888"/>
                </a:lnTo>
                <a:lnTo>
                  <a:pt x="632757" y="130415"/>
                </a:lnTo>
                <a:lnTo>
                  <a:pt x="638961" y="133939"/>
                </a:lnTo>
                <a:lnTo>
                  <a:pt x="647789" y="137464"/>
                </a:lnTo>
                <a:lnTo>
                  <a:pt x="653963" y="140108"/>
                </a:lnTo>
                <a:lnTo>
                  <a:pt x="666341" y="146276"/>
                </a:lnTo>
                <a:lnTo>
                  <a:pt x="668101" y="148039"/>
                </a:lnTo>
                <a:lnTo>
                  <a:pt x="669890" y="150680"/>
                </a:lnTo>
                <a:lnTo>
                  <a:pt x="670755" y="152444"/>
                </a:lnTo>
                <a:lnTo>
                  <a:pt x="671650" y="154207"/>
                </a:lnTo>
                <a:lnTo>
                  <a:pt x="671650" y="165660"/>
                </a:lnTo>
                <a:lnTo>
                  <a:pt x="665476" y="170068"/>
                </a:lnTo>
                <a:lnTo>
                  <a:pt x="698262" y="170067"/>
                </a:lnTo>
                <a:lnTo>
                  <a:pt x="700843" y="162467"/>
                </a:lnTo>
                <a:lnTo>
                  <a:pt x="701685" y="154207"/>
                </a:lnTo>
                <a:lnTo>
                  <a:pt x="701685" y="145395"/>
                </a:lnTo>
                <a:lnTo>
                  <a:pt x="668996" y="116316"/>
                </a:lnTo>
                <a:lnTo>
                  <a:pt x="659272" y="112791"/>
                </a:lnTo>
                <a:lnTo>
                  <a:pt x="653098" y="109264"/>
                </a:lnTo>
                <a:lnTo>
                  <a:pt x="651309" y="106623"/>
                </a:lnTo>
                <a:lnTo>
                  <a:pt x="648684" y="104860"/>
                </a:lnTo>
                <a:lnTo>
                  <a:pt x="646895" y="101336"/>
                </a:lnTo>
                <a:lnTo>
                  <a:pt x="646895" y="93404"/>
                </a:lnTo>
                <a:lnTo>
                  <a:pt x="648684" y="90760"/>
                </a:lnTo>
                <a:lnTo>
                  <a:pt x="652204" y="88116"/>
                </a:lnTo>
                <a:lnTo>
                  <a:pt x="654858" y="85472"/>
                </a:lnTo>
                <a:lnTo>
                  <a:pt x="659272" y="84592"/>
                </a:lnTo>
                <a:lnTo>
                  <a:pt x="694616" y="84592"/>
                </a:lnTo>
                <a:lnTo>
                  <a:pt x="694616" y="66088"/>
                </a:lnTo>
                <a:lnTo>
                  <a:pt x="691097" y="64324"/>
                </a:lnTo>
                <a:lnTo>
                  <a:pt x="686681" y="63443"/>
                </a:lnTo>
                <a:lnTo>
                  <a:pt x="680479" y="61680"/>
                </a:lnTo>
                <a:lnTo>
                  <a:pt x="675170" y="60800"/>
                </a:lnTo>
                <a:close/>
              </a:path>
              <a:path w="1007110" h="194309">
                <a:moveTo>
                  <a:pt x="694616" y="84592"/>
                </a:moveTo>
                <a:lnTo>
                  <a:pt x="669890" y="84592"/>
                </a:lnTo>
                <a:lnTo>
                  <a:pt x="680479" y="86355"/>
                </a:lnTo>
                <a:lnTo>
                  <a:pt x="685788" y="88116"/>
                </a:lnTo>
                <a:lnTo>
                  <a:pt x="690202" y="90760"/>
                </a:lnTo>
                <a:lnTo>
                  <a:pt x="693751" y="92524"/>
                </a:lnTo>
                <a:lnTo>
                  <a:pt x="694616" y="93404"/>
                </a:lnTo>
                <a:lnTo>
                  <a:pt x="694616" y="84592"/>
                </a:lnTo>
                <a:close/>
              </a:path>
              <a:path w="1007110" h="194309">
                <a:moveTo>
                  <a:pt x="782125" y="60800"/>
                </a:moveTo>
                <a:lnTo>
                  <a:pt x="742712" y="70837"/>
                </a:lnTo>
                <a:lnTo>
                  <a:pt x="716102" y="113617"/>
                </a:lnTo>
                <a:lnTo>
                  <a:pt x="714957" y="128652"/>
                </a:lnTo>
                <a:lnTo>
                  <a:pt x="716102" y="143026"/>
                </a:lnTo>
                <a:lnTo>
                  <a:pt x="742058" y="183822"/>
                </a:lnTo>
                <a:lnTo>
                  <a:pt x="779471" y="193860"/>
                </a:lnTo>
                <a:lnTo>
                  <a:pt x="794017" y="192703"/>
                </a:lnTo>
                <a:lnTo>
                  <a:pt x="807075" y="189234"/>
                </a:lnTo>
                <a:lnTo>
                  <a:pt x="818478" y="183451"/>
                </a:lnTo>
                <a:lnTo>
                  <a:pt x="828057" y="175356"/>
                </a:lnTo>
                <a:lnTo>
                  <a:pt x="832951" y="169187"/>
                </a:lnTo>
                <a:lnTo>
                  <a:pt x="781231" y="169187"/>
                </a:lnTo>
                <a:lnTo>
                  <a:pt x="773251" y="168526"/>
                </a:lnTo>
                <a:lnTo>
                  <a:pt x="746534" y="137175"/>
                </a:lnTo>
                <a:lnTo>
                  <a:pt x="745947" y="128652"/>
                </a:lnTo>
                <a:lnTo>
                  <a:pt x="746008" y="126008"/>
                </a:lnTo>
                <a:lnTo>
                  <a:pt x="766430" y="88117"/>
                </a:lnTo>
                <a:lnTo>
                  <a:pt x="781231" y="85472"/>
                </a:lnTo>
                <a:lnTo>
                  <a:pt x="834541" y="85472"/>
                </a:lnTo>
                <a:lnTo>
                  <a:pt x="828952" y="78424"/>
                </a:lnTo>
                <a:lnTo>
                  <a:pt x="820012" y="70466"/>
                </a:lnTo>
                <a:lnTo>
                  <a:pt x="809174" y="64986"/>
                </a:lnTo>
                <a:lnTo>
                  <a:pt x="796518" y="61819"/>
                </a:lnTo>
                <a:lnTo>
                  <a:pt x="782125" y="60800"/>
                </a:lnTo>
                <a:close/>
              </a:path>
              <a:path w="1007110" h="194309">
                <a:moveTo>
                  <a:pt x="834541" y="85472"/>
                </a:moveTo>
                <a:lnTo>
                  <a:pt x="781231" y="85472"/>
                </a:lnTo>
                <a:lnTo>
                  <a:pt x="788706" y="86134"/>
                </a:lnTo>
                <a:lnTo>
                  <a:pt x="795264" y="88117"/>
                </a:lnTo>
                <a:lnTo>
                  <a:pt x="814767" y="126008"/>
                </a:lnTo>
                <a:lnTo>
                  <a:pt x="814724" y="128652"/>
                </a:lnTo>
                <a:lnTo>
                  <a:pt x="795599" y="166543"/>
                </a:lnTo>
                <a:lnTo>
                  <a:pt x="781231" y="169187"/>
                </a:lnTo>
                <a:lnTo>
                  <a:pt x="832951" y="169187"/>
                </a:lnTo>
                <a:lnTo>
                  <a:pt x="836043" y="165291"/>
                </a:lnTo>
                <a:lnTo>
                  <a:pt x="841542" y="153656"/>
                </a:lnTo>
                <a:lnTo>
                  <a:pt x="844721" y="140534"/>
                </a:lnTo>
                <a:lnTo>
                  <a:pt x="845744" y="126008"/>
                </a:lnTo>
                <a:lnTo>
                  <a:pt x="844735" y="111633"/>
                </a:lnTo>
                <a:lnTo>
                  <a:pt x="841654" y="98911"/>
                </a:lnTo>
                <a:lnTo>
                  <a:pt x="836420" y="87842"/>
                </a:lnTo>
                <a:lnTo>
                  <a:pt x="834541" y="85472"/>
                </a:lnTo>
                <a:close/>
              </a:path>
              <a:path w="1007110" h="194309">
                <a:moveTo>
                  <a:pt x="975666" y="88116"/>
                </a:moveTo>
                <a:lnTo>
                  <a:pt x="945601" y="88116"/>
                </a:lnTo>
                <a:lnTo>
                  <a:pt x="945601" y="153324"/>
                </a:lnTo>
                <a:lnTo>
                  <a:pt x="947936" y="171182"/>
                </a:lnTo>
                <a:lnTo>
                  <a:pt x="954993" y="183836"/>
                </a:lnTo>
                <a:lnTo>
                  <a:pt x="966854" y="191367"/>
                </a:lnTo>
                <a:lnTo>
                  <a:pt x="983600" y="193860"/>
                </a:lnTo>
                <a:lnTo>
                  <a:pt x="991563" y="193860"/>
                </a:lnTo>
                <a:lnTo>
                  <a:pt x="995978" y="192980"/>
                </a:lnTo>
                <a:lnTo>
                  <a:pt x="1003941" y="190336"/>
                </a:lnTo>
                <a:lnTo>
                  <a:pt x="1005701" y="189452"/>
                </a:lnTo>
                <a:lnTo>
                  <a:pt x="1006596" y="189452"/>
                </a:lnTo>
                <a:lnTo>
                  <a:pt x="1006596" y="169188"/>
                </a:lnTo>
                <a:lnTo>
                  <a:pt x="987149" y="169188"/>
                </a:lnTo>
                <a:lnTo>
                  <a:pt x="982735" y="167424"/>
                </a:lnTo>
                <a:lnTo>
                  <a:pt x="980080" y="164780"/>
                </a:lnTo>
                <a:lnTo>
                  <a:pt x="977426" y="161256"/>
                </a:lnTo>
                <a:lnTo>
                  <a:pt x="975666" y="155968"/>
                </a:lnTo>
                <a:lnTo>
                  <a:pt x="975666" y="88116"/>
                </a:lnTo>
                <a:close/>
              </a:path>
              <a:path w="1007110" h="194309">
                <a:moveTo>
                  <a:pt x="900534" y="88116"/>
                </a:moveTo>
                <a:lnTo>
                  <a:pt x="870500" y="88116"/>
                </a:lnTo>
                <a:lnTo>
                  <a:pt x="870500" y="191216"/>
                </a:lnTo>
                <a:lnTo>
                  <a:pt x="900534" y="191216"/>
                </a:lnTo>
                <a:lnTo>
                  <a:pt x="900534" y="88116"/>
                </a:lnTo>
                <a:close/>
              </a:path>
              <a:path w="1007110" h="194309">
                <a:moveTo>
                  <a:pt x="1006596" y="164780"/>
                </a:moveTo>
                <a:lnTo>
                  <a:pt x="1001287" y="167424"/>
                </a:lnTo>
                <a:lnTo>
                  <a:pt x="995978" y="169188"/>
                </a:lnTo>
                <a:lnTo>
                  <a:pt x="1006596" y="169188"/>
                </a:lnTo>
                <a:lnTo>
                  <a:pt x="1006596" y="164780"/>
                </a:lnTo>
                <a:close/>
              </a:path>
              <a:path w="1007110" h="194309">
                <a:moveTo>
                  <a:pt x="1006596" y="63444"/>
                </a:moveTo>
                <a:lnTo>
                  <a:pt x="849293" y="63444"/>
                </a:lnTo>
                <a:lnTo>
                  <a:pt x="849293" y="88116"/>
                </a:lnTo>
                <a:lnTo>
                  <a:pt x="1006596" y="88116"/>
                </a:lnTo>
                <a:lnTo>
                  <a:pt x="1006596" y="63444"/>
                </a:lnTo>
                <a:close/>
              </a:path>
              <a:path w="1007110" h="194309">
                <a:moveTo>
                  <a:pt x="923500" y="0"/>
                </a:moveTo>
                <a:lnTo>
                  <a:pt x="885502" y="9692"/>
                </a:lnTo>
                <a:lnTo>
                  <a:pt x="870500" y="37008"/>
                </a:lnTo>
                <a:lnTo>
                  <a:pt x="870500" y="63444"/>
                </a:lnTo>
                <a:lnTo>
                  <a:pt x="900534" y="63444"/>
                </a:lnTo>
                <a:lnTo>
                  <a:pt x="900534" y="40532"/>
                </a:lnTo>
                <a:lnTo>
                  <a:pt x="902294" y="34364"/>
                </a:lnTo>
                <a:lnTo>
                  <a:pt x="905843" y="30840"/>
                </a:lnTo>
                <a:lnTo>
                  <a:pt x="908498" y="26435"/>
                </a:lnTo>
                <a:lnTo>
                  <a:pt x="913777" y="24672"/>
                </a:lnTo>
                <a:lnTo>
                  <a:pt x="934118" y="24672"/>
                </a:lnTo>
                <a:lnTo>
                  <a:pt x="934118" y="2643"/>
                </a:lnTo>
                <a:lnTo>
                  <a:pt x="933224" y="2643"/>
                </a:lnTo>
                <a:lnTo>
                  <a:pt x="928809" y="880"/>
                </a:lnTo>
                <a:lnTo>
                  <a:pt x="923500" y="0"/>
                </a:lnTo>
                <a:close/>
              </a:path>
              <a:path w="1007110" h="194309">
                <a:moveTo>
                  <a:pt x="975666" y="25552"/>
                </a:moveTo>
                <a:lnTo>
                  <a:pt x="974771" y="25552"/>
                </a:lnTo>
                <a:lnTo>
                  <a:pt x="946496" y="34364"/>
                </a:lnTo>
                <a:lnTo>
                  <a:pt x="945601" y="35247"/>
                </a:lnTo>
                <a:lnTo>
                  <a:pt x="945601" y="63444"/>
                </a:lnTo>
                <a:lnTo>
                  <a:pt x="975666" y="63444"/>
                </a:lnTo>
                <a:lnTo>
                  <a:pt x="975666" y="25552"/>
                </a:lnTo>
                <a:close/>
              </a:path>
              <a:path w="1007110" h="194309">
                <a:moveTo>
                  <a:pt x="934118" y="24672"/>
                </a:moveTo>
                <a:lnTo>
                  <a:pt x="923500" y="24672"/>
                </a:lnTo>
                <a:lnTo>
                  <a:pt x="927945" y="25552"/>
                </a:lnTo>
                <a:lnTo>
                  <a:pt x="932359" y="28196"/>
                </a:lnTo>
                <a:lnTo>
                  <a:pt x="934118" y="28196"/>
                </a:lnTo>
                <a:lnTo>
                  <a:pt x="934118" y="24672"/>
                </a:lnTo>
                <a:close/>
              </a:path>
            </a:pathLst>
          </a:custGeom>
          <a:solidFill>
            <a:srgbClr val="737373"/>
          </a:solidFill>
        </p:spPr>
        <p:txBody>
          <a:bodyPr wrap="square" lIns="0" tIns="0" rIns="0" bIns="0" rtlCol="0"/>
          <a:lstStyle/>
          <a:p>
            <a:endParaRPr/>
          </a:p>
        </p:txBody>
      </p:sp>
      <p:sp>
        <p:nvSpPr>
          <p:cNvPr id="4" name="object 4"/>
          <p:cNvSpPr/>
          <p:nvPr/>
        </p:nvSpPr>
        <p:spPr>
          <a:xfrm>
            <a:off x="594968" y="597426"/>
            <a:ext cx="296932" cy="2960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376415" y="815339"/>
            <a:ext cx="5125211" cy="5362956"/>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587451" y="3064509"/>
            <a:ext cx="327914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Managing </a:t>
            </a:r>
            <a:r>
              <a:rPr sz="2800" b="1" spc="-45" dirty="0">
                <a:solidFill>
                  <a:srgbClr val="3B3B41"/>
                </a:solidFill>
                <a:latin typeface="Segoe UI Semibold"/>
                <a:cs typeface="Segoe UI Semibold"/>
              </a:rPr>
              <a:t>Logic</a:t>
            </a:r>
            <a:r>
              <a:rPr sz="2800" b="1" spc="-180" dirty="0">
                <a:solidFill>
                  <a:srgbClr val="3B3B41"/>
                </a:solidFill>
                <a:latin typeface="Segoe UI Semibold"/>
                <a:cs typeface="Segoe UI Semibold"/>
              </a:rPr>
              <a:t> </a:t>
            </a:r>
            <a:r>
              <a:rPr sz="2800" b="1" spc="-40" dirty="0">
                <a:solidFill>
                  <a:srgbClr val="3B3B41"/>
                </a:solidFill>
                <a:latin typeface="Segoe UI Semibold"/>
                <a:cs typeface="Segoe UI Semibold"/>
              </a:rPr>
              <a:t>App</a:t>
            </a:r>
            <a:endParaRPr sz="2800">
              <a:latin typeface="Segoe UI Semibold"/>
              <a:cs typeface="Segoe UI Semibo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2454275" cy="709930"/>
          </a:xfrm>
          <a:prstGeom prst="rect">
            <a:avLst/>
          </a:prstGeom>
        </p:spPr>
        <p:txBody>
          <a:bodyPr vert="horz" wrap="square" lIns="0" tIns="17145" rIns="0" bIns="0" rtlCol="0">
            <a:spAutoFit/>
          </a:bodyPr>
          <a:lstStyle/>
          <a:p>
            <a:pPr marL="12700">
              <a:lnSpc>
                <a:spcPct val="100000"/>
              </a:lnSpc>
              <a:spcBef>
                <a:spcPts val="135"/>
              </a:spcBef>
            </a:pPr>
            <a:r>
              <a:rPr sz="4450" spc="15" dirty="0">
                <a:solidFill>
                  <a:srgbClr val="0071C5"/>
                </a:solidFill>
              </a:rPr>
              <a:t>Logic</a:t>
            </a:r>
            <a:r>
              <a:rPr sz="4450" spc="-85" dirty="0">
                <a:solidFill>
                  <a:srgbClr val="0071C5"/>
                </a:solidFill>
              </a:rPr>
              <a:t> </a:t>
            </a:r>
            <a:r>
              <a:rPr sz="4450" spc="5" dirty="0">
                <a:solidFill>
                  <a:srgbClr val="0071C5"/>
                </a:solidFill>
              </a:rPr>
              <a:t>Apps</a:t>
            </a:r>
            <a:endParaRPr sz="4450"/>
          </a:p>
        </p:txBody>
      </p:sp>
      <p:sp>
        <p:nvSpPr>
          <p:cNvPr id="3" name="object 3"/>
          <p:cNvSpPr txBox="1"/>
          <p:nvPr/>
        </p:nvSpPr>
        <p:spPr>
          <a:xfrm>
            <a:off x="608482" y="1367688"/>
            <a:ext cx="10696575" cy="4635500"/>
          </a:xfrm>
          <a:prstGeom prst="rect">
            <a:avLst/>
          </a:prstGeom>
        </p:spPr>
        <p:txBody>
          <a:bodyPr vert="horz" wrap="square" lIns="0" tIns="53340" rIns="0" bIns="0" rtlCol="0">
            <a:spAutoFit/>
          </a:bodyPr>
          <a:lstStyle/>
          <a:p>
            <a:pPr marL="245745" indent="-233045">
              <a:lnSpc>
                <a:spcPct val="100000"/>
              </a:lnSpc>
              <a:spcBef>
                <a:spcPts val="420"/>
              </a:spcBef>
              <a:buFont typeface="Arial"/>
              <a:buChar char="•"/>
              <a:tabLst>
                <a:tab pos="246379" algn="l"/>
              </a:tabLst>
            </a:pPr>
            <a:r>
              <a:rPr sz="2850" b="1" dirty="0">
                <a:latin typeface="Calibri"/>
                <a:cs typeface="Calibri"/>
              </a:rPr>
              <a:t>Implement </a:t>
            </a:r>
            <a:r>
              <a:rPr sz="2850" b="1" spc="-5" dirty="0">
                <a:latin typeface="Calibri"/>
                <a:cs typeface="Calibri"/>
              </a:rPr>
              <a:t>scalable </a:t>
            </a:r>
            <a:r>
              <a:rPr sz="2850" b="1" spc="-15" dirty="0">
                <a:latin typeface="Calibri"/>
                <a:cs typeface="Calibri"/>
              </a:rPr>
              <a:t>integrations </a:t>
            </a:r>
            <a:r>
              <a:rPr sz="2850" b="1" dirty="0">
                <a:latin typeface="Calibri"/>
                <a:cs typeface="Calibri"/>
              </a:rPr>
              <a:t>and</a:t>
            </a:r>
            <a:r>
              <a:rPr sz="2850" b="1" spc="45" dirty="0">
                <a:latin typeface="Calibri"/>
                <a:cs typeface="Calibri"/>
              </a:rPr>
              <a:t> </a:t>
            </a:r>
            <a:r>
              <a:rPr sz="2850" b="1" spc="-5" dirty="0">
                <a:latin typeface="Calibri"/>
                <a:cs typeface="Calibri"/>
              </a:rPr>
              <a:t>workflows</a:t>
            </a:r>
            <a:endParaRPr sz="2850">
              <a:latin typeface="Calibri"/>
              <a:cs typeface="Calibri"/>
            </a:endParaRPr>
          </a:p>
          <a:p>
            <a:pPr marL="245745" indent="-233045">
              <a:lnSpc>
                <a:spcPct val="100000"/>
              </a:lnSpc>
              <a:spcBef>
                <a:spcPts val="325"/>
              </a:spcBef>
              <a:buFont typeface="Arial"/>
              <a:buChar char="•"/>
              <a:tabLst>
                <a:tab pos="246379" algn="l"/>
              </a:tabLst>
            </a:pPr>
            <a:r>
              <a:rPr sz="2850" b="1" dirty="0">
                <a:latin typeface="Calibri"/>
                <a:cs typeface="Calibri"/>
              </a:rPr>
              <a:t>Include a visual </a:t>
            </a:r>
            <a:r>
              <a:rPr sz="2850" b="1" spc="-5" dirty="0">
                <a:latin typeface="Calibri"/>
                <a:cs typeface="Calibri"/>
              </a:rPr>
              <a:t>designer </a:t>
            </a:r>
            <a:r>
              <a:rPr sz="2850" b="1" spc="-10" dirty="0">
                <a:latin typeface="Calibri"/>
                <a:cs typeface="Calibri"/>
              </a:rPr>
              <a:t>to </a:t>
            </a:r>
            <a:r>
              <a:rPr sz="2850" b="1" dirty="0">
                <a:latin typeface="Calibri"/>
                <a:cs typeface="Calibri"/>
              </a:rPr>
              <a:t>model</a:t>
            </a:r>
            <a:r>
              <a:rPr sz="2850" b="1" spc="15" dirty="0">
                <a:latin typeface="Calibri"/>
                <a:cs typeface="Calibri"/>
              </a:rPr>
              <a:t> </a:t>
            </a:r>
            <a:r>
              <a:rPr sz="2850" b="1" spc="-5" dirty="0">
                <a:latin typeface="Calibri"/>
                <a:cs typeface="Calibri"/>
              </a:rPr>
              <a:t>workflows</a:t>
            </a:r>
            <a:endParaRPr sz="2850">
              <a:latin typeface="Calibri"/>
              <a:cs typeface="Calibri"/>
            </a:endParaRPr>
          </a:p>
          <a:p>
            <a:pPr marL="245745" indent="-233045">
              <a:lnSpc>
                <a:spcPct val="100000"/>
              </a:lnSpc>
              <a:spcBef>
                <a:spcPts val="325"/>
              </a:spcBef>
              <a:buFont typeface="Arial"/>
              <a:buChar char="•"/>
              <a:tabLst>
                <a:tab pos="246379" algn="l"/>
              </a:tabLst>
            </a:pPr>
            <a:r>
              <a:rPr sz="2850" b="1" spc="-15" dirty="0">
                <a:latin typeface="Calibri"/>
                <a:cs typeface="Calibri"/>
              </a:rPr>
              <a:t>Offer </a:t>
            </a:r>
            <a:r>
              <a:rPr sz="2850" b="1" dirty="0">
                <a:latin typeface="Calibri"/>
                <a:cs typeface="Calibri"/>
              </a:rPr>
              <a:t>built-in </a:t>
            </a:r>
            <a:r>
              <a:rPr sz="2850" b="1" spc="-5" dirty="0">
                <a:latin typeface="Calibri"/>
                <a:cs typeface="Calibri"/>
              </a:rPr>
              <a:t>connectors </a:t>
            </a:r>
            <a:r>
              <a:rPr sz="2850" b="1" spc="-15" dirty="0">
                <a:latin typeface="Calibri"/>
                <a:cs typeface="Calibri"/>
              </a:rPr>
              <a:t>for </a:t>
            </a:r>
            <a:r>
              <a:rPr sz="2850" b="1" dirty="0">
                <a:latin typeface="Calibri"/>
                <a:cs typeface="Calibri"/>
              </a:rPr>
              <a:t>cloud and </a:t>
            </a:r>
            <a:r>
              <a:rPr sz="2850" b="1" spc="-5" dirty="0">
                <a:latin typeface="Calibri"/>
                <a:cs typeface="Calibri"/>
              </a:rPr>
              <a:t>on-premises </a:t>
            </a:r>
            <a:r>
              <a:rPr sz="2850" b="1" dirty="0">
                <a:latin typeface="Calibri"/>
                <a:cs typeface="Calibri"/>
              </a:rPr>
              <a:t>services </a:t>
            </a:r>
            <a:r>
              <a:rPr sz="2850" b="1" spc="-5" dirty="0">
                <a:latin typeface="Calibri"/>
                <a:cs typeface="Calibri"/>
              </a:rPr>
              <a:t>and</a:t>
            </a:r>
            <a:r>
              <a:rPr sz="2850" b="1" spc="135" dirty="0">
                <a:latin typeface="Calibri"/>
                <a:cs typeface="Calibri"/>
              </a:rPr>
              <a:t> </a:t>
            </a:r>
            <a:r>
              <a:rPr sz="2850" b="1" spc="-5" dirty="0">
                <a:latin typeface="Calibri"/>
                <a:cs typeface="Calibri"/>
              </a:rPr>
              <a:t>apps</a:t>
            </a:r>
            <a:endParaRPr sz="2850">
              <a:latin typeface="Calibri"/>
              <a:cs typeface="Calibri"/>
            </a:endParaRPr>
          </a:p>
          <a:p>
            <a:pPr marL="245745" indent="-233045">
              <a:lnSpc>
                <a:spcPts val="3379"/>
              </a:lnSpc>
              <a:spcBef>
                <a:spcPts val="325"/>
              </a:spcBef>
              <a:buFont typeface="Arial"/>
              <a:buChar char="•"/>
              <a:tabLst>
                <a:tab pos="246379" algn="l"/>
              </a:tabLst>
            </a:pPr>
            <a:r>
              <a:rPr sz="2850" b="1" spc="-10" dirty="0">
                <a:latin typeface="Calibri"/>
                <a:cs typeface="Calibri"/>
              </a:rPr>
              <a:t>Provide </a:t>
            </a:r>
            <a:r>
              <a:rPr sz="2850" b="1" dirty="0">
                <a:latin typeface="Calibri"/>
                <a:cs typeface="Calibri"/>
              </a:rPr>
              <a:t>a </a:t>
            </a:r>
            <a:r>
              <a:rPr sz="2850" b="1" spc="-20" dirty="0">
                <a:latin typeface="Calibri"/>
                <a:cs typeface="Calibri"/>
              </a:rPr>
              <a:t>range </a:t>
            </a:r>
            <a:r>
              <a:rPr sz="2850" b="1" dirty="0">
                <a:latin typeface="Calibri"/>
                <a:cs typeface="Calibri"/>
              </a:rPr>
              <a:t>of </a:t>
            </a:r>
            <a:r>
              <a:rPr sz="2850" b="1" spc="-5" dirty="0">
                <a:latin typeface="Calibri"/>
                <a:cs typeface="Calibri"/>
              </a:rPr>
              <a:t>benefits,</a:t>
            </a:r>
            <a:r>
              <a:rPr sz="2850" b="1" spc="35" dirty="0">
                <a:latin typeface="Calibri"/>
                <a:cs typeface="Calibri"/>
              </a:rPr>
              <a:t> </a:t>
            </a:r>
            <a:r>
              <a:rPr sz="2850" b="1" dirty="0">
                <a:latin typeface="Calibri"/>
                <a:cs typeface="Calibri"/>
              </a:rPr>
              <a:t>including:</a:t>
            </a:r>
            <a:endParaRPr sz="2850">
              <a:latin typeface="Calibri"/>
              <a:cs typeface="Calibri"/>
            </a:endParaRPr>
          </a:p>
          <a:p>
            <a:pPr marL="711835" lvl="1" indent="-233045">
              <a:lnSpc>
                <a:spcPts val="2860"/>
              </a:lnSpc>
              <a:buFont typeface="Arial"/>
              <a:buChar char="•"/>
              <a:tabLst>
                <a:tab pos="712470" algn="l"/>
              </a:tabLst>
            </a:pPr>
            <a:r>
              <a:rPr sz="2450" b="1" spc="-10" dirty="0">
                <a:latin typeface="Calibri"/>
                <a:cs typeface="Calibri"/>
              </a:rPr>
              <a:t>Getting </a:t>
            </a:r>
            <a:r>
              <a:rPr sz="2450" b="1" spc="-15" dirty="0">
                <a:latin typeface="Calibri"/>
                <a:cs typeface="Calibri"/>
              </a:rPr>
              <a:t>started </a:t>
            </a:r>
            <a:r>
              <a:rPr sz="2450" b="1" spc="-10" dirty="0">
                <a:latin typeface="Calibri"/>
                <a:cs typeface="Calibri"/>
              </a:rPr>
              <a:t>quickly from</a:t>
            </a:r>
            <a:r>
              <a:rPr sz="2450" b="1" spc="-20" dirty="0">
                <a:latin typeface="Calibri"/>
                <a:cs typeface="Calibri"/>
              </a:rPr>
              <a:t> </a:t>
            </a:r>
            <a:r>
              <a:rPr sz="2450" b="1" spc="-15" dirty="0">
                <a:latin typeface="Calibri"/>
                <a:cs typeface="Calibri"/>
              </a:rPr>
              <a:t>templates.</a:t>
            </a:r>
            <a:endParaRPr sz="2450">
              <a:latin typeface="Calibri"/>
              <a:cs typeface="Calibri"/>
            </a:endParaRPr>
          </a:p>
          <a:p>
            <a:pPr marL="711835" marR="118110" lvl="1" indent="-233045">
              <a:lnSpc>
                <a:spcPts val="2350"/>
              </a:lnSpc>
              <a:spcBef>
                <a:spcPts val="530"/>
              </a:spcBef>
              <a:buFont typeface="Arial"/>
              <a:buChar char="•"/>
              <a:tabLst>
                <a:tab pos="712470" algn="l"/>
              </a:tabLst>
            </a:pPr>
            <a:r>
              <a:rPr sz="2450" b="1" spc="-15" dirty="0">
                <a:latin typeface="Calibri"/>
                <a:cs typeface="Calibri"/>
              </a:rPr>
              <a:t>Saving </a:t>
            </a:r>
            <a:r>
              <a:rPr sz="2450" b="1" spc="-5" dirty="0">
                <a:latin typeface="Calibri"/>
                <a:cs typeface="Calibri"/>
              </a:rPr>
              <a:t>time </a:t>
            </a:r>
            <a:r>
              <a:rPr sz="2450" b="1" spc="-15" dirty="0">
                <a:latin typeface="Calibri"/>
                <a:cs typeface="Calibri"/>
              </a:rPr>
              <a:t>by </a:t>
            </a:r>
            <a:r>
              <a:rPr sz="2450" b="1" spc="-5" dirty="0">
                <a:latin typeface="Calibri"/>
                <a:cs typeface="Calibri"/>
              </a:rPr>
              <a:t>designing </a:t>
            </a:r>
            <a:r>
              <a:rPr sz="2450" b="1" spc="-10" dirty="0">
                <a:latin typeface="Calibri"/>
                <a:cs typeface="Calibri"/>
              </a:rPr>
              <a:t>complex </a:t>
            </a:r>
            <a:r>
              <a:rPr sz="2450" b="1" spc="-5" dirty="0">
                <a:latin typeface="Calibri"/>
                <a:cs typeface="Calibri"/>
              </a:rPr>
              <a:t>processes </a:t>
            </a:r>
            <a:r>
              <a:rPr sz="2450" b="1" spc="-10" dirty="0">
                <a:latin typeface="Calibri"/>
                <a:cs typeface="Calibri"/>
              </a:rPr>
              <a:t>using </a:t>
            </a:r>
            <a:r>
              <a:rPr sz="2450" b="1" spc="-15" dirty="0">
                <a:latin typeface="Calibri"/>
                <a:cs typeface="Calibri"/>
              </a:rPr>
              <a:t>easy to </a:t>
            </a:r>
            <a:r>
              <a:rPr sz="2450" b="1" spc="-10" dirty="0">
                <a:latin typeface="Calibri"/>
                <a:cs typeface="Calibri"/>
              </a:rPr>
              <a:t>understand </a:t>
            </a:r>
            <a:r>
              <a:rPr sz="2450" b="1" spc="-5" dirty="0">
                <a:latin typeface="Calibri"/>
                <a:cs typeface="Calibri"/>
              </a:rPr>
              <a:t>design  tools.</a:t>
            </a:r>
            <a:endParaRPr sz="2450">
              <a:latin typeface="Calibri"/>
              <a:cs typeface="Calibri"/>
            </a:endParaRPr>
          </a:p>
          <a:p>
            <a:pPr marL="711835" marR="269240" lvl="1" indent="-233045">
              <a:lnSpc>
                <a:spcPct val="80000"/>
              </a:lnSpc>
              <a:spcBef>
                <a:spcPts val="515"/>
              </a:spcBef>
              <a:buFont typeface="Arial"/>
              <a:buChar char="•"/>
              <a:tabLst>
                <a:tab pos="712470" algn="l"/>
              </a:tabLst>
            </a:pPr>
            <a:r>
              <a:rPr sz="2450" b="1" spc="-5" dirty="0">
                <a:latin typeface="Calibri"/>
                <a:cs typeface="Calibri"/>
              </a:rPr>
              <a:t>Implementing </a:t>
            </a:r>
            <a:r>
              <a:rPr sz="2450" b="1" spc="-15" dirty="0">
                <a:latin typeface="Calibri"/>
                <a:cs typeface="Calibri"/>
              </a:rPr>
              <a:t>patterns </a:t>
            </a:r>
            <a:r>
              <a:rPr sz="2450" b="1" spc="-5" dirty="0">
                <a:latin typeface="Calibri"/>
                <a:cs typeface="Calibri"/>
              </a:rPr>
              <a:t>and workflows </a:t>
            </a:r>
            <a:r>
              <a:rPr sz="2450" b="1" spc="-15" dirty="0">
                <a:latin typeface="Calibri"/>
                <a:cs typeface="Calibri"/>
              </a:rPr>
              <a:t>seamlessly, </a:t>
            </a:r>
            <a:r>
              <a:rPr sz="2450" b="1" spc="-10" dirty="0">
                <a:latin typeface="Calibri"/>
                <a:cs typeface="Calibri"/>
              </a:rPr>
              <a:t>that would </a:t>
            </a:r>
            <a:r>
              <a:rPr sz="2450" b="1" spc="-5" dirty="0">
                <a:latin typeface="Calibri"/>
                <a:cs typeface="Calibri"/>
              </a:rPr>
              <a:t>otherwise be  difficult </a:t>
            </a:r>
            <a:r>
              <a:rPr sz="2450" b="1" spc="-15" dirty="0">
                <a:latin typeface="Calibri"/>
                <a:cs typeface="Calibri"/>
              </a:rPr>
              <a:t>to </a:t>
            </a:r>
            <a:r>
              <a:rPr sz="2450" b="1" spc="-10" dirty="0">
                <a:latin typeface="Calibri"/>
                <a:cs typeface="Calibri"/>
              </a:rPr>
              <a:t>implement </a:t>
            </a:r>
            <a:r>
              <a:rPr sz="2450" b="1" spc="-5" dirty="0">
                <a:latin typeface="Calibri"/>
                <a:cs typeface="Calibri"/>
              </a:rPr>
              <a:t>in</a:t>
            </a:r>
            <a:r>
              <a:rPr sz="2450" b="1" spc="5" dirty="0">
                <a:latin typeface="Calibri"/>
                <a:cs typeface="Calibri"/>
              </a:rPr>
              <a:t> </a:t>
            </a:r>
            <a:r>
              <a:rPr sz="2450" b="1" spc="-5" dirty="0">
                <a:latin typeface="Calibri"/>
                <a:cs typeface="Calibri"/>
              </a:rPr>
              <a:t>code.</a:t>
            </a:r>
            <a:endParaRPr sz="2450">
              <a:latin typeface="Calibri"/>
              <a:cs typeface="Calibri"/>
            </a:endParaRPr>
          </a:p>
          <a:p>
            <a:pPr marL="711835" lvl="1" indent="-233045">
              <a:lnSpc>
                <a:spcPts val="2810"/>
              </a:lnSpc>
              <a:buFont typeface="Arial"/>
              <a:buChar char="•"/>
              <a:tabLst>
                <a:tab pos="712470" algn="l"/>
              </a:tabLst>
            </a:pPr>
            <a:r>
              <a:rPr sz="2450" b="1" spc="-10" dirty="0">
                <a:latin typeface="Calibri"/>
                <a:cs typeface="Calibri"/>
              </a:rPr>
              <a:t>Customizing your </a:t>
            </a:r>
            <a:r>
              <a:rPr sz="2450" b="1" spc="-5" dirty="0">
                <a:latin typeface="Calibri"/>
                <a:cs typeface="Calibri"/>
              </a:rPr>
              <a:t>logic app with </a:t>
            </a:r>
            <a:r>
              <a:rPr sz="2450" b="1" spc="-10" dirty="0">
                <a:latin typeface="Calibri"/>
                <a:cs typeface="Calibri"/>
              </a:rPr>
              <a:t>your </a:t>
            </a:r>
            <a:r>
              <a:rPr sz="2450" b="1" spc="-5" dirty="0">
                <a:latin typeface="Calibri"/>
                <a:cs typeface="Calibri"/>
              </a:rPr>
              <a:t>own </a:t>
            </a:r>
            <a:r>
              <a:rPr sz="2450" b="1" spc="-15" dirty="0">
                <a:latin typeface="Calibri"/>
                <a:cs typeface="Calibri"/>
              </a:rPr>
              <a:t>custom </a:t>
            </a:r>
            <a:r>
              <a:rPr sz="2450" b="1" spc="-5" dirty="0">
                <a:latin typeface="Calibri"/>
                <a:cs typeface="Calibri"/>
              </a:rPr>
              <a:t>APIs, code, and</a:t>
            </a:r>
            <a:r>
              <a:rPr sz="2450" b="1" spc="35" dirty="0">
                <a:latin typeface="Calibri"/>
                <a:cs typeface="Calibri"/>
              </a:rPr>
              <a:t> </a:t>
            </a:r>
            <a:r>
              <a:rPr sz="2450" b="1" spc="-5" dirty="0">
                <a:latin typeface="Calibri"/>
                <a:cs typeface="Calibri"/>
              </a:rPr>
              <a:t>actions.</a:t>
            </a:r>
            <a:endParaRPr sz="2450">
              <a:latin typeface="Calibri"/>
              <a:cs typeface="Calibri"/>
            </a:endParaRPr>
          </a:p>
          <a:p>
            <a:pPr marL="711835" marR="172085" lvl="1" indent="-233045">
              <a:lnSpc>
                <a:spcPts val="2350"/>
              </a:lnSpc>
              <a:spcBef>
                <a:spcPts val="520"/>
              </a:spcBef>
              <a:buFont typeface="Arial"/>
              <a:buChar char="•"/>
              <a:tabLst>
                <a:tab pos="712470" algn="l"/>
              </a:tabLst>
            </a:pPr>
            <a:r>
              <a:rPr sz="2450" b="1" spc="-10" dirty="0">
                <a:latin typeface="Calibri"/>
                <a:cs typeface="Calibri"/>
              </a:rPr>
              <a:t>Connecting </a:t>
            </a:r>
            <a:r>
              <a:rPr sz="2450" b="1" spc="-5" dirty="0">
                <a:latin typeface="Calibri"/>
                <a:cs typeface="Calibri"/>
              </a:rPr>
              <a:t>and </a:t>
            </a:r>
            <a:r>
              <a:rPr sz="2450" b="1" spc="-10" dirty="0">
                <a:latin typeface="Calibri"/>
                <a:cs typeface="Calibri"/>
              </a:rPr>
              <a:t>synchronizing </a:t>
            </a:r>
            <a:r>
              <a:rPr sz="2450" b="1" spc="-15" dirty="0">
                <a:latin typeface="Calibri"/>
                <a:cs typeface="Calibri"/>
              </a:rPr>
              <a:t>disparate </a:t>
            </a:r>
            <a:r>
              <a:rPr sz="2450" b="1" spc="-20" dirty="0">
                <a:latin typeface="Calibri"/>
                <a:cs typeface="Calibri"/>
              </a:rPr>
              <a:t>systems </a:t>
            </a:r>
            <a:r>
              <a:rPr sz="2450" b="1" spc="-5" dirty="0">
                <a:latin typeface="Calibri"/>
                <a:cs typeface="Calibri"/>
              </a:rPr>
              <a:t>across on-premises and the  </a:t>
            </a:r>
            <a:r>
              <a:rPr sz="2450" b="1" spc="-10" dirty="0">
                <a:latin typeface="Calibri"/>
                <a:cs typeface="Calibri"/>
              </a:rPr>
              <a:t>cloud.</a:t>
            </a:r>
            <a:endParaRPr sz="245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5775960" cy="709930"/>
          </a:xfrm>
          <a:prstGeom prst="rect">
            <a:avLst/>
          </a:prstGeom>
        </p:spPr>
        <p:txBody>
          <a:bodyPr vert="horz" wrap="square" lIns="0" tIns="17145" rIns="0" bIns="0" rtlCol="0">
            <a:spAutoFit/>
          </a:bodyPr>
          <a:lstStyle/>
          <a:p>
            <a:pPr marL="12700">
              <a:lnSpc>
                <a:spcPct val="100000"/>
              </a:lnSpc>
              <a:spcBef>
                <a:spcPts val="135"/>
              </a:spcBef>
            </a:pPr>
            <a:r>
              <a:rPr sz="4450" spc="10" dirty="0">
                <a:solidFill>
                  <a:srgbClr val="0071C5"/>
                </a:solidFill>
              </a:rPr>
              <a:t>Implementing </a:t>
            </a:r>
            <a:r>
              <a:rPr sz="4450" spc="15" dirty="0">
                <a:solidFill>
                  <a:srgbClr val="0071C5"/>
                </a:solidFill>
              </a:rPr>
              <a:t>Logic</a:t>
            </a:r>
            <a:r>
              <a:rPr sz="4450" spc="-80" dirty="0">
                <a:solidFill>
                  <a:srgbClr val="0071C5"/>
                </a:solidFill>
              </a:rPr>
              <a:t> </a:t>
            </a:r>
            <a:r>
              <a:rPr sz="4450" spc="5" dirty="0">
                <a:solidFill>
                  <a:srgbClr val="0071C5"/>
                </a:solidFill>
              </a:rPr>
              <a:t>Apps</a:t>
            </a:r>
            <a:endParaRPr sz="4450"/>
          </a:p>
        </p:txBody>
      </p:sp>
      <p:sp>
        <p:nvSpPr>
          <p:cNvPr id="3" name="object 3"/>
          <p:cNvSpPr txBox="1"/>
          <p:nvPr/>
        </p:nvSpPr>
        <p:spPr>
          <a:xfrm>
            <a:off x="608482" y="1408480"/>
            <a:ext cx="4571365" cy="3966210"/>
          </a:xfrm>
          <a:prstGeom prst="rect">
            <a:avLst/>
          </a:prstGeom>
        </p:spPr>
        <p:txBody>
          <a:bodyPr vert="horz" wrap="square" lIns="0" tIns="47625" rIns="0" bIns="0" rtlCol="0">
            <a:spAutoFit/>
          </a:bodyPr>
          <a:lstStyle/>
          <a:p>
            <a:pPr marL="245745" indent="-233045">
              <a:lnSpc>
                <a:spcPct val="100000"/>
              </a:lnSpc>
              <a:spcBef>
                <a:spcPts val="375"/>
              </a:spcBef>
              <a:buFont typeface="Arial"/>
              <a:buChar char="•"/>
              <a:tabLst>
                <a:tab pos="246379" algn="l"/>
              </a:tabLst>
            </a:pPr>
            <a:r>
              <a:rPr sz="2850" b="1" spc="-10" dirty="0">
                <a:latin typeface="Calibri"/>
                <a:cs typeface="Calibri"/>
              </a:rPr>
              <a:t>From </a:t>
            </a:r>
            <a:r>
              <a:rPr sz="2850" b="1" spc="5" dirty="0">
                <a:latin typeface="Calibri"/>
                <a:cs typeface="Calibri"/>
              </a:rPr>
              <a:t>the </a:t>
            </a:r>
            <a:r>
              <a:rPr sz="2850" b="1" spc="-10" dirty="0">
                <a:latin typeface="Calibri"/>
                <a:cs typeface="Calibri"/>
              </a:rPr>
              <a:t>Azure </a:t>
            </a:r>
            <a:r>
              <a:rPr sz="2850" b="1" spc="-5" dirty="0">
                <a:latin typeface="Calibri"/>
                <a:cs typeface="Calibri"/>
              </a:rPr>
              <a:t>portal:</a:t>
            </a:r>
            <a:endParaRPr sz="2850">
              <a:latin typeface="Calibri"/>
              <a:cs typeface="Calibri"/>
            </a:endParaRPr>
          </a:p>
          <a:p>
            <a:pPr marL="711835" lvl="1" indent="-233045">
              <a:lnSpc>
                <a:spcPct val="100000"/>
              </a:lnSpc>
              <a:spcBef>
                <a:spcPts val="234"/>
              </a:spcBef>
              <a:buFont typeface="Arial"/>
              <a:buChar char="•"/>
              <a:tabLst>
                <a:tab pos="712470" algn="l"/>
              </a:tabLst>
            </a:pPr>
            <a:r>
              <a:rPr sz="2450" b="1" spc="-114" dirty="0">
                <a:latin typeface="Calibri"/>
                <a:cs typeface="Calibri"/>
              </a:rPr>
              <a:t>To </a:t>
            </a:r>
            <a:r>
              <a:rPr sz="2450" b="1" spc="-15" dirty="0">
                <a:latin typeface="Calibri"/>
                <a:cs typeface="Calibri"/>
              </a:rPr>
              <a:t>create </a:t>
            </a:r>
            <a:r>
              <a:rPr sz="2450" b="1" spc="-5" dirty="0">
                <a:latin typeface="Calibri"/>
                <a:cs typeface="Calibri"/>
              </a:rPr>
              <a:t>a logic app,</a:t>
            </a:r>
            <a:r>
              <a:rPr sz="2450" b="1" spc="70" dirty="0">
                <a:latin typeface="Calibri"/>
                <a:cs typeface="Calibri"/>
              </a:rPr>
              <a:t> </a:t>
            </a:r>
            <a:r>
              <a:rPr sz="2450" b="1" spc="-10" dirty="0">
                <a:latin typeface="Calibri"/>
                <a:cs typeface="Calibri"/>
              </a:rPr>
              <a:t>provide:</a:t>
            </a:r>
            <a:endParaRPr sz="2450">
              <a:latin typeface="Calibri"/>
              <a:cs typeface="Calibri"/>
            </a:endParaRPr>
          </a:p>
          <a:p>
            <a:pPr marL="1177925" lvl="2" indent="-233045">
              <a:lnSpc>
                <a:spcPct val="100000"/>
              </a:lnSpc>
              <a:spcBef>
                <a:spcPts val="265"/>
              </a:spcBef>
              <a:buFont typeface="Arial"/>
              <a:buChar char="•"/>
              <a:tabLst>
                <a:tab pos="1177925" algn="l"/>
                <a:tab pos="1178560" algn="l"/>
              </a:tabLst>
            </a:pPr>
            <a:r>
              <a:rPr sz="2050" b="1" spc="-10" dirty="0">
                <a:latin typeface="Calibri"/>
                <a:cs typeface="Calibri"/>
              </a:rPr>
              <a:t>Name</a:t>
            </a:r>
            <a:endParaRPr sz="2050">
              <a:latin typeface="Calibri"/>
              <a:cs typeface="Calibri"/>
            </a:endParaRPr>
          </a:p>
          <a:p>
            <a:pPr marL="1177925" lvl="2" indent="-233045">
              <a:lnSpc>
                <a:spcPct val="100000"/>
              </a:lnSpc>
              <a:spcBef>
                <a:spcPts val="254"/>
              </a:spcBef>
              <a:buFont typeface="Arial"/>
              <a:buChar char="•"/>
              <a:tabLst>
                <a:tab pos="1177925" algn="l"/>
                <a:tab pos="1178560" algn="l"/>
              </a:tabLst>
            </a:pPr>
            <a:r>
              <a:rPr sz="2050" b="1" spc="-10" dirty="0">
                <a:latin typeface="Calibri"/>
                <a:cs typeface="Calibri"/>
              </a:rPr>
              <a:t>Subscription</a:t>
            </a:r>
            <a:endParaRPr sz="2050">
              <a:latin typeface="Calibri"/>
              <a:cs typeface="Calibri"/>
            </a:endParaRPr>
          </a:p>
          <a:p>
            <a:pPr marL="1177925" lvl="2" indent="-233045">
              <a:lnSpc>
                <a:spcPct val="100000"/>
              </a:lnSpc>
              <a:spcBef>
                <a:spcPts val="240"/>
              </a:spcBef>
              <a:buFont typeface="Arial"/>
              <a:buChar char="•"/>
              <a:tabLst>
                <a:tab pos="1177925" algn="l"/>
                <a:tab pos="1178560" algn="l"/>
              </a:tabLst>
            </a:pPr>
            <a:r>
              <a:rPr sz="2050" b="1" spc="-15" dirty="0">
                <a:latin typeface="Calibri"/>
                <a:cs typeface="Calibri"/>
              </a:rPr>
              <a:t>Resource</a:t>
            </a:r>
            <a:r>
              <a:rPr sz="2050" b="1" spc="-10" dirty="0">
                <a:latin typeface="Calibri"/>
                <a:cs typeface="Calibri"/>
              </a:rPr>
              <a:t> </a:t>
            </a:r>
            <a:r>
              <a:rPr sz="2050" b="1" spc="-20" dirty="0">
                <a:latin typeface="Calibri"/>
                <a:cs typeface="Calibri"/>
              </a:rPr>
              <a:t>Group</a:t>
            </a:r>
            <a:endParaRPr sz="2050">
              <a:latin typeface="Calibri"/>
              <a:cs typeface="Calibri"/>
            </a:endParaRPr>
          </a:p>
          <a:p>
            <a:pPr marL="1177925" lvl="2" indent="-233045">
              <a:lnSpc>
                <a:spcPct val="100000"/>
              </a:lnSpc>
              <a:spcBef>
                <a:spcPts val="240"/>
              </a:spcBef>
              <a:buFont typeface="Arial"/>
              <a:buChar char="•"/>
              <a:tabLst>
                <a:tab pos="1177925" algn="l"/>
                <a:tab pos="1178560" algn="l"/>
              </a:tabLst>
            </a:pPr>
            <a:r>
              <a:rPr sz="2050" b="1" spc="-15" dirty="0">
                <a:latin typeface="Calibri"/>
                <a:cs typeface="Calibri"/>
              </a:rPr>
              <a:t>Location</a:t>
            </a:r>
            <a:endParaRPr sz="2050">
              <a:latin typeface="Calibri"/>
              <a:cs typeface="Calibri"/>
            </a:endParaRPr>
          </a:p>
          <a:p>
            <a:pPr marL="711835" lvl="1" indent="-233045">
              <a:lnSpc>
                <a:spcPct val="100000"/>
              </a:lnSpc>
              <a:spcBef>
                <a:spcPts val="175"/>
              </a:spcBef>
              <a:buFont typeface="Arial"/>
              <a:buChar char="•"/>
              <a:tabLst>
                <a:tab pos="712470" algn="l"/>
              </a:tabLst>
            </a:pPr>
            <a:r>
              <a:rPr sz="2450" b="1" spc="-114" dirty="0">
                <a:latin typeface="Calibri"/>
                <a:cs typeface="Calibri"/>
              </a:rPr>
              <a:t>To </a:t>
            </a:r>
            <a:r>
              <a:rPr sz="2450" b="1" spc="-10" dirty="0">
                <a:latin typeface="Calibri"/>
                <a:cs typeface="Calibri"/>
              </a:rPr>
              <a:t>configure </a:t>
            </a:r>
            <a:r>
              <a:rPr sz="2450" b="1" spc="-5" dirty="0">
                <a:latin typeface="Calibri"/>
                <a:cs typeface="Calibri"/>
              </a:rPr>
              <a:t>a logic</a:t>
            </a:r>
            <a:r>
              <a:rPr sz="2450" b="1" spc="100" dirty="0">
                <a:latin typeface="Calibri"/>
                <a:cs typeface="Calibri"/>
              </a:rPr>
              <a:t> </a:t>
            </a:r>
            <a:r>
              <a:rPr sz="2450" b="1" spc="-5" dirty="0">
                <a:latin typeface="Calibri"/>
                <a:cs typeface="Calibri"/>
              </a:rPr>
              <a:t>app:</a:t>
            </a:r>
            <a:endParaRPr sz="2450">
              <a:latin typeface="Calibri"/>
              <a:cs typeface="Calibri"/>
            </a:endParaRPr>
          </a:p>
          <a:p>
            <a:pPr marL="1177925" lvl="2" indent="-233045">
              <a:lnSpc>
                <a:spcPct val="100000"/>
              </a:lnSpc>
              <a:spcBef>
                <a:spcPts val="270"/>
              </a:spcBef>
              <a:buFont typeface="Arial"/>
              <a:buChar char="•"/>
              <a:tabLst>
                <a:tab pos="1177925" algn="l"/>
                <a:tab pos="1178560" algn="l"/>
              </a:tabLst>
            </a:pPr>
            <a:r>
              <a:rPr sz="2050" b="1" spc="-5" dirty="0">
                <a:latin typeface="Calibri"/>
                <a:cs typeface="Calibri"/>
              </a:rPr>
              <a:t>Use </a:t>
            </a:r>
            <a:r>
              <a:rPr sz="2050" b="1" spc="-10" dirty="0">
                <a:latin typeface="Calibri"/>
                <a:cs typeface="Calibri"/>
              </a:rPr>
              <a:t>the Logic </a:t>
            </a:r>
            <a:r>
              <a:rPr sz="2050" b="1" spc="-15" dirty="0">
                <a:latin typeface="Calibri"/>
                <a:cs typeface="Calibri"/>
              </a:rPr>
              <a:t>Apps </a:t>
            </a:r>
            <a:r>
              <a:rPr sz="2050" b="1" spc="-10" dirty="0">
                <a:latin typeface="Calibri"/>
                <a:cs typeface="Calibri"/>
              </a:rPr>
              <a:t>Designer</a:t>
            </a:r>
            <a:r>
              <a:rPr sz="2050" b="1" dirty="0">
                <a:latin typeface="Calibri"/>
                <a:cs typeface="Calibri"/>
              </a:rPr>
              <a:t> </a:t>
            </a:r>
            <a:r>
              <a:rPr sz="2050" b="1" spc="-15" dirty="0">
                <a:latin typeface="Calibri"/>
                <a:cs typeface="Calibri"/>
              </a:rPr>
              <a:t>to:</a:t>
            </a:r>
            <a:endParaRPr sz="2050">
              <a:latin typeface="Calibri"/>
              <a:cs typeface="Calibri"/>
            </a:endParaRPr>
          </a:p>
          <a:p>
            <a:pPr marL="1644650" lvl="3" indent="-233045">
              <a:lnSpc>
                <a:spcPct val="100000"/>
              </a:lnSpc>
              <a:spcBef>
                <a:spcPts val="335"/>
              </a:spcBef>
              <a:buFont typeface="Arial"/>
              <a:buChar char="•"/>
              <a:tabLst>
                <a:tab pos="1644650" algn="l"/>
                <a:tab pos="1645285" algn="l"/>
              </a:tabLst>
            </a:pPr>
            <a:r>
              <a:rPr sz="1800" b="1" spc="20" dirty="0">
                <a:latin typeface="Calibri"/>
                <a:cs typeface="Calibri"/>
              </a:rPr>
              <a:t>Add</a:t>
            </a:r>
            <a:r>
              <a:rPr sz="1800" b="1" dirty="0">
                <a:latin typeface="Calibri"/>
                <a:cs typeface="Calibri"/>
              </a:rPr>
              <a:t> </a:t>
            </a:r>
            <a:r>
              <a:rPr sz="1800" b="1" spc="5" dirty="0">
                <a:latin typeface="Calibri"/>
                <a:cs typeface="Calibri"/>
              </a:rPr>
              <a:t>triggers</a:t>
            </a:r>
            <a:endParaRPr sz="1800">
              <a:latin typeface="Calibri"/>
              <a:cs typeface="Calibri"/>
            </a:endParaRPr>
          </a:p>
          <a:p>
            <a:pPr marL="1644650" lvl="3" indent="-233045">
              <a:lnSpc>
                <a:spcPct val="100000"/>
              </a:lnSpc>
              <a:spcBef>
                <a:spcPts val="325"/>
              </a:spcBef>
              <a:buFont typeface="Arial"/>
              <a:buChar char="•"/>
              <a:tabLst>
                <a:tab pos="1644650" algn="l"/>
                <a:tab pos="1645285" algn="l"/>
              </a:tabLst>
            </a:pPr>
            <a:r>
              <a:rPr sz="1800" b="1" spc="20" dirty="0">
                <a:latin typeface="Calibri"/>
                <a:cs typeface="Calibri"/>
              </a:rPr>
              <a:t>Add</a:t>
            </a:r>
            <a:r>
              <a:rPr sz="1800" b="1" dirty="0">
                <a:latin typeface="Calibri"/>
                <a:cs typeface="Calibri"/>
              </a:rPr>
              <a:t> </a:t>
            </a:r>
            <a:r>
              <a:rPr sz="1800" b="1" spc="10" dirty="0">
                <a:latin typeface="Calibri"/>
                <a:cs typeface="Calibri"/>
              </a:rPr>
              <a:t>connectors</a:t>
            </a:r>
            <a:endParaRPr sz="1800">
              <a:latin typeface="Calibri"/>
              <a:cs typeface="Calibri"/>
            </a:endParaRPr>
          </a:p>
          <a:p>
            <a:pPr marL="1644650" lvl="3" indent="-233045">
              <a:lnSpc>
                <a:spcPct val="100000"/>
              </a:lnSpc>
              <a:spcBef>
                <a:spcPts val="325"/>
              </a:spcBef>
              <a:buFont typeface="Arial"/>
              <a:buChar char="•"/>
              <a:tabLst>
                <a:tab pos="1644650" algn="l"/>
                <a:tab pos="1645285" algn="l"/>
              </a:tabLst>
            </a:pPr>
            <a:r>
              <a:rPr sz="1800" b="1" spc="5" dirty="0">
                <a:latin typeface="Calibri"/>
                <a:cs typeface="Calibri"/>
              </a:rPr>
              <a:t>Leverage</a:t>
            </a:r>
            <a:r>
              <a:rPr sz="1800" b="1" spc="-10" dirty="0">
                <a:latin typeface="Calibri"/>
                <a:cs typeface="Calibri"/>
              </a:rPr>
              <a:t> </a:t>
            </a:r>
            <a:r>
              <a:rPr sz="1800" b="1" spc="5" dirty="0">
                <a:latin typeface="Calibri"/>
                <a:cs typeface="Calibri"/>
              </a:rPr>
              <a:t>templates</a:t>
            </a:r>
            <a:endParaRPr sz="1800">
              <a:latin typeface="Calibri"/>
              <a:cs typeface="Calibri"/>
            </a:endParaRPr>
          </a:p>
        </p:txBody>
      </p:sp>
      <p:sp>
        <p:nvSpPr>
          <p:cNvPr id="4" name="object 4"/>
          <p:cNvSpPr/>
          <p:nvPr/>
        </p:nvSpPr>
        <p:spPr>
          <a:xfrm>
            <a:off x="7790688" y="1758695"/>
            <a:ext cx="3899641" cy="162818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440423" y="5007863"/>
            <a:ext cx="5277612" cy="185470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657088" y="3528059"/>
            <a:ext cx="6060948" cy="135940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08482" y="189102"/>
            <a:ext cx="6383020" cy="709930"/>
          </a:xfrm>
          <a:prstGeom prst="rect">
            <a:avLst/>
          </a:prstGeom>
        </p:spPr>
        <p:txBody>
          <a:bodyPr vert="horz" wrap="square" lIns="0" tIns="17145" rIns="0" bIns="0" rtlCol="0">
            <a:spAutoFit/>
          </a:bodyPr>
          <a:lstStyle/>
          <a:p>
            <a:pPr marL="12700">
              <a:lnSpc>
                <a:spcPct val="100000"/>
              </a:lnSpc>
              <a:spcBef>
                <a:spcPts val="135"/>
              </a:spcBef>
            </a:pPr>
            <a:r>
              <a:rPr sz="4450" b="0" spc="10" dirty="0">
                <a:solidFill>
                  <a:srgbClr val="0071C5"/>
                </a:solidFill>
                <a:latin typeface="Calibri Light"/>
                <a:cs typeface="Calibri Light"/>
              </a:rPr>
              <a:t>Built-in </a:t>
            </a:r>
            <a:r>
              <a:rPr sz="4450" b="0" spc="-35" dirty="0">
                <a:solidFill>
                  <a:srgbClr val="0071C5"/>
                </a:solidFill>
                <a:latin typeface="Calibri Light"/>
                <a:cs typeface="Calibri Light"/>
              </a:rPr>
              <a:t>Triggers </a:t>
            </a:r>
            <a:r>
              <a:rPr sz="4450" b="0" spc="15" dirty="0">
                <a:solidFill>
                  <a:srgbClr val="0071C5"/>
                </a:solidFill>
                <a:latin typeface="Calibri Light"/>
                <a:cs typeface="Calibri Light"/>
              </a:rPr>
              <a:t>and</a:t>
            </a:r>
            <a:r>
              <a:rPr sz="4450" b="0" spc="-10" dirty="0">
                <a:solidFill>
                  <a:srgbClr val="0071C5"/>
                </a:solidFill>
                <a:latin typeface="Calibri Light"/>
                <a:cs typeface="Calibri Light"/>
              </a:rPr>
              <a:t> </a:t>
            </a:r>
            <a:r>
              <a:rPr sz="4450" b="0" spc="10" dirty="0">
                <a:solidFill>
                  <a:srgbClr val="0071C5"/>
                </a:solidFill>
                <a:latin typeface="Calibri Light"/>
                <a:cs typeface="Calibri Light"/>
              </a:rPr>
              <a:t>Actions</a:t>
            </a:r>
            <a:endParaRPr sz="4450">
              <a:latin typeface="Calibri Light"/>
              <a:cs typeface="Calibri Light"/>
            </a:endParaRPr>
          </a:p>
        </p:txBody>
      </p:sp>
      <p:sp>
        <p:nvSpPr>
          <p:cNvPr id="3" name="object 3"/>
          <p:cNvSpPr txBox="1"/>
          <p:nvPr/>
        </p:nvSpPr>
        <p:spPr>
          <a:xfrm>
            <a:off x="1074826" y="1471930"/>
            <a:ext cx="61594"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Arial"/>
                <a:cs typeface="Arial"/>
              </a:rPr>
              <a:t>•</a:t>
            </a:r>
            <a:endParaRPr sz="800">
              <a:latin typeface="Arial"/>
              <a:cs typeface="Arial"/>
            </a:endParaRPr>
          </a:p>
        </p:txBody>
      </p:sp>
      <p:sp>
        <p:nvSpPr>
          <p:cNvPr id="4" name="object 4"/>
          <p:cNvSpPr txBox="1"/>
          <p:nvPr/>
        </p:nvSpPr>
        <p:spPr>
          <a:xfrm>
            <a:off x="1307972" y="1435664"/>
            <a:ext cx="391795" cy="1014094"/>
          </a:xfrm>
          <a:prstGeom prst="rect">
            <a:avLst/>
          </a:prstGeom>
        </p:spPr>
        <p:txBody>
          <a:bodyPr vert="horz" wrap="square" lIns="0" tIns="49530" rIns="0" bIns="0" rtlCol="0">
            <a:spAutoFit/>
          </a:bodyPr>
          <a:lstStyle/>
          <a:p>
            <a:pPr marL="12700">
              <a:lnSpc>
                <a:spcPct val="100000"/>
              </a:lnSpc>
              <a:spcBef>
                <a:spcPts val="390"/>
              </a:spcBef>
            </a:pPr>
            <a:r>
              <a:rPr sz="800" b="1" spc="-5" dirty="0">
                <a:latin typeface="Calibri"/>
                <a:cs typeface="Calibri"/>
              </a:rPr>
              <a:t>Triggers:</a:t>
            </a:r>
            <a:endParaRPr sz="800">
              <a:latin typeface="Calibri"/>
              <a:cs typeface="Calibri"/>
            </a:endParaRPr>
          </a:p>
          <a:p>
            <a:pPr marL="245745">
              <a:lnSpc>
                <a:spcPct val="100000"/>
              </a:lnSpc>
              <a:spcBef>
                <a:spcPts val="240"/>
              </a:spcBef>
            </a:pPr>
            <a:r>
              <a:rPr sz="700" spc="-5" dirty="0">
                <a:latin typeface="Arial"/>
                <a:cs typeface="Arial"/>
              </a:rPr>
              <a:t>•</a:t>
            </a:r>
            <a:endParaRPr sz="700">
              <a:latin typeface="Arial"/>
              <a:cs typeface="Arial"/>
            </a:endParaRPr>
          </a:p>
          <a:p>
            <a:pPr marL="245745">
              <a:lnSpc>
                <a:spcPct val="100000"/>
              </a:lnSpc>
              <a:spcBef>
                <a:spcPts val="254"/>
              </a:spcBef>
            </a:pPr>
            <a:r>
              <a:rPr sz="700" spc="-5" dirty="0">
                <a:latin typeface="Arial"/>
                <a:cs typeface="Arial"/>
              </a:rPr>
              <a:t>•</a:t>
            </a:r>
            <a:endParaRPr sz="700">
              <a:latin typeface="Arial"/>
              <a:cs typeface="Arial"/>
            </a:endParaRPr>
          </a:p>
          <a:p>
            <a:pPr marL="245745">
              <a:lnSpc>
                <a:spcPct val="100000"/>
              </a:lnSpc>
              <a:spcBef>
                <a:spcPts val="250"/>
              </a:spcBef>
            </a:pPr>
            <a:r>
              <a:rPr sz="700" spc="-5" dirty="0">
                <a:latin typeface="Arial"/>
                <a:cs typeface="Arial"/>
              </a:rPr>
              <a:t>•</a:t>
            </a:r>
            <a:endParaRPr sz="700">
              <a:latin typeface="Arial"/>
              <a:cs typeface="Arial"/>
            </a:endParaRPr>
          </a:p>
          <a:p>
            <a:pPr marL="245745">
              <a:lnSpc>
                <a:spcPct val="100000"/>
              </a:lnSpc>
              <a:spcBef>
                <a:spcPts val="240"/>
              </a:spcBef>
            </a:pPr>
            <a:r>
              <a:rPr sz="700" spc="-5" dirty="0">
                <a:latin typeface="Arial"/>
                <a:cs typeface="Arial"/>
              </a:rPr>
              <a:t>•</a:t>
            </a:r>
            <a:endParaRPr sz="700">
              <a:latin typeface="Arial"/>
              <a:cs typeface="Arial"/>
            </a:endParaRPr>
          </a:p>
          <a:p>
            <a:pPr marL="245745">
              <a:lnSpc>
                <a:spcPct val="100000"/>
              </a:lnSpc>
              <a:spcBef>
                <a:spcPts val="254"/>
              </a:spcBef>
            </a:pPr>
            <a:r>
              <a:rPr sz="700" spc="-5" dirty="0">
                <a:latin typeface="Arial"/>
                <a:cs typeface="Arial"/>
              </a:rPr>
              <a:t>•</a:t>
            </a:r>
            <a:endParaRPr sz="700">
              <a:latin typeface="Arial"/>
              <a:cs typeface="Arial"/>
            </a:endParaRPr>
          </a:p>
          <a:p>
            <a:pPr marL="245745">
              <a:lnSpc>
                <a:spcPct val="100000"/>
              </a:lnSpc>
              <a:spcBef>
                <a:spcPts val="250"/>
              </a:spcBef>
            </a:pPr>
            <a:r>
              <a:rPr sz="700" spc="-5" dirty="0">
                <a:latin typeface="Arial"/>
                <a:cs typeface="Arial"/>
              </a:rPr>
              <a:t>•</a:t>
            </a:r>
            <a:endParaRPr sz="700">
              <a:latin typeface="Arial"/>
              <a:cs typeface="Arial"/>
            </a:endParaRPr>
          </a:p>
        </p:txBody>
      </p:sp>
      <p:sp>
        <p:nvSpPr>
          <p:cNvPr id="5" name="object 5"/>
          <p:cNvSpPr txBox="1"/>
          <p:nvPr/>
        </p:nvSpPr>
        <p:spPr>
          <a:xfrm>
            <a:off x="1774317" y="1593239"/>
            <a:ext cx="612775" cy="855980"/>
          </a:xfrm>
          <a:prstGeom prst="rect">
            <a:avLst/>
          </a:prstGeom>
        </p:spPr>
        <p:txBody>
          <a:bodyPr vert="horz" wrap="square" lIns="0" tIns="12700" rIns="0" bIns="0" rtlCol="0">
            <a:spAutoFit/>
          </a:bodyPr>
          <a:lstStyle/>
          <a:p>
            <a:pPr marL="12700" marR="177165">
              <a:lnSpc>
                <a:spcPct val="130000"/>
              </a:lnSpc>
              <a:spcBef>
                <a:spcPts val="100"/>
              </a:spcBef>
            </a:pPr>
            <a:r>
              <a:rPr sz="700" b="1" spc="-5" dirty="0">
                <a:latin typeface="Calibri"/>
                <a:cs typeface="Calibri"/>
              </a:rPr>
              <a:t>R</a:t>
            </a:r>
            <a:r>
              <a:rPr sz="700" b="1" spc="-10" dirty="0">
                <a:latin typeface="Calibri"/>
                <a:cs typeface="Calibri"/>
              </a:rPr>
              <a:t>ec</a:t>
            </a:r>
            <a:r>
              <a:rPr sz="700" b="1" spc="-5" dirty="0">
                <a:latin typeface="Calibri"/>
                <a:cs typeface="Calibri"/>
              </a:rPr>
              <a:t>urr</a:t>
            </a:r>
            <a:r>
              <a:rPr sz="700" b="1" spc="-10" dirty="0">
                <a:latin typeface="Calibri"/>
                <a:cs typeface="Calibri"/>
              </a:rPr>
              <a:t>e</a:t>
            </a:r>
            <a:r>
              <a:rPr sz="700" b="1" spc="-5" dirty="0">
                <a:latin typeface="Calibri"/>
                <a:cs typeface="Calibri"/>
              </a:rPr>
              <a:t>n</a:t>
            </a:r>
            <a:r>
              <a:rPr sz="700" b="1" spc="-10" dirty="0">
                <a:latin typeface="Calibri"/>
                <a:cs typeface="Calibri"/>
              </a:rPr>
              <a:t>c</a:t>
            </a:r>
            <a:r>
              <a:rPr sz="700" b="1" spc="-5" dirty="0">
                <a:latin typeface="Calibri"/>
                <a:cs typeface="Calibri"/>
              </a:rPr>
              <a:t>e  HTTP</a:t>
            </a:r>
            <a:endParaRPr sz="700">
              <a:latin typeface="Calibri"/>
              <a:cs typeface="Calibri"/>
            </a:endParaRPr>
          </a:p>
          <a:p>
            <a:pPr marL="12700">
              <a:lnSpc>
                <a:spcPct val="100000"/>
              </a:lnSpc>
              <a:spcBef>
                <a:spcPts val="250"/>
              </a:spcBef>
            </a:pPr>
            <a:r>
              <a:rPr sz="700" b="1" spc="-5" dirty="0">
                <a:latin typeface="Calibri"/>
                <a:cs typeface="Calibri"/>
              </a:rPr>
              <a:t>Request</a:t>
            </a:r>
            <a:endParaRPr sz="700">
              <a:latin typeface="Calibri"/>
              <a:cs typeface="Calibri"/>
            </a:endParaRPr>
          </a:p>
          <a:p>
            <a:pPr marL="12700" marR="5080">
              <a:lnSpc>
                <a:spcPts val="1090"/>
              </a:lnSpc>
              <a:spcBef>
                <a:spcPts val="70"/>
              </a:spcBef>
            </a:pPr>
            <a:r>
              <a:rPr sz="700" b="1" spc="-5" dirty="0">
                <a:latin typeface="Calibri"/>
                <a:cs typeface="Calibri"/>
              </a:rPr>
              <a:t>Azure</a:t>
            </a:r>
            <a:r>
              <a:rPr sz="700" b="1" spc="-65" dirty="0">
                <a:latin typeface="Calibri"/>
                <a:cs typeface="Calibri"/>
              </a:rPr>
              <a:t> </a:t>
            </a:r>
            <a:r>
              <a:rPr sz="700" b="1" spc="-5" dirty="0">
                <a:latin typeface="Calibri"/>
                <a:cs typeface="Calibri"/>
              </a:rPr>
              <a:t>Functions  Batch</a:t>
            </a:r>
            <a:endParaRPr sz="700">
              <a:latin typeface="Calibri"/>
              <a:cs typeface="Calibri"/>
            </a:endParaRPr>
          </a:p>
          <a:p>
            <a:pPr marL="12700">
              <a:lnSpc>
                <a:spcPct val="100000"/>
              </a:lnSpc>
              <a:spcBef>
                <a:spcPts val="175"/>
              </a:spcBef>
            </a:pPr>
            <a:r>
              <a:rPr sz="700" b="1" spc="-5" dirty="0">
                <a:latin typeface="Calibri"/>
                <a:cs typeface="Calibri"/>
              </a:rPr>
              <a:t>Logic Apps</a:t>
            </a:r>
            <a:endParaRPr sz="700">
              <a:latin typeface="Calibri"/>
              <a:cs typeface="Calibri"/>
            </a:endParaRPr>
          </a:p>
        </p:txBody>
      </p:sp>
      <p:sp>
        <p:nvSpPr>
          <p:cNvPr id="6" name="object 6"/>
          <p:cNvSpPr txBox="1"/>
          <p:nvPr/>
        </p:nvSpPr>
        <p:spPr>
          <a:xfrm>
            <a:off x="1074826" y="2587498"/>
            <a:ext cx="61594" cy="147955"/>
          </a:xfrm>
          <a:prstGeom prst="rect">
            <a:avLst/>
          </a:prstGeom>
        </p:spPr>
        <p:txBody>
          <a:bodyPr vert="horz" wrap="square" lIns="0" tIns="13335" rIns="0" bIns="0" rtlCol="0">
            <a:spAutoFit/>
          </a:bodyPr>
          <a:lstStyle/>
          <a:p>
            <a:pPr marL="12700">
              <a:lnSpc>
                <a:spcPct val="100000"/>
              </a:lnSpc>
              <a:spcBef>
                <a:spcPts val="105"/>
              </a:spcBef>
            </a:pPr>
            <a:r>
              <a:rPr sz="800" dirty="0">
                <a:latin typeface="Arial"/>
                <a:cs typeface="Arial"/>
              </a:rPr>
              <a:t>•</a:t>
            </a:r>
            <a:endParaRPr sz="800">
              <a:latin typeface="Arial"/>
              <a:cs typeface="Arial"/>
            </a:endParaRPr>
          </a:p>
        </p:txBody>
      </p:sp>
      <p:sp>
        <p:nvSpPr>
          <p:cNvPr id="7" name="object 7"/>
          <p:cNvSpPr txBox="1"/>
          <p:nvPr/>
        </p:nvSpPr>
        <p:spPr>
          <a:xfrm>
            <a:off x="1307972" y="2549471"/>
            <a:ext cx="368935" cy="1016000"/>
          </a:xfrm>
          <a:prstGeom prst="rect">
            <a:avLst/>
          </a:prstGeom>
        </p:spPr>
        <p:txBody>
          <a:bodyPr vert="horz" wrap="square" lIns="0" tIns="50800" rIns="0" bIns="0" rtlCol="0">
            <a:spAutoFit/>
          </a:bodyPr>
          <a:lstStyle/>
          <a:p>
            <a:pPr marL="12700">
              <a:lnSpc>
                <a:spcPct val="100000"/>
              </a:lnSpc>
              <a:spcBef>
                <a:spcPts val="400"/>
              </a:spcBef>
            </a:pPr>
            <a:r>
              <a:rPr sz="800" b="1" spc="-5" dirty="0">
                <a:latin typeface="Calibri"/>
                <a:cs typeface="Calibri"/>
              </a:rPr>
              <a:t>Actions:</a:t>
            </a:r>
            <a:endParaRPr sz="800">
              <a:latin typeface="Calibri"/>
              <a:cs typeface="Calibri"/>
            </a:endParaRPr>
          </a:p>
          <a:p>
            <a:pPr marL="245745">
              <a:lnSpc>
                <a:spcPct val="100000"/>
              </a:lnSpc>
              <a:spcBef>
                <a:spcPts val="259"/>
              </a:spcBef>
            </a:pPr>
            <a:r>
              <a:rPr sz="700" spc="-5" dirty="0">
                <a:latin typeface="Arial"/>
                <a:cs typeface="Arial"/>
              </a:rPr>
              <a:t>•</a:t>
            </a:r>
            <a:endParaRPr sz="700">
              <a:latin typeface="Arial"/>
              <a:cs typeface="Arial"/>
            </a:endParaRPr>
          </a:p>
          <a:p>
            <a:pPr marL="245745">
              <a:lnSpc>
                <a:spcPct val="100000"/>
              </a:lnSpc>
              <a:spcBef>
                <a:spcPts val="240"/>
              </a:spcBef>
            </a:pPr>
            <a:r>
              <a:rPr sz="700" spc="-5" dirty="0">
                <a:latin typeface="Arial"/>
                <a:cs typeface="Arial"/>
              </a:rPr>
              <a:t>•</a:t>
            </a:r>
            <a:endParaRPr sz="700">
              <a:latin typeface="Arial"/>
              <a:cs typeface="Arial"/>
            </a:endParaRPr>
          </a:p>
          <a:p>
            <a:pPr marL="245745">
              <a:lnSpc>
                <a:spcPct val="100000"/>
              </a:lnSpc>
              <a:spcBef>
                <a:spcPts val="254"/>
              </a:spcBef>
            </a:pPr>
            <a:r>
              <a:rPr sz="700" spc="-5" dirty="0">
                <a:latin typeface="Arial"/>
                <a:cs typeface="Arial"/>
              </a:rPr>
              <a:t>•</a:t>
            </a:r>
            <a:endParaRPr sz="700">
              <a:latin typeface="Arial"/>
              <a:cs typeface="Arial"/>
            </a:endParaRPr>
          </a:p>
          <a:p>
            <a:pPr marL="245745">
              <a:lnSpc>
                <a:spcPct val="100000"/>
              </a:lnSpc>
              <a:spcBef>
                <a:spcPts val="250"/>
              </a:spcBef>
            </a:pPr>
            <a:r>
              <a:rPr sz="700" spc="-5" dirty="0">
                <a:latin typeface="Arial"/>
                <a:cs typeface="Arial"/>
              </a:rPr>
              <a:t>•</a:t>
            </a:r>
            <a:endParaRPr sz="700">
              <a:latin typeface="Arial"/>
              <a:cs typeface="Arial"/>
            </a:endParaRPr>
          </a:p>
          <a:p>
            <a:pPr marL="245745">
              <a:lnSpc>
                <a:spcPct val="100000"/>
              </a:lnSpc>
              <a:spcBef>
                <a:spcPts val="240"/>
              </a:spcBef>
            </a:pPr>
            <a:r>
              <a:rPr sz="700" spc="-5" dirty="0">
                <a:latin typeface="Arial"/>
                <a:cs typeface="Arial"/>
              </a:rPr>
              <a:t>•</a:t>
            </a:r>
            <a:endParaRPr sz="700">
              <a:latin typeface="Arial"/>
              <a:cs typeface="Arial"/>
            </a:endParaRPr>
          </a:p>
          <a:p>
            <a:pPr marL="245745">
              <a:lnSpc>
                <a:spcPct val="100000"/>
              </a:lnSpc>
              <a:spcBef>
                <a:spcPts val="250"/>
              </a:spcBef>
            </a:pPr>
            <a:r>
              <a:rPr sz="700" spc="-5" dirty="0">
                <a:latin typeface="Arial"/>
                <a:cs typeface="Arial"/>
              </a:rPr>
              <a:t>•</a:t>
            </a:r>
            <a:endParaRPr sz="700">
              <a:latin typeface="Arial"/>
              <a:cs typeface="Arial"/>
            </a:endParaRPr>
          </a:p>
        </p:txBody>
      </p:sp>
      <p:sp>
        <p:nvSpPr>
          <p:cNvPr id="8" name="object 8"/>
          <p:cNvSpPr txBox="1"/>
          <p:nvPr/>
        </p:nvSpPr>
        <p:spPr>
          <a:xfrm>
            <a:off x="1774317" y="2712267"/>
            <a:ext cx="405130" cy="853440"/>
          </a:xfrm>
          <a:prstGeom prst="rect">
            <a:avLst/>
          </a:prstGeom>
        </p:spPr>
        <p:txBody>
          <a:bodyPr vert="horz" wrap="square" lIns="0" tIns="11430" rIns="0" bIns="0" rtlCol="0">
            <a:spAutoFit/>
          </a:bodyPr>
          <a:lstStyle/>
          <a:p>
            <a:pPr marL="12700" marR="5080">
              <a:lnSpc>
                <a:spcPct val="129500"/>
              </a:lnSpc>
              <a:spcBef>
                <a:spcPts val="90"/>
              </a:spcBef>
            </a:pPr>
            <a:r>
              <a:rPr sz="700" b="1" spc="-5" dirty="0">
                <a:latin typeface="Calibri"/>
                <a:cs typeface="Calibri"/>
              </a:rPr>
              <a:t>Condition  For each  Scope  </a:t>
            </a:r>
            <a:r>
              <a:rPr sz="700" b="1" spc="-10" dirty="0">
                <a:latin typeface="Calibri"/>
                <a:cs typeface="Calibri"/>
              </a:rPr>
              <a:t>Switch  </a:t>
            </a:r>
            <a:r>
              <a:rPr sz="700" b="1" spc="-5" dirty="0">
                <a:latin typeface="Calibri"/>
                <a:cs typeface="Calibri"/>
              </a:rPr>
              <a:t>T</a:t>
            </a:r>
            <a:r>
              <a:rPr sz="700" b="1" spc="-10" dirty="0">
                <a:latin typeface="Calibri"/>
                <a:cs typeface="Calibri"/>
              </a:rPr>
              <a:t>e</a:t>
            </a:r>
            <a:r>
              <a:rPr sz="700" b="1" spc="-5" dirty="0">
                <a:latin typeface="Calibri"/>
                <a:cs typeface="Calibri"/>
              </a:rPr>
              <a:t>r</a:t>
            </a:r>
            <a:r>
              <a:rPr sz="700" b="1" spc="-10" dirty="0">
                <a:latin typeface="Calibri"/>
                <a:cs typeface="Calibri"/>
              </a:rPr>
              <a:t>m</a:t>
            </a:r>
            <a:r>
              <a:rPr sz="700" b="1" spc="-15" dirty="0">
                <a:latin typeface="Calibri"/>
                <a:cs typeface="Calibri"/>
              </a:rPr>
              <a:t>i</a:t>
            </a:r>
            <a:r>
              <a:rPr sz="700" b="1" spc="-5" dirty="0">
                <a:latin typeface="Calibri"/>
                <a:cs typeface="Calibri"/>
              </a:rPr>
              <a:t>nate  Until</a:t>
            </a:r>
            <a:endParaRPr sz="700">
              <a:latin typeface="Calibri"/>
              <a:cs typeface="Calibri"/>
            </a:endParaRPr>
          </a:p>
        </p:txBody>
      </p:sp>
      <p:sp>
        <p:nvSpPr>
          <p:cNvPr id="9" name="object 9"/>
          <p:cNvSpPr/>
          <p:nvPr/>
        </p:nvSpPr>
        <p:spPr>
          <a:xfrm>
            <a:off x="3919728" y="1720595"/>
            <a:ext cx="7869935" cy="2049780"/>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4554034" y="4570997"/>
            <a:ext cx="6708530" cy="150096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4909820" cy="709930"/>
          </a:xfrm>
          <a:prstGeom prst="rect">
            <a:avLst/>
          </a:prstGeom>
        </p:spPr>
        <p:txBody>
          <a:bodyPr vert="horz" wrap="square" lIns="0" tIns="17145" rIns="0" bIns="0" rtlCol="0">
            <a:spAutoFit/>
          </a:bodyPr>
          <a:lstStyle/>
          <a:p>
            <a:pPr marL="12700">
              <a:lnSpc>
                <a:spcPct val="100000"/>
              </a:lnSpc>
              <a:spcBef>
                <a:spcPts val="135"/>
              </a:spcBef>
            </a:pPr>
            <a:r>
              <a:rPr sz="4450" spc="10" dirty="0">
                <a:solidFill>
                  <a:srgbClr val="0071C5"/>
                </a:solidFill>
              </a:rPr>
              <a:t>Managed</a:t>
            </a:r>
            <a:r>
              <a:rPr sz="4450" spc="-70" dirty="0">
                <a:solidFill>
                  <a:srgbClr val="0071C5"/>
                </a:solidFill>
              </a:rPr>
              <a:t> </a:t>
            </a:r>
            <a:r>
              <a:rPr sz="4450" dirty="0">
                <a:solidFill>
                  <a:srgbClr val="0071C5"/>
                </a:solidFill>
              </a:rPr>
              <a:t>Connectors</a:t>
            </a:r>
            <a:endParaRPr sz="4450"/>
          </a:p>
        </p:txBody>
      </p:sp>
      <p:sp>
        <p:nvSpPr>
          <p:cNvPr id="3" name="object 3"/>
          <p:cNvSpPr txBox="1"/>
          <p:nvPr/>
        </p:nvSpPr>
        <p:spPr>
          <a:xfrm>
            <a:off x="608482" y="1424685"/>
            <a:ext cx="4695190" cy="4928870"/>
          </a:xfrm>
          <a:prstGeom prst="rect">
            <a:avLst/>
          </a:prstGeom>
        </p:spPr>
        <p:txBody>
          <a:bodyPr vert="horz" wrap="square" lIns="0" tIns="12700" rIns="0" bIns="0" rtlCol="0">
            <a:spAutoFit/>
          </a:bodyPr>
          <a:lstStyle/>
          <a:p>
            <a:pPr marL="245745" indent="-233045">
              <a:lnSpc>
                <a:spcPct val="100000"/>
              </a:lnSpc>
              <a:spcBef>
                <a:spcPts val="100"/>
              </a:spcBef>
              <a:buFont typeface="Arial"/>
              <a:buChar char="•"/>
              <a:tabLst>
                <a:tab pos="246379" algn="l"/>
              </a:tabLst>
            </a:pPr>
            <a:r>
              <a:rPr sz="2400" b="1" spc="-5" dirty="0">
                <a:latin typeface="Calibri"/>
                <a:cs typeface="Calibri"/>
              </a:rPr>
              <a:t>200+ built-in connectors,</a:t>
            </a:r>
            <a:r>
              <a:rPr sz="2400" b="1" spc="-40" dirty="0">
                <a:latin typeface="Calibri"/>
                <a:cs typeface="Calibri"/>
              </a:rPr>
              <a:t> </a:t>
            </a:r>
            <a:r>
              <a:rPr sz="2400" b="1" spc="-10" dirty="0">
                <a:latin typeface="Calibri"/>
                <a:cs typeface="Calibri"/>
              </a:rPr>
              <a:t>including:</a:t>
            </a:r>
            <a:endParaRPr sz="2400">
              <a:latin typeface="Calibri"/>
              <a:cs typeface="Calibri"/>
            </a:endParaRPr>
          </a:p>
          <a:p>
            <a:pPr marL="711835" lvl="1" indent="-233045">
              <a:lnSpc>
                <a:spcPct val="100000"/>
              </a:lnSpc>
              <a:spcBef>
                <a:spcPts val="10"/>
              </a:spcBef>
              <a:buFont typeface="Arial"/>
              <a:buChar char="•"/>
              <a:tabLst>
                <a:tab pos="711835" algn="l"/>
                <a:tab pos="712470" algn="l"/>
              </a:tabLst>
            </a:pPr>
            <a:r>
              <a:rPr sz="2100" b="1" spc="-10" dirty="0">
                <a:latin typeface="Calibri"/>
                <a:cs typeface="Calibri"/>
              </a:rPr>
              <a:t>Managed </a:t>
            </a:r>
            <a:r>
              <a:rPr sz="2100" b="1" dirty="0">
                <a:latin typeface="Calibri"/>
                <a:cs typeface="Calibri"/>
              </a:rPr>
              <a:t>API</a:t>
            </a:r>
            <a:r>
              <a:rPr sz="2100" b="1" spc="15" dirty="0">
                <a:latin typeface="Calibri"/>
                <a:cs typeface="Calibri"/>
              </a:rPr>
              <a:t> </a:t>
            </a:r>
            <a:r>
              <a:rPr sz="2100" b="1" spc="-10" dirty="0">
                <a:latin typeface="Calibri"/>
                <a:cs typeface="Calibri"/>
              </a:rPr>
              <a:t>connectors:</a:t>
            </a:r>
            <a:endParaRPr sz="2100">
              <a:latin typeface="Calibri"/>
              <a:cs typeface="Calibri"/>
            </a:endParaRPr>
          </a:p>
          <a:p>
            <a:pPr marL="1177925" marR="440055" lvl="2" indent="-233045">
              <a:lnSpc>
                <a:spcPts val="1630"/>
              </a:lnSpc>
              <a:spcBef>
                <a:spcPts val="495"/>
              </a:spcBef>
              <a:buFont typeface="Arial"/>
              <a:buChar char="•"/>
              <a:tabLst>
                <a:tab pos="1177925" algn="l"/>
                <a:tab pos="1178560" algn="l"/>
              </a:tabLst>
            </a:pPr>
            <a:r>
              <a:rPr sz="1700" b="1" spc="-10" dirty="0">
                <a:latin typeface="Calibri"/>
                <a:cs typeface="Calibri"/>
              </a:rPr>
              <a:t>Azure </a:t>
            </a:r>
            <a:r>
              <a:rPr sz="1700" b="1" dirty="0">
                <a:latin typeface="Calibri"/>
                <a:cs typeface="Calibri"/>
              </a:rPr>
              <a:t>Blob </a:t>
            </a:r>
            <a:r>
              <a:rPr sz="1700" b="1" spc="-15" dirty="0">
                <a:latin typeface="Calibri"/>
                <a:cs typeface="Calibri"/>
              </a:rPr>
              <a:t>Storage, </a:t>
            </a:r>
            <a:r>
              <a:rPr sz="1700" b="1" spc="-5" dirty="0">
                <a:latin typeface="Calibri"/>
                <a:cs typeface="Calibri"/>
              </a:rPr>
              <a:t>Office </a:t>
            </a:r>
            <a:r>
              <a:rPr sz="1700" b="1" dirty="0">
                <a:latin typeface="Calibri"/>
                <a:cs typeface="Calibri"/>
              </a:rPr>
              <a:t>365,  </a:t>
            </a:r>
            <a:r>
              <a:rPr sz="1700" b="1" spc="-5" dirty="0">
                <a:latin typeface="Calibri"/>
                <a:cs typeface="Calibri"/>
              </a:rPr>
              <a:t>Dynamics, </a:t>
            </a:r>
            <a:r>
              <a:rPr sz="1700" b="1" spc="-10" dirty="0">
                <a:latin typeface="Calibri"/>
                <a:cs typeface="Calibri"/>
              </a:rPr>
              <a:t>Power </a:t>
            </a:r>
            <a:r>
              <a:rPr sz="1700" b="1" dirty="0">
                <a:latin typeface="Calibri"/>
                <a:cs typeface="Calibri"/>
              </a:rPr>
              <a:t>BI, </a:t>
            </a:r>
            <a:r>
              <a:rPr sz="1700" b="1" spc="-5" dirty="0">
                <a:latin typeface="Calibri"/>
                <a:cs typeface="Calibri"/>
              </a:rPr>
              <a:t>OneDrive,  </a:t>
            </a:r>
            <a:r>
              <a:rPr sz="1700" b="1" spc="-10" dirty="0">
                <a:latin typeface="Calibri"/>
                <a:cs typeface="Calibri"/>
              </a:rPr>
              <a:t>Salesforce, </a:t>
            </a:r>
            <a:r>
              <a:rPr sz="1700" b="1" dirty="0">
                <a:latin typeface="Calibri"/>
                <a:cs typeface="Calibri"/>
              </a:rPr>
              <a:t>and </a:t>
            </a:r>
            <a:r>
              <a:rPr sz="1700" b="1" spc="-10" dirty="0">
                <a:latin typeface="Calibri"/>
                <a:cs typeface="Calibri"/>
              </a:rPr>
              <a:t>SharePoint</a:t>
            </a:r>
            <a:r>
              <a:rPr sz="1700" b="1" spc="-95" dirty="0">
                <a:latin typeface="Calibri"/>
                <a:cs typeface="Calibri"/>
              </a:rPr>
              <a:t> </a:t>
            </a:r>
            <a:r>
              <a:rPr sz="1700" b="1" spc="-5" dirty="0">
                <a:latin typeface="Calibri"/>
                <a:cs typeface="Calibri"/>
              </a:rPr>
              <a:t>Online.</a:t>
            </a:r>
            <a:endParaRPr sz="1700">
              <a:latin typeface="Calibri"/>
              <a:cs typeface="Calibri"/>
            </a:endParaRPr>
          </a:p>
          <a:p>
            <a:pPr marL="711835" lvl="1" indent="-233045">
              <a:lnSpc>
                <a:spcPct val="100000"/>
              </a:lnSpc>
              <a:spcBef>
                <a:spcPts val="5"/>
              </a:spcBef>
              <a:buFont typeface="Arial"/>
              <a:buChar char="•"/>
              <a:tabLst>
                <a:tab pos="711835" algn="l"/>
                <a:tab pos="712470" algn="l"/>
              </a:tabLst>
            </a:pPr>
            <a:r>
              <a:rPr sz="2100" b="1" spc="-5" dirty="0">
                <a:latin typeface="Calibri"/>
                <a:cs typeface="Calibri"/>
              </a:rPr>
              <a:t>On-premises</a:t>
            </a:r>
            <a:r>
              <a:rPr sz="2100" b="1" spc="5" dirty="0">
                <a:latin typeface="Calibri"/>
                <a:cs typeface="Calibri"/>
              </a:rPr>
              <a:t> </a:t>
            </a:r>
            <a:r>
              <a:rPr sz="2100" b="1" spc="-10" dirty="0">
                <a:latin typeface="Calibri"/>
                <a:cs typeface="Calibri"/>
              </a:rPr>
              <a:t>connectors:</a:t>
            </a:r>
            <a:endParaRPr sz="2100">
              <a:latin typeface="Calibri"/>
              <a:cs typeface="Calibri"/>
            </a:endParaRPr>
          </a:p>
          <a:p>
            <a:pPr marL="1177925" marR="117475" lvl="2" indent="-233045">
              <a:lnSpc>
                <a:spcPct val="80000"/>
              </a:lnSpc>
              <a:spcBef>
                <a:spcPts val="520"/>
              </a:spcBef>
              <a:buFont typeface="Arial"/>
              <a:buChar char="•"/>
              <a:tabLst>
                <a:tab pos="1177925" algn="l"/>
                <a:tab pos="1178560" algn="l"/>
              </a:tabLst>
            </a:pPr>
            <a:r>
              <a:rPr sz="1700" b="1" spc="-5" dirty="0">
                <a:latin typeface="Calibri"/>
                <a:cs typeface="Calibri"/>
              </a:rPr>
              <a:t>SQL </a:t>
            </a:r>
            <a:r>
              <a:rPr sz="1700" b="1" spc="-25" dirty="0">
                <a:latin typeface="Calibri"/>
                <a:cs typeface="Calibri"/>
              </a:rPr>
              <a:t>Server, </a:t>
            </a:r>
            <a:r>
              <a:rPr sz="1700" b="1" spc="-10" dirty="0">
                <a:latin typeface="Calibri"/>
                <a:cs typeface="Calibri"/>
              </a:rPr>
              <a:t>SharePoint </a:t>
            </a:r>
            <a:r>
              <a:rPr sz="1700" b="1" spc="-25" dirty="0">
                <a:latin typeface="Calibri"/>
                <a:cs typeface="Calibri"/>
              </a:rPr>
              <a:t>Server, </a:t>
            </a:r>
            <a:r>
              <a:rPr sz="1700" b="1" spc="-10" dirty="0">
                <a:latin typeface="Calibri"/>
                <a:cs typeface="Calibri"/>
              </a:rPr>
              <a:t>Oracle  </a:t>
            </a:r>
            <a:r>
              <a:rPr sz="1700" b="1" spc="-5" dirty="0">
                <a:latin typeface="Calibri"/>
                <a:cs typeface="Calibri"/>
              </a:rPr>
              <a:t>DB, </a:t>
            </a:r>
            <a:r>
              <a:rPr sz="1700" b="1" spc="-35" dirty="0">
                <a:latin typeface="Calibri"/>
                <a:cs typeface="Calibri"/>
              </a:rPr>
              <a:t>Twitter, </a:t>
            </a:r>
            <a:r>
              <a:rPr sz="1700" b="1" spc="-10" dirty="0">
                <a:latin typeface="Calibri"/>
                <a:cs typeface="Calibri"/>
              </a:rPr>
              <a:t>Salesforce, Facebook, </a:t>
            </a:r>
            <a:r>
              <a:rPr sz="1700" b="1" dirty="0">
                <a:latin typeface="Calibri"/>
                <a:cs typeface="Calibri"/>
              </a:rPr>
              <a:t>and  </a:t>
            </a:r>
            <a:r>
              <a:rPr sz="1700" b="1" spc="-5" dirty="0">
                <a:latin typeface="Calibri"/>
                <a:cs typeface="Calibri"/>
              </a:rPr>
              <a:t>file</a:t>
            </a:r>
            <a:r>
              <a:rPr sz="1700" b="1" spc="-25" dirty="0">
                <a:latin typeface="Calibri"/>
                <a:cs typeface="Calibri"/>
              </a:rPr>
              <a:t> </a:t>
            </a:r>
            <a:r>
              <a:rPr sz="1700" b="1" spc="-5" dirty="0">
                <a:latin typeface="Calibri"/>
                <a:cs typeface="Calibri"/>
              </a:rPr>
              <a:t>shares.</a:t>
            </a:r>
            <a:endParaRPr sz="1700">
              <a:latin typeface="Calibri"/>
              <a:cs typeface="Calibri"/>
            </a:endParaRPr>
          </a:p>
          <a:p>
            <a:pPr marL="711835" lvl="1" indent="-233045">
              <a:lnSpc>
                <a:spcPts val="2490"/>
              </a:lnSpc>
              <a:buFont typeface="Arial"/>
              <a:buChar char="•"/>
              <a:tabLst>
                <a:tab pos="711835" algn="l"/>
                <a:tab pos="712470" algn="l"/>
              </a:tabLst>
            </a:pPr>
            <a:r>
              <a:rPr sz="2100" b="1" spc="-15" dirty="0">
                <a:latin typeface="Calibri"/>
                <a:cs typeface="Calibri"/>
              </a:rPr>
              <a:t>Integration </a:t>
            </a:r>
            <a:r>
              <a:rPr sz="2100" b="1" spc="-10" dirty="0">
                <a:latin typeface="Calibri"/>
                <a:cs typeface="Calibri"/>
              </a:rPr>
              <a:t>account</a:t>
            </a:r>
            <a:r>
              <a:rPr sz="2100" b="1" spc="15" dirty="0">
                <a:latin typeface="Calibri"/>
                <a:cs typeface="Calibri"/>
              </a:rPr>
              <a:t> </a:t>
            </a:r>
            <a:r>
              <a:rPr sz="2100" b="1" spc="-10" dirty="0">
                <a:latin typeface="Calibri"/>
                <a:cs typeface="Calibri"/>
              </a:rPr>
              <a:t>connectors:</a:t>
            </a:r>
            <a:endParaRPr sz="2100">
              <a:latin typeface="Calibri"/>
              <a:cs typeface="Calibri"/>
            </a:endParaRPr>
          </a:p>
          <a:p>
            <a:pPr marL="1177925" lvl="2" indent="-233045">
              <a:lnSpc>
                <a:spcPct val="100000"/>
              </a:lnSpc>
              <a:spcBef>
                <a:spcPts val="115"/>
              </a:spcBef>
              <a:buFont typeface="Arial"/>
              <a:buChar char="•"/>
              <a:tabLst>
                <a:tab pos="1177925" algn="l"/>
                <a:tab pos="1178560" algn="l"/>
              </a:tabLst>
            </a:pPr>
            <a:r>
              <a:rPr sz="1700" b="1" spc="-10" dirty="0">
                <a:latin typeface="Calibri"/>
                <a:cs typeface="Calibri"/>
              </a:rPr>
              <a:t>Require </a:t>
            </a:r>
            <a:r>
              <a:rPr sz="1700" b="1" dirty="0">
                <a:latin typeface="Calibri"/>
                <a:cs typeface="Calibri"/>
              </a:rPr>
              <a:t>a </a:t>
            </a:r>
            <a:r>
              <a:rPr sz="1700" b="1" spc="-5" dirty="0">
                <a:latin typeface="Calibri"/>
                <a:cs typeface="Calibri"/>
              </a:rPr>
              <a:t>paid-for </a:t>
            </a:r>
            <a:r>
              <a:rPr sz="1700" b="1" spc="-10" dirty="0">
                <a:latin typeface="Calibri"/>
                <a:cs typeface="Calibri"/>
              </a:rPr>
              <a:t>integration</a:t>
            </a:r>
            <a:r>
              <a:rPr sz="1700" b="1" spc="-65" dirty="0">
                <a:latin typeface="Calibri"/>
                <a:cs typeface="Calibri"/>
              </a:rPr>
              <a:t> </a:t>
            </a:r>
            <a:r>
              <a:rPr sz="1700" b="1" spc="-10" dirty="0">
                <a:latin typeface="Calibri"/>
                <a:cs typeface="Calibri"/>
              </a:rPr>
              <a:t>account</a:t>
            </a:r>
            <a:endParaRPr sz="1700">
              <a:latin typeface="Calibri"/>
              <a:cs typeface="Calibri"/>
            </a:endParaRPr>
          </a:p>
          <a:p>
            <a:pPr marL="1177925" lvl="2" indent="-233045">
              <a:lnSpc>
                <a:spcPct val="100000"/>
              </a:lnSpc>
              <a:spcBef>
                <a:spcPts val="95"/>
              </a:spcBef>
              <a:buFont typeface="Arial"/>
              <a:buChar char="•"/>
              <a:tabLst>
                <a:tab pos="1177925" algn="l"/>
                <a:tab pos="1178560" algn="l"/>
              </a:tabLst>
            </a:pPr>
            <a:r>
              <a:rPr sz="1700" b="1" spc="-20" dirty="0">
                <a:latin typeface="Calibri"/>
                <a:cs typeface="Calibri"/>
              </a:rPr>
              <a:t>Transform </a:t>
            </a:r>
            <a:r>
              <a:rPr sz="1700" b="1" dirty="0">
                <a:latin typeface="Calibri"/>
                <a:cs typeface="Calibri"/>
              </a:rPr>
              <a:t>and </a:t>
            </a:r>
            <a:r>
              <a:rPr sz="1700" b="1" spc="-10" dirty="0">
                <a:latin typeface="Calibri"/>
                <a:cs typeface="Calibri"/>
              </a:rPr>
              <a:t>validate</a:t>
            </a:r>
            <a:r>
              <a:rPr sz="1700" b="1" spc="-60" dirty="0">
                <a:latin typeface="Calibri"/>
                <a:cs typeface="Calibri"/>
              </a:rPr>
              <a:t> </a:t>
            </a:r>
            <a:r>
              <a:rPr sz="1700" b="1" dirty="0">
                <a:latin typeface="Calibri"/>
                <a:cs typeface="Calibri"/>
              </a:rPr>
              <a:t>XML</a:t>
            </a:r>
            <a:endParaRPr sz="1700">
              <a:latin typeface="Calibri"/>
              <a:cs typeface="Calibri"/>
            </a:endParaRPr>
          </a:p>
          <a:p>
            <a:pPr marL="1177925" lvl="2" indent="-233045">
              <a:lnSpc>
                <a:spcPct val="100000"/>
              </a:lnSpc>
              <a:spcBef>
                <a:spcPts val="85"/>
              </a:spcBef>
              <a:buFont typeface="Arial"/>
              <a:buChar char="•"/>
              <a:tabLst>
                <a:tab pos="1177925" algn="l"/>
                <a:tab pos="1178560" algn="l"/>
              </a:tabLst>
            </a:pPr>
            <a:r>
              <a:rPr sz="1700" b="1" spc="-5" dirty="0">
                <a:latin typeface="Calibri"/>
                <a:cs typeface="Calibri"/>
              </a:rPr>
              <a:t>Encode </a:t>
            </a:r>
            <a:r>
              <a:rPr sz="1700" b="1" dirty="0">
                <a:latin typeface="Calibri"/>
                <a:cs typeface="Calibri"/>
              </a:rPr>
              <a:t>and </a:t>
            </a:r>
            <a:r>
              <a:rPr sz="1700" b="1" spc="-5" dirty="0">
                <a:latin typeface="Calibri"/>
                <a:cs typeface="Calibri"/>
              </a:rPr>
              <a:t>decode flat</a:t>
            </a:r>
            <a:r>
              <a:rPr sz="1700" b="1" spc="-45" dirty="0">
                <a:latin typeface="Calibri"/>
                <a:cs typeface="Calibri"/>
              </a:rPr>
              <a:t> </a:t>
            </a:r>
            <a:r>
              <a:rPr sz="1700" b="1" spc="-5" dirty="0">
                <a:latin typeface="Calibri"/>
                <a:cs typeface="Calibri"/>
              </a:rPr>
              <a:t>files</a:t>
            </a:r>
            <a:endParaRPr sz="1700">
              <a:latin typeface="Calibri"/>
              <a:cs typeface="Calibri"/>
            </a:endParaRPr>
          </a:p>
          <a:p>
            <a:pPr marL="1177925" lvl="2" indent="-233045">
              <a:lnSpc>
                <a:spcPts val="2030"/>
              </a:lnSpc>
              <a:spcBef>
                <a:spcPts val="95"/>
              </a:spcBef>
              <a:buFont typeface="Arial"/>
              <a:buChar char="•"/>
              <a:tabLst>
                <a:tab pos="1177925" algn="l"/>
                <a:tab pos="1178560" algn="l"/>
              </a:tabLst>
            </a:pPr>
            <a:r>
              <a:rPr sz="1700" b="1" spc="-10" dirty="0">
                <a:latin typeface="Calibri"/>
                <a:cs typeface="Calibri"/>
              </a:rPr>
              <a:t>Process </a:t>
            </a:r>
            <a:r>
              <a:rPr sz="1700" b="1" dirty="0">
                <a:latin typeface="Calibri"/>
                <a:cs typeface="Calibri"/>
              </a:rPr>
              <a:t>B2B</a:t>
            </a:r>
            <a:r>
              <a:rPr sz="1700" b="1" spc="-25" dirty="0">
                <a:latin typeface="Calibri"/>
                <a:cs typeface="Calibri"/>
              </a:rPr>
              <a:t> </a:t>
            </a:r>
            <a:r>
              <a:rPr sz="1700" b="1" spc="-5" dirty="0">
                <a:latin typeface="Calibri"/>
                <a:cs typeface="Calibri"/>
              </a:rPr>
              <a:t>messages</a:t>
            </a:r>
            <a:endParaRPr sz="1700">
              <a:latin typeface="Calibri"/>
              <a:cs typeface="Calibri"/>
            </a:endParaRPr>
          </a:p>
          <a:p>
            <a:pPr marL="711835" lvl="1" indent="-233045">
              <a:lnSpc>
                <a:spcPts val="2510"/>
              </a:lnSpc>
              <a:buFont typeface="Arial"/>
              <a:buChar char="•"/>
              <a:tabLst>
                <a:tab pos="711835" algn="l"/>
                <a:tab pos="712470" algn="l"/>
              </a:tabLst>
            </a:pPr>
            <a:r>
              <a:rPr sz="2100" b="1" spc="-10" dirty="0">
                <a:latin typeface="Calibri"/>
                <a:cs typeface="Calibri"/>
              </a:rPr>
              <a:t>Enterprise</a:t>
            </a:r>
            <a:r>
              <a:rPr sz="2100" b="1" spc="5" dirty="0">
                <a:latin typeface="Calibri"/>
                <a:cs typeface="Calibri"/>
              </a:rPr>
              <a:t> </a:t>
            </a:r>
            <a:r>
              <a:rPr sz="2100" b="1" spc="-10" dirty="0">
                <a:latin typeface="Calibri"/>
                <a:cs typeface="Calibri"/>
              </a:rPr>
              <a:t>connectors:</a:t>
            </a:r>
            <a:endParaRPr sz="2100">
              <a:latin typeface="Calibri"/>
              <a:cs typeface="Calibri"/>
            </a:endParaRPr>
          </a:p>
          <a:p>
            <a:pPr marL="1177925" lvl="2" indent="-233045">
              <a:lnSpc>
                <a:spcPct val="100000"/>
              </a:lnSpc>
              <a:spcBef>
                <a:spcPts val="100"/>
              </a:spcBef>
              <a:buFont typeface="Arial"/>
              <a:buChar char="•"/>
              <a:tabLst>
                <a:tab pos="1177925" algn="l"/>
                <a:tab pos="1178560" algn="l"/>
              </a:tabLst>
            </a:pPr>
            <a:r>
              <a:rPr sz="1700" b="1" spc="-5" dirty="0">
                <a:latin typeface="Calibri"/>
                <a:cs typeface="Calibri"/>
              </a:rPr>
              <a:t>Incur </a:t>
            </a:r>
            <a:r>
              <a:rPr sz="1700" b="1" spc="-20" dirty="0">
                <a:latin typeface="Calibri"/>
                <a:cs typeface="Calibri"/>
              </a:rPr>
              <a:t>extra</a:t>
            </a:r>
            <a:r>
              <a:rPr sz="1700" b="1" spc="-25" dirty="0">
                <a:latin typeface="Calibri"/>
                <a:cs typeface="Calibri"/>
              </a:rPr>
              <a:t> </a:t>
            </a:r>
            <a:r>
              <a:rPr sz="1700" b="1" spc="-10" dirty="0">
                <a:latin typeface="Calibri"/>
                <a:cs typeface="Calibri"/>
              </a:rPr>
              <a:t>cost</a:t>
            </a:r>
            <a:endParaRPr sz="1700">
              <a:latin typeface="Calibri"/>
              <a:cs typeface="Calibri"/>
            </a:endParaRPr>
          </a:p>
          <a:p>
            <a:pPr marL="1177925" lvl="2" indent="-233045">
              <a:lnSpc>
                <a:spcPct val="100000"/>
              </a:lnSpc>
              <a:spcBef>
                <a:spcPts val="100"/>
              </a:spcBef>
              <a:buFont typeface="Arial"/>
              <a:buChar char="•"/>
              <a:tabLst>
                <a:tab pos="1177925" algn="l"/>
                <a:tab pos="1178560" algn="l"/>
              </a:tabLst>
            </a:pPr>
            <a:r>
              <a:rPr sz="1700" b="1" spc="-10" dirty="0">
                <a:latin typeface="Calibri"/>
                <a:cs typeface="Calibri"/>
              </a:rPr>
              <a:t>Provide </a:t>
            </a:r>
            <a:r>
              <a:rPr sz="1700" b="1" spc="-5" dirty="0">
                <a:latin typeface="Calibri"/>
                <a:cs typeface="Calibri"/>
              </a:rPr>
              <a:t>access to </a:t>
            </a:r>
            <a:r>
              <a:rPr sz="1700" b="1" spc="-10" dirty="0">
                <a:latin typeface="Calibri"/>
                <a:cs typeface="Calibri"/>
              </a:rPr>
              <a:t>enterprise</a:t>
            </a:r>
            <a:r>
              <a:rPr sz="1700" b="1" spc="-40" dirty="0">
                <a:latin typeface="Calibri"/>
                <a:cs typeface="Calibri"/>
              </a:rPr>
              <a:t> </a:t>
            </a:r>
            <a:r>
              <a:rPr sz="1700" b="1" spc="-15" dirty="0">
                <a:latin typeface="Calibri"/>
                <a:cs typeface="Calibri"/>
              </a:rPr>
              <a:t>systems:</a:t>
            </a:r>
            <a:endParaRPr sz="1700">
              <a:latin typeface="Calibri"/>
              <a:cs typeface="Calibri"/>
            </a:endParaRPr>
          </a:p>
          <a:p>
            <a:pPr marL="1644650" lvl="3" indent="-233045">
              <a:lnSpc>
                <a:spcPct val="100000"/>
              </a:lnSpc>
              <a:spcBef>
                <a:spcPts val="125"/>
              </a:spcBef>
              <a:buFont typeface="Arial"/>
              <a:buChar char="•"/>
              <a:tabLst>
                <a:tab pos="1644650" algn="l"/>
                <a:tab pos="1645285" algn="l"/>
              </a:tabLst>
            </a:pPr>
            <a:r>
              <a:rPr sz="1600" b="1" spc="-5" dirty="0">
                <a:latin typeface="Calibri"/>
                <a:cs typeface="Calibri"/>
              </a:rPr>
              <a:t>Support </a:t>
            </a:r>
            <a:r>
              <a:rPr sz="1600" b="1" spc="-15" dirty="0">
                <a:latin typeface="Calibri"/>
                <a:cs typeface="Calibri"/>
              </a:rPr>
              <a:t>SAP </a:t>
            </a:r>
            <a:r>
              <a:rPr sz="1600" b="1" spc="-5" dirty="0">
                <a:latin typeface="Calibri"/>
                <a:cs typeface="Calibri"/>
              </a:rPr>
              <a:t>and </a:t>
            </a:r>
            <a:r>
              <a:rPr sz="1600" b="1" spc="-10" dirty="0">
                <a:latin typeface="Calibri"/>
                <a:cs typeface="Calibri"/>
              </a:rPr>
              <a:t>IBM</a:t>
            </a:r>
            <a:r>
              <a:rPr sz="1600" b="1" spc="85" dirty="0">
                <a:latin typeface="Calibri"/>
                <a:cs typeface="Calibri"/>
              </a:rPr>
              <a:t> </a:t>
            </a:r>
            <a:r>
              <a:rPr sz="1600" b="1" spc="-10" dirty="0">
                <a:latin typeface="Calibri"/>
                <a:cs typeface="Calibri"/>
              </a:rPr>
              <a:t>MQ.</a:t>
            </a:r>
            <a:endParaRPr sz="1600">
              <a:latin typeface="Calibri"/>
              <a:cs typeface="Calibri"/>
            </a:endParaRPr>
          </a:p>
        </p:txBody>
      </p:sp>
      <p:sp>
        <p:nvSpPr>
          <p:cNvPr id="4" name="object 4"/>
          <p:cNvSpPr/>
          <p:nvPr/>
        </p:nvSpPr>
        <p:spPr>
          <a:xfrm>
            <a:off x="5666232" y="2144267"/>
            <a:ext cx="5908548" cy="288036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99888" y="1720595"/>
            <a:ext cx="6589775" cy="3085093"/>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08482" y="189102"/>
            <a:ext cx="4297680" cy="709930"/>
          </a:xfrm>
          <a:prstGeom prst="rect">
            <a:avLst/>
          </a:prstGeom>
        </p:spPr>
        <p:txBody>
          <a:bodyPr vert="horz" wrap="square" lIns="0" tIns="17145" rIns="0" bIns="0" rtlCol="0">
            <a:spAutoFit/>
          </a:bodyPr>
          <a:lstStyle/>
          <a:p>
            <a:pPr marL="12700">
              <a:lnSpc>
                <a:spcPct val="100000"/>
              </a:lnSpc>
              <a:spcBef>
                <a:spcPts val="135"/>
              </a:spcBef>
            </a:pPr>
            <a:r>
              <a:rPr sz="4450" spc="15" dirty="0">
                <a:solidFill>
                  <a:srgbClr val="0071C5"/>
                </a:solidFill>
              </a:rPr>
              <a:t>Logic </a:t>
            </a:r>
            <a:r>
              <a:rPr sz="4450" spc="10" dirty="0">
                <a:solidFill>
                  <a:srgbClr val="0071C5"/>
                </a:solidFill>
              </a:rPr>
              <a:t>App</a:t>
            </a:r>
            <a:r>
              <a:rPr sz="4450" spc="-75" dirty="0">
                <a:solidFill>
                  <a:srgbClr val="0071C5"/>
                </a:solidFill>
              </a:rPr>
              <a:t> </a:t>
            </a:r>
            <a:r>
              <a:rPr sz="4450" spc="5" dirty="0">
                <a:solidFill>
                  <a:srgbClr val="0071C5"/>
                </a:solidFill>
              </a:rPr>
              <a:t>Example</a:t>
            </a:r>
            <a:endParaRPr sz="4450"/>
          </a:p>
        </p:txBody>
      </p:sp>
      <p:sp>
        <p:nvSpPr>
          <p:cNvPr id="4" name="object 4"/>
          <p:cNvSpPr txBox="1"/>
          <p:nvPr/>
        </p:nvSpPr>
        <p:spPr>
          <a:xfrm>
            <a:off x="608482" y="1408480"/>
            <a:ext cx="5583555" cy="1988185"/>
          </a:xfrm>
          <a:prstGeom prst="rect">
            <a:avLst/>
          </a:prstGeom>
        </p:spPr>
        <p:txBody>
          <a:bodyPr vert="horz" wrap="square" lIns="0" tIns="47625" rIns="0" bIns="0" rtlCol="0">
            <a:spAutoFit/>
          </a:bodyPr>
          <a:lstStyle/>
          <a:p>
            <a:pPr marL="245745" indent="-233045">
              <a:lnSpc>
                <a:spcPct val="100000"/>
              </a:lnSpc>
              <a:spcBef>
                <a:spcPts val="375"/>
              </a:spcBef>
              <a:buFont typeface="Arial"/>
              <a:buChar char="•"/>
              <a:tabLst>
                <a:tab pos="246379" algn="l"/>
              </a:tabLst>
            </a:pPr>
            <a:r>
              <a:rPr sz="2850" b="1" spc="-5" dirty="0">
                <a:latin typeface="Calibri"/>
                <a:cs typeface="Calibri"/>
              </a:rPr>
              <a:t>The </a:t>
            </a:r>
            <a:r>
              <a:rPr sz="2850" b="1" dirty="0">
                <a:latin typeface="Calibri"/>
                <a:cs typeface="Calibri"/>
              </a:rPr>
              <a:t>Scheduler </a:t>
            </a:r>
            <a:r>
              <a:rPr sz="2850" b="1" spc="-5" dirty="0">
                <a:latin typeface="Calibri"/>
                <a:cs typeface="Calibri"/>
              </a:rPr>
              <a:t>logic </a:t>
            </a:r>
            <a:r>
              <a:rPr sz="2850" b="1" dirty="0">
                <a:latin typeface="Calibri"/>
                <a:cs typeface="Calibri"/>
              </a:rPr>
              <a:t>app </a:t>
            </a:r>
            <a:r>
              <a:rPr sz="2850" b="1" spc="-10" dirty="0">
                <a:latin typeface="Calibri"/>
                <a:cs typeface="Calibri"/>
              </a:rPr>
              <a:t>consists</a:t>
            </a:r>
            <a:r>
              <a:rPr sz="2850" b="1" spc="55" dirty="0">
                <a:latin typeface="Calibri"/>
                <a:cs typeface="Calibri"/>
              </a:rPr>
              <a:t> </a:t>
            </a:r>
            <a:r>
              <a:rPr sz="2850" b="1" dirty="0">
                <a:latin typeface="Calibri"/>
                <a:cs typeface="Calibri"/>
              </a:rPr>
              <a:t>of:</a:t>
            </a:r>
            <a:endParaRPr sz="2850">
              <a:latin typeface="Calibri"/>
              <a:cs typeface="Calibri"/>
            </a:endParaRPr>
          </a:p>
          <a:p>
            <a:pPr marL="711835" lvl="1" indent="-233045">
              <a:lnSpc>
                <a:spcPct val="100000"/>
              </a:lnSpc>
              <a:spcBef>
                <a:spcPts val="234"/>
              </a:spcBef>
              <a:buFont typeface="Arial"/>
              <a:buChar char="•"/>
              <a:tabLst>
                <a:tab pos="712470" algn="l"/>
              </a:tabLst>
            </a:pPr>
            <a:r>
              <a:rPr sz="2450" b="1" spc="-10" dirty="0">
                <a:latin typeface="Calibri"/>
                <a:cs typeface="Calibri"/>
              </a:rPr>
              <a:t>Recurrence:</a:t>
            </a:r>
            <a:endParaRPr sz="2450">
              <a:latin typeface="Calibri"/>
              <a:cs typeface="Calibri"/>
            </a:endParaRPr>
          </a:p>
          <a:p>
            <a:pPr marL="1177925" lvl="2" indent="-233045">
              <a:lnSpc>
                <a:spcPct val="100000"/>
              </a:lnSpc>
              <a:spcBef>
                <a:spcPts val="265"/>
              </a:spcBef>
              <a:buFont typeface="Arial"/>
              <a:buChar char="•"/>
              <a:tabLst>
                <a:tab pos="1177925" algn="l"/>
                <a:tab pos="1178560" algn="l"/>
              </a:tabLst>
            </a:pPr>
            <a:r>
              <a:rPr sz="2050" b="1" spc="-15" dirty="0">
                <a:latin typeface="Calibri"/>
                <a:cs typeface="Calibri"/>
              </a:rPr>
              <a:t>Controls</a:t>
            </a:r>
            <a:r>
              <a:rPr sz="2050" b="1" spc="20" dirty="0">
                <a:latin typeface="Calibri"/>
                <a:cs typeface="Calibri"/>
              </a:rPr>
              <a:t> </a:t>
            </a:r>
            <a:r>
              <a:rPr sz="2050" b="1" spc="-5" dirty="0">
                <a:latin typeface="Calibri"/>
                <a:cs typeface="Calibri"/>
              </a:rPr>
              <a:t>scheduling</a:t>
            </a:r>
            <a:endParaRPr sz="2050">
              <a:latin typeface="Calibri"/>
              <a:cs typeface="Calibri"/>
            </a:endParaRPr>
          </a:p>
          <a:p>
            <a:pPr marL="711835" lvl="1" indent="-233045">
              <a:lnSpc>
                <a:spcPct val="100000"/>
              </a:lnSpc>
              <a:spcBef>
                <a:spcPts val="175"/>
              </a:spcBef>
              <a:buFont typeface="Arial"/>
              <a:buChar char="•"/>
              <a:tabLst>
                <a:tab pos="712470" algn="l"/>
                <a:tab pos="1290955" algn="l"/>
              </a:tabLst>
            </a:pPr>
            <a:r>
              <a:rPr sz="2450" b="1" spc="-5" dirty="0">
                <a:latin typeface="Calibri"/>
                <a:cs typeface="Calibri"/>
              </a:rPr>
              <a:t>Put	</a:t>
            </a:r>
            <a:r>
              <a:rPr sz="2450" b="1" dirty="0">
                <a:latin typeface="Calibri"/>
                <a:cs typeface="Calibri"/>
              </a:rPr>
              <a:t>a </a:t>
            </a:r>
            <a:r>
              <a:rPr sz="2450" b="1" spc="-10" dirty="0">
                <a:latin typeface="Calibri"/>
                <a:cs typeface="Calibri"/>
              </a:rPr>
              <a:t>message </a:t>
            </a:r>
            <a:r>
              <a:rPr sz="2450" b="1" dirty="0">
                <a:latin typeface="Calibri"/>
                <a:cs typeface="Calibri"/>
              </a:rPr>
              <a:t>on a</a:t>
            </a:r>
            <a:r>
              <a:rPr sz="2450" b="1" spc="-30" dirty="0">
                <a:latin typeface="Calibri"/>
                <a:cs typeface="Calibri"/>
              </a:rPr>
              <a:t> </a:t>
            </a:r>
            <a:r>
              <a:rPr sz="2450" b="1" spc="-10" dirty="0">
                <a:latin typeface="Calibri"/>
                <a:cs typeface="Calibri"/>
              </a:rPr>
              <a:t>queue:</a:t>
            </a:r>
            <a:endParaRPr sz="2450">
              <a:latin typeface="Calibri"/>
              <a:cs typeface="Calibri"/>
            </a:endParaRPr>
          </a:p>
          <a:p>
            <a:pPr marL="1177925" lvl="2" indent="-233045">
              <a:lnSpc>
                <a:spcPct val="100000"/>
              </a:lnSpc>
              <a:spcBef>
                <a:spcPts val="285"/>
              </a:spcBef>
              <a:buFont typeface="Arial"/>
              <a:buChar char="•"/>
              <a:tabLst>
                <a:tab pos="1177925" algn="l"/>
                <a:tab pos="1178560" algn="l"/>
              </a:tabLst>
            </a:pPr>
            <a:r>
              <a:rPr sz="2050" b="1" spc="-15" dirty="0">
                <a:latin typeface="Calibri"/>
                <a:cs typeface="Calibri"/>
              </a:rPr>
              <a:t>Designates </a:t>
            </a:r>
            <a:r>
              <a:rPr sz="2050" b="1" spc="-10" dirty="0">
                <a:latin typeface="Calibri"/>
                <a:cs typeface="Calibri"/>
              </a:rPr>
              <a:t>the </a:t>
            </a:r>
            <a:r>
              <a:rPr sz="2050" b="1" spc="-20" dirty="0">
                <a:latin typeface="Calibri"/>
                <a:cs typeface="Calibri"/>
              </a:rPr>
              <a:t>target </a:t>
            </a:r>
            <a:r>
              <a:rPr sz="2050" b="1" spc="-25" dirty="0">
                <a:latin typeface="Calibri"/>
                <a:cs typeface="Calibri"/>
              </a:rPr>
              <a:t>Storage</a:t>
            </a:r>
            <a:r>
              <a:rPr sz="2050" b="1" spc="65" dirty="0">
                <a:latin typeface="Calibri"/>
                <a:cs typeface="Calibri"/>
              </a:rPr>
              <a:t> </a:t>
            </a:r>
            <a:r>
              <a:rPr sz="2050" b="1" spc="-15" dirty="0">
                <a:latin typeface="Calibri"/>
                <a:cs typeface="Calibri"/>
              </a:rPr>
              <a:t>queue</a:t>
            </a:r>
            <a:endParaRPr sz="2050">
              <a:latin typeface="Calibri"/>
              <a:cs typeface="Calibri"/>
            </a:endParaRPr>
          </a:p>
        </p:txBody>
      </p:sp>
      <p:sp>
        <p:nvSpPr>
          <p:cNvPr id="5" name="object 5"/>
          <p:cNvSpPr/>
          <p:nvPr/>
        </p:nvSpPr>
        <p:spPr>
          <a:xfrm>
            <a:off x="551687" y="4058411"/>
            <a:ext cx="5905500" cy="150571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5915025" cy="709930"/>
          </a:xfrm>
          <a:prstGeom prst="rect">
            <a:avLst/>
          </a:prstGeom>
        </p:spPr>
        <p:txBody>
          <a:bodyPr vert="horz" wrap="square" lIns="0" tIns="17145" rIns="0" bIns="0" rtlCol="0">
            <a:spAutoFit/>
          </a:bodyPr>
          <a:lstStyle/>
          <a:p>
            <a:pPr marL="12700">
              <a:lnSpc>
                <a:spcPct val="100000"/>
              </a:lnSpc>
              <a:spcBef>
                <a:spcPts val="135"/>
              </a:spcBef>
            </a:pPr>
            <a:r>
              <a:rPr sz="4450" spc="15" dirty="0">
                <a:solidFill>
                  <a:srgbClr val="0071C5"/>
                </a:solidFill>
              </a:rPr>
              <a:t>Logic </a:t>
            </a:r>
            <a:r>
              <a:rPr sz="4450" spc="10" dirty="0">
                <a:solidFill>
                  <a:srgbClr val="0071C5"/>
                </a:solidFill>
              </a:rPr>
              <a:t>App </a:t>
            </a:r>
            <a:r>
              <a:rPr sz="4450" spc="5" dirty="0">
                <a:solidFill>
                  <a:srgbClr val="0071C5"/>
                </a:solidFill>
              </a:rPr>
              <a:t>Example</a:t>
            </a:r>
            <a:r>
              <a:rPr sz="4450" spc="-80" dirty="0">
                <a:solidFill>
                  <a:srgbClr val="0071C5"/>
                </a:solidFill>
              </a:rPr>
              <a:t> </a:t>
            </a:r>
            <a:r>
              <a:rPr sz="4450" spc="-5" dirty="0">
                <a:solidFill>
                  <a:srgbClr val="0071C5"/>
                </a:solidFill>
              </a:rPr>
              <a:t>(cont.)</a:t>
            </a:r>
            <a:endParaRPr sz="4450"/>
          </a:p>
        </p:txBody>
      </p:sp>
      <p:sp>
        <p:nvSpPr>
          <p:cNvPr id="3" name="object 3"/>
          <p:cNvSpPr txBox="1"/>
          <p:nvPr/>
        </p:nvSpPr>
        <p:spPr>
          <a:xfrm>
            <a:off x="608482" y="1408480"/>
            <a:ext cx="4398010" cy="2040255"/>
          </a:xfrm>
          <a:prstGeom prst="rect">
            <a:avLst/>
          </a:prstGeom>
        </p:spPr>
        <p:txBody>
          <a:bodyPr vert="horz" wrap="square" lIns="0" tIns="47625" rIns="0" bIns="0" rtlCol="0">
            <a:spAutoFit/>
          </a:bodyPr>
          <a:lstStyle/>
          <a:p>
            <a:pPr marL="245745" indent="-233045">
              <a:lnSpc>
                <a:spcPct val="100000"/>
              </a:lnSpc>
              <a:spcBef>
                <a:spcPts val="375"/>
              </a:spcBef>
              <a:buFont typeface="Arial"/>
              <a:buChar char="•"/>
              <a:tabLst>
                <a:tab pos="246379" algn="l"/>
              </a:tabLst>
            </a:pPr>
            <a:r>
              <a:rPr sz="2850" b="1" spc="-125" dirty="0">
                <a:latin typeface="Calibri"/>
                <a:cs typeface="Calibri"/>
              </a:rPr>
              <a:t>To </a:t>
            </a:r>
            <a:r>
              <a:rPr sz="2850" b="1" spc="-10" dirty="0">
                <a:latin typeface="Calibri"/>
                <a:cs typeface="Calibri"/>
              </a:rPr>
              <a:t>customize </a:t>
            </a:r>
            <a:r>
              <a:rPr sz="2850" b="1" dirty="0">
                <a:latin typeface="Calibri"/>
                <a:cs typeface="Calibri"/>
              </a:rPr>
              <a:t>the</a:t>
            </a:r>
            <a:r>
              <a:rPr sz="2850" b="1" spc="90" dirty="0">
                <a:latin typeface="Calibri"/>
                <a:cs typeface="Calibri"/>
              </a:rPr>
              <a:t> </a:t>
            </a:r>
            <a:r>
              <a:rPr sz="2850" b="1" spc="-5" dirty="0">
                <a:latin typeface="Calibri"/>
                <a:cs typeface="Calibri"/>
              </a:rPr>
              <a:t>workflow:</a:t>
            </a:r>
            <a:endParaRPr sz="2850">
              <a:latin typeface="Calibri"/>
              <a:cs typeface="Calibri"/>
            </a:endParaRPr>
          </a:p>
          <a:p>
            <a:pPr marL="711835" lvl="1" indent="-233045">
              <a:lnSpc>
                <a:spcPct val="100000"/>
              </a:lnSpc>
              <a:spcBef>
                <a:spcPts val="234"/>
              </a:spcBef>
              <a:buFont typeface="Arial"/>
              <a:buChar char="•"/>
              <a:tabLst>
                <a:tab pos="712470" algn="l"/>
              </a:tabLst>
            </a:pPr>
            <a:r>
              <a:rPr sz="2450" b="1" spc="-5" dirty="0">
                <a:latin typeface="Calibri"/>
                <a:cs typeface="Calibri"/>
              </a:rPr>
              <a:t>Add a </a:t>
            </a:r>
            <a:r>
              <a:rPr sz="2450" b="1" spc="-20" dirty="0">
                <a:latin typeface="Calibri"/>
                <a:cs typeface="Calibri"/>
              </a:rPr>
              <a:t>extra</a:t>
            </a:r>
            <a:r>
              <a:rPr sz="2450" b="1" spc="-25" dirty="0">
                <a:latin typeface="Calibri"/>
                <a:cs typeface="Calibri"/>
              </a:rPr>
              <a:t> </a:t>
            </a:r>
            <a:r>
              <a:rPr sz="2450" b="1" spc="-5" dirty="0">
                <a:latin typeface="Calibri"/>
                <a:cs typeface="Calibri"/>
              </a:rPr>
              <a:t>action:</a:t>
            </a:r>
            <a:endParaRPr sz="2450">
              <a:latin typeface="Calibri"/>
              <a:cs typeface="Calibri"/>
            </a:endParaRPr>
          </a:p>
          <a:p>
            <a:pPr marL="1177925" lvl="2" indent="-233045">
              <a:lnSpc>
                <a:spcPct val="100000"/>
              </a:lnSpc>
              <a:spcBef>
                <a:spcPts val="265"/>
              </a:spcBef>
              <a:buFont typeface="Arial"/>
              <a:buChar char="•"/>
              <a:tabLst>
                <a:tab pos="1177925" algn="l"/>
                <a:tab pos="1178560" algn="l"/>
              </a:tabLst>
            </a:pPr>
            <a:r>
              <a:rPr sz="2050" b="1" spc="-20" dirty="0">
                <a:latin typeface="Calibri"/>
                <a:cs typeface="Calibri"/>
              </a:rPr>
              <a:t>Variable </a:t>
            </a:r>
            <a:r>
              <a:rPr sz="2050" b="1" spc="-10" dirty="0">
                <a:latin typeface="Calibri"/>
                <a:cs typeface="Calibri"/>
              </a:rPr>
              <a:t>(Initialize</a:t>
            </a:r>
            <a:r>
              <a:rPr sz="2050" b="1" spc="15" dirty="0">
                <a:latin typeface="Calibri"/>
                <a:cs typeface="Calibri"/>
              </a:rPr>
              <a:t> </a:t>
            </a:r>
            <a:r>
              <a:rPr sz="2050" b="1" spc="-20" dirty="0">
                <a:latin typeface="Calibri"/>
                <a:cs typeface="Calibri"/>
              </a:rPr>
              <a:t>Variable)</a:t>
            </a:r>
            <a:endParaRPr sz="2050">
              <a:latin typeface="Calibri"/>
              <a:cs typeface="Calibri"/>
            </a:endParaRPr>
          </a:p>
          <a:p>
            <a:pPr marL="711835" lvl="1" indent="-233045">
              <a:lnSpc>
                <a:spcPct val="100000"/>
              </a:lnSpc>
              <a:spcBef>
                <a:spcPts val="175"/>
              </a:spcBef>
              <a:buFont typeface="Arial"/>
              <a:buChar char="•"/>
              <a:tabLst>
                <a:tab pos="712470" algn="l"/>
              </a:tabLst>
            </a:pPr>
            <a:r>
              <a:rPr sz="2450" b="1" spc="-5" dirty="0">
                <a:latin typeface="Calibri"/>
                <a:cs typeface="Calibri"/>
              </a:rPr>
              <a:t>Modify </a:t>
            </a:r>
            <a:r>
              <a:rPr sz="2450" b="1" dirty="0">
                <a:latin typeface="Calibri"/>
                <a:cs typeface="Calibri"/>
              </a:rPr>
              <a:t>the </a:t>
            </a:r>
            <a:r>
              <a:rPr sz="2450" b="1" spc="-5" dirty="0">
                <a:latin typeface="Calibri"/>
                <a:cs typeface="Calibri"/>
              </a:rPr>
              <a:t>action</a:t>
            </a:r>
            <a:r>
              <a:rPr sz="2450" b="1" spc="-45" dirty="0">
                <a:latin typeface="Calibri"/>
                <a:cs typeface="Calibri"/>
              </a:rPr>
              <a:t> </a:t>
            </a:r>
            <a:r>
              <a:rPr sz="2450" b="1" spc="-10" dirty="0">
                <a:latin typeface="Calibri"/>
                <a:cs typeface="Calibri"/>
              </a:rPr>
              <a:t>sequence</a:t>
            </a:r>
            <a:endParaRPr sz="2450">
              <a:latin typeface="Calibri"/>
              <a:cs typeface="Calibri"/>
            </a:endParaRPr>
          </a:p>
          <a:p>
            <a:pPr marL="711835" lvl="1" indent="-233045">
              <a:lnSpc>
                <a:spcPct val="100000"/>
              </a:lnSpc>
              <a:spcBef>
                <a:spcPts val="210"/>
              </a:spcBef>
              <a:buFont typeface="Arial"/>
              <a:buChar char="•"/>
              <a:tabLst>
                <a:tab pos="712470" algn="l"/>
              </a:tabLst>
            </a:pPr>
            <a:r>
              <a:rPr sz="2450" b="1" spc="-5" dirty="0">
                <a:latin typeface="Calibri"/>
                <a:cs typeface="Calibri"/>
              </a:rPr>
              <a:t>Add </a:t>
            </a:r>
            <a:r>
              <a:rPr sz="2450" b="1" spc="-10" dirty="0">
                <a:latin typeface="Calibri"/>
                <a:cs typeface="Calibri"/>
              </a:rPr>
              <a:t>variable </a:t>
            </a:r>
            <a:r>
              <a:rPr sz="2450" b="1" spc="-15" dirty="0">
                <a:latin typeface="Calibri"/>
                <a:cs typeface="Calibri"/>
              </a:rPr>
              <a:t>to </a:t>
            </a:r>
            <a:r>
              <a:rPr sz="2450" b="1" spc="-5" dirty="0">
                <a:latin typeface="Calibri"/>
                <a:cs typeface="Calibri"/>
              </a:rPr>
              <a:t>the </a:t>
            </a:r>
            <a:r>
              <a:rPr sz="2450" b="1" spc="-10" dirty="0">
                <a:latin typeface="Calibri"/>
                <a:cs typeface="Calibri"/>
              </a:rPr>
              <a:t>message</a:t>
            </a:r>
            <a:endParaRPr sz="2450">
              <a:latin typeface="Calibri"/>
              <a:cs typeface="Calibri"/>
            </a:endParaRPr>
          </a:p>
        </p:txBody>
      </p:sp>
      <p:sp>
        <p:nvSpPr>
          <p:cNvPr id="4" name="object 4"/>
          <p:cNvSpPr/>
          <p:nvPr/>
        </p:nvSpPr>
        <p:spPr>
          <a:xfrm>
            <a:off x="5221223" y="1720595"/>
            <a:ext cx="3332987" cy="272034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8734043" y="2439922"/>
            <a:ext cx="3400044" cy="445819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Jordan Radkov</a:t>
            </a:r>
          </a:p>
        </p:txBody>
      </p:sp>
      <p:sp>
        <p:nvSpPr>
          <p:cNvPr id="4" name="Text Placeholder 3"/>
          <p:cNvSpPr>
            <a:spLocks noGrp="1"/>
          </p:cNvSpPr>
          <p:nvPr>
            <p:ph type="body" sz="quarter" idx="10"/>
          </p:nvPr>
        </p:nvSpPr>
        <p:spPr>
          <a:xfrm>
            <a:off x="530334" y="1478726"/>
            <a:ext cx="8760501" cy="3075457"/>
          </a:xfrm>
        </p:spPr>
        <p:txBody>
          <a:bodyPr/>
          <a:lstStyle/>
          <a:p>
            <a:pPr marL="457063" indent="-457063">
              <a:buFont typeface="Arial" panose="020B0604020202020204" pitchFamily="34" charset="0"/>
              <a:buChar char="•"/>
            </a:pPr>
            <a:r>
              <a:rPr lang="en-US" sz="2855" dirty="0"/>
              <a:t>Cloud Solution Architect based in the Munich</a:t>
            </a:r>
          </a:p>
          <a:p>
            <a:pPr marL="457063" indent="-457063">
              <a:buFont typeface="Arial" panose="020B0604020202020204" pitchFamily="34" charset="0"/>
              <a:buChar char="•"/>
            </a:pPr>
            <a:r>
              <a:rPr lang="en-US" sz="2855" dirty="0"/>
              <a:t>10+years in the industry  in infrastructure administration , automation and now cloud</a:t>
            </a:r>
          </a:p>
          <a:p>
            <a:pPr marL="457063" indent="-457063">
              <a:buFont typeface="Arial" panose="020B0604020202020204" pitchFamily="34" charset="0"/>
              <a:buChar char="•"/>
            </a:pPr>
            <a:r>
              <a:rPr lang="en-US" sz="2855" dirty="0"/>
              <a:t>Constant learner - </a:t>
            </a:r>
            <a:r>
              <a:rPr lang="en-US" sz="2855" dirty="0" err="1"/>
              <a:t>Ancora</a:t>
            </a:r>
            <a:r>
              <a:rPr lang="en-US" sz="2855" dirty="0"/>
              <a:t> </a:t>
            </a:r>
            <a:r>
              <a:rPr lang="en-US" sz="2855" dirty="0" err="1"/>
              <a:t>Imparo</a:t>
            </a:r>
            <a:endParaRPr lang="en-US" sz="2855" dirty="0"/>
          </a:p>
          <a:p>
            <a:pPr marL="457063" indent="-457063">
              <a:buFont typeface="Arial" panose="020B0604020202020204" pitchFamily="34" charset="0"/>
              <a:buChar char="•"/>
            </a:pPr>
            <a:endParaRPr lang="en-US" sz="2855" dirty="0"/>
          </a:p>
          <a:p>
            <a:r>
              <a:rPr lang="en-US" sz="2855" dirty="0"/>
              <a:t>           </a:t>
            </a:r>
            <a:endParaRPr lang="en-US" sz="2855" dirty="0">
              <a:sym typeface="Wingdings" panose="05000000000000000000" pitchFamily="2" charset="2"/>
            </a:endParaRPr>
          </a:p>
          <a:p>
            <a:endParaRPr lang="en-US" sz="2855" dirty="0">
              <a:sym typeface="Wingdings" panose="05000000000000000000" pitchFamily="2" charset="2"/>
            </a:endParaRPr>
          </a:p>
        </p:txBody>
      </p:sp>
      <p:pic>
        <p:nvPicPr>
          <p:cNvPr id="6" name="Picture 5" descr="cid:image002.png@01D4D475.9A48EE40">
            <a:extLst>
              <a:ext uri="{FF2B5EF4-FFF2-40B4-BE49-F238E27FC236}">
                <a16:creationId xmlns:a16="http://schemas.microsoft.com/office/drawing/2014/main" id="{002283B9-6CBF-4775-93DC-59EED0FBB34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9528" y="3866656"/>
            <a:ext cx="1266502" cy="1266502"/>
          </a:xfrm>
          <a:prstGeom prst="rect">
            <a:avLst/>
          </a:prstGeom>
          <a:noFill/>
          <a:ln>
            <a:noFill/>
          </a:ln>
        </p:spPr>
      </p:pic>
      <p:pic>
        <p:nvPicPr>
          <p:cNvPr id="7" name="Picture 6" descr="cid:image001.png@01D4D475.9A48EE40">
            <a:extLst>
              <a:ext uri="{FF2B5EF4-FFF2-40B4-BE49-F238E27FC236}">
                <a16:creationId xmlns:a16="http://schemas.microsoft.com/office/drawing/2014/main" id="{68BDB258-FE3A-4943-84A1-BE132510459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981311" y="3862714"/>
            <a:ext cx="1266502" cy="1266502"/>
          </a:xfrm>
          <a:prstGeom prst="rect">
            <a:avLst/>
          </a:prstGeom>
          <a:noFill/>
          <a:ln>
            <a:noFill/>
          </a:ln>
        </p:spPr>
      </p:pic>
      <p:pic>
        <p:nvPicPr>
          <p:cNvPr id="8" name="Picture 7">
            <a:extLst>
              <a:ext uri="{FF2B5EF4-FFF2-40B4-BE49-F238E27FC236}">
                <a16:creationId xmlns:a16="http://schemas.microsoft.com/office/drawing/2014/main" id="{9FF5DB02-4F84-46A4-A141-B2C366F615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36050" y="1513458"/>
            <a:ext cx="2135377" cy="2135377"/>
          </a:xfrm>
          <a:prstGeom prst="rect">
            <a:avLst/>
          </a:prstGeom>
        </p:spPr>
      </p:pic>
      <p:sp>
        <p:nvSpPr>
          <p:cNvPr id="9" name="object 8">
            <a:extLst>
              <a:ext uri="{FF2B5EF4-FFF2-40B4-BE49-F238E27FC236}">
                <a16:creationId xmlns:a16="http://schemas.microsoft.com/office/drawing/2014/main" id="{1B08509E-B5B6-4E79-8680-5771BA5D9782}"/>
              </a:ext>
            </a:extLst>
          </p:cNvPr>
          <p:cNvSpPr/>
          <p:nvPr/>
        </p:nvSpPr>
        <p:spPr>
          <a:xfrm>
            <a:off x="3433094" y="3881127"/>
            <a:ext cx="1211381" cy="1248089"/>
          </a:xfrm>
          <a:prstGeom prst="rect">
            <a:avLst/>
          </a:prstGeom>
          <a:blipFill>
            <a:blip r:embed="rId6"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3343F6D2-D0D7-45D5-924F-A556D4574E29}"/>
              </a:ext>
            </a:extLst>
          </p:cNvPr>
          <p:cNvSpPr/>
          <p:nvPr/>
        </p:nvSpPr>
        <p:spPr>
          <a:xfrm>
            <a:off x="3321050" y="5670616"/>
            <a:ext cx="810767" cy="827531"/>
          </a:xfrm>
          <a:prstGeom prst="rect">
            <a:avLst/>
          </a:prstGeom>
          <a:blipFill>
            <a:blip r:embed="rId7" cstate="print"/>
            <a:stretch>
              <a:fillRect/>
            </a:stretch>
          </a:blipFill>
        </p:spPr>
        <p:txBody>
          <a:bodyPr wrap="square" lIns="0" tIns="0" rIns="0" bIns="0" rtlCol="0"/>
          <a:lstStyle/>
          <a:p>
            <a:endParaRPr/>
          </a:p>
        </p:txBody>
      </p:sp>
      <p:sp>
        <p:nvSpPr>
          <p:cNvPr id="11" name="object 5">
            <a:extLst>
              <a:ext uri="{FF2B5EF4-FFF2-40B4-BE49-F238E27FC236}">
                <a16:creationId xmlns:a16="http://schemas.microsoft.com/office/drawing/2014/main" id="{EA86FFEC-9EA6-4EF0-82F9-D370B85253E5}"/>
              </a:ext>
            </a:extLst>
          </p:cNvPr>
          <p:cNvSpPr/>
          <p:nvPr/>
        </p:nvSpPr>
        <p:spPr>
          <a:xfrm>
            <a:off x="2194814" y="5693476"/>
            <a:ext cx="812291" cy="804672"/>
          </a:xfrm>
          <a:prstGeom prst="rect">
            <a:avLst/>
          </a:prstGeom>
          <a:blipFill>
            <a:blip r:embed="rId8" cstate="print"/>
            <a:stretch>
              <a:fillRect/>
            </a:stretch>
          </a:blipFill>
        </p:spPr>
        <p:txBody>
          <a:bodyPr wrap="square" lIns="0" tIns="0" rIns="0" bIns="0" rtlCol="0"/>
          <a:lstStyle/>
          <a:p>
            <a:endParaRPr/>
          </a:p>
        </p:txBody>
      </p:sp>
      <p:sp>
        <p:nvSpPr>
          <p:cNvPr id="12" name="object 6">
            <a:extLst>
              <a:ext uri="{FF2B5EF4-FFF2-40B4-BE49-F238E27FC236}">
                <a16:creationId xmlns:a16="http://schemas.microsoft.com/office/drawing/2014/main" id="{E8F8B1DF-0860-4938-ACA3-75F19B4BE0EF}"/>
              </a:ext>
            </a:extLst>
          </p:cNvPr>
          <p:cNvSpPr/>
          <p:nvPr/>
        </p:nvSpPr>
        <p:spPr>
          <a:xfrm>
            <a:off x="1064007" y="5670616"/>
            <a:ext cx="812291" cy="827531"/>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01158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40679" y="0"/>
            <a:ext cx="6995159" cy="6995159"/>
          </a:xfrm>
          <a:custGeom>
            <a:avLst/>
            <a:gdLst/>
            <a:ahLst/>
            <a:cxnLst/>
            <a:rect l="l" t="t" r="r" b="b"/>
            <a:pathLst>
              <a:path w="6995159" h="6995159">
                <a:moveTo>
                  <a:pt x="0" y="6995159"/>
                </a:moveTo>
                <a:lnTo>
                  <a:pt x="6995159" y="6995159"/>
                </a:lnTo>
                <a:lnTo>
                  <a:pt x="6995159"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81145" y="643247"/>
            <a:ext cx="1007110" cy="194310"/>
          </a:xfrm>
          <a:custGeom>
            <a:avLst/>
            <a:gdLst/>
            <a:ahLst/>
            <a:cxnLst/>
            <a:rect l="l" t="t" r="r" b="b"/>
            <a:pathLst>
              <a:path w="1007110" h="194309">
                <a:moveTo>
                  <a:pt x="44202" y="13216"/>
                </a:moveTo>
                <a:lnTo>
                  <a:pt x="0" y="13216"/>
                </a:lnTo>
                <a:lnTo>
                  <a:pt x="0" y="191215"/>
                </a:lnTo>
                <a:lnTo>
                  <a:pt x="29169" y="191215"/>
                </a:lnTo>
                <a:lnTo>
                  <a:pt x="29169" y="66968"/>
                </a:lnTo>
                <a:lnTo>
                  <a:pt x="28383" y="58156"/>
                </a:lnTo>
                <a:lnTo>
                  <a:pt x="28304" y="49344"/>
                </a:lnTo>
                <a:lnTo>
                  <a:pt x="27410" y="45820"/>
                </a:lnTo>
                <a:lnTo>
                  <a:pt x="57071" y="45820"/>
                </a:lnTo>
                <a:lnTo>
                  <a:pt x="44202" y="13216"/>
                </a:lnTo>
                <a:close/>
              </a:path>
              <a:path w="1007110" h="194309">
                <a:moveTo>
                  <a:pt x="57071" y="45820"/>
                </a:moveTo>
                <a:lnTo>
                  <a:pt x="28304" y="45820"/>
                </a:lnTo>
                <a:lnTo>
                  <a:pt x="30064" y="52871"/>
                </a:lnTo>
                <a:lnTo>
                  <a:pt x="31824" y="58156"/>
                </a:lnTo>
                <a:lnTo>
                  <a:pt x="32719" y="61680"/>
                </a:lnTo>
                <a:lnTo>
                  <a:pt x="85749" y="191216"/>
                </a:lnTo>
                <a:lnTo>
                  <a:pt x="106061" y="191216"/>
                </a:lnTo>
                <a:lnTo>
                  <a:pt x="123500" y="148039"/>
                </a:lnTo>
                <a:lnTo>
                  <a:pt x="96337" y="148039"/>
                </a:lnTo>
                <a:lnTo>
                  <a:pt x="95443" y="142751"/>
                </a:lnTo>
                <a:lnTo>
                  <a:pt x="92818" y="134820"/>
                </a:lnTo>
                <a:lnTo>
                  <a:pt x="88374" y="125127"/>
                </a:lnTo>
                <a:lnTo>
                  <a:pt x="57071" y="45820"/>
                </a:lnTo>
                <a:close/>
              </a:path>
              <a:path w="1007110" h="194309">
                <a:moveTo>
                  <a:pt x="192675" y="45820"/>
                </a:moveTo>
                <a:lnTo>
                  <a:pt x="163505" y="45820"/>
                </a:lnTo>
                <a:lnTo>
                  <a:pt x="162988" y="55376"/>
                </a:lnTo>
                <a:lnTo>
                  <a:pt x="162722" y="64104"/>
                </a:lnTo>
                <a:lnTo>
                  <a:pt x="162611" y="191216"/>
                </a:lnTo>
                <a:lnTo>
                  <a:pt x="192675" y="191216"/>
                </a:lnTo>
                <a:lnTo>
                  <a:pt x="192675" y="45820"/>
                </a:lnTo>
                <a:close/>
              </a:path>
              <a:path w="1007110" h="194309">
                <a:moveTo>
                  <a:pt x="192675" y="13216"/>
                </a:moveTo>
                <a:lnTo>
                  <a:pt x="151128" y="13216"/>
                </a:lnTo>
                <a:lnTo>
                  <a:pt x="105166" y="125127"/>
                </a:lnTo>
                <a:lnTo>
                  <a:pt x="97232" y="148039"/>
                </a:lnTo>
                <a:lnTo>
                  <a:pt x="123500" y="148039"/>
                </a:lnTo>
                <a:lnTo>
                  <a:pt x="159091" y="59919"/>
                </a:lnTo>
                <a:lnTo>
                  <a:pt x="160851" y="57275"/>
                </a:lnTo>
                <a:lnTo>
                  <a:pt x="161746" y="51107"/>
                </a:lnTo>
                <a:lnTo>
                  <a:pt x="163505" y="45820"/>
                </a:lnTo>
                <a:lnTo>
                  <a:pt x="192675" y="45820"/>
                </a:lnTo>
                <a:lnTo>
                  <a:pt x="192675" y="13216"/>
                </a:lnTo>
                <a:close/>
              </a:path>
              <a:path w="1007110" h="194309">
                <a:moveTo>
                  <a:pt x="251880" y="63444"/>
                </a:moveTo>
                <a:lnTo>
                  <a:pt x="221815" y="63444"/>
                </a:lnTo>
                <a:lnTo>
                  <a:pt x="221815" y="191216"/>
                </a:lnTo>
                <a:lnTo>
                  <a:pt x="251880" y="191216"/>
                </a:lnTo>
                <a:lnTo>
                  <a:pt x="251880" y="63444"/>
                </a:lnTo>
                <a:close/>
              </a:path>
              <a:path w="1007110" h="194309">
                <a:moveTo>
                  <a:pt x="242156" y="9691"/>
                </a:moveTo>
                <a:lnTo>
                  <a:pt x="232433" y="9691"/>
                </a:lnTo>
                <a:lnTo>
                  <a:pt x="228019" y="11455"/>
                </a:lnTo>
                <a:lnTo>
                  <a:pt x="224470" y="14979"/>
                </a:lnTo>
                <a:lnTo>
                  <a:pt x="220950" y="17623"/>
                </a:lnTo>
                <a:lnTo>
                  <a:pt x="219190" y="22028"/>
                </a:lnTo>
                <a:lnTo>
                  <a:pt x="219190" y="31720"/>
                </a:lnTo>
                <a:lnTo>
                  <a:pt x="220950" y="36127"/>
                </a:lnTo>
                <a:lnTo>
                  <a:pt x="224470" y="39652"/>
                </a:lnTo>
                <a:lnTo>
                  <a:pt x="228019" y="42295"/>
                </a:lnTo>
                <a:lnTo>
                  <a:pt x="232433" y="44059"/>
                </a:lnTo>
                <a:lnTo>
                  <a:pt x="242156" y="44059"/>
                </a:lnTo>
                <a:lnTo>
                  <a:pt x="246571" y="42295"/>
                </a:lnTo>
                <a:lnTo>
                  <a:pt x="250120" y="39652"/>
                </a:lnTo>
                <a:lnTo>
                  <a:pt x="253639" y="36127"/>
                </a:lnTo>
                <a:lnTo>
                  <a:pt x="255399" y="31720"/>
                </a:lnTo>
                <a:lnTo>
                  <a:pt x="255399" y="22028"/>
                </a:lnTo>
                <a:lnTo>
                  <a:pt x="253639" y="18503"/>
                </a:lnTo>
                <a:lnTo>
                  <a:pt x="246571" y="11455"/>
                </a:lnTo>
                <a:lnTo>
                  <a:pt x="242156" y="9691"/>
                </a:lnTo>
                <a:close/>
              </a:path>
              <a:path w="1007110" h="194309">
                <a:moveTo>
                  <a:pt x="352632" y="60800"/>
                </a:moveTo>
                <a:lnTo>
                  <a:pt x="313172" y="65633"/>
                </a:lnTo>
                <a:lnTo>
                  <a:pt x="281049" y="94284"/>
                </a:lnTo>
                <a:lnTo>
                  <a:pt x="273086" y="130415"/>
                </a:lnTo>
                <a:lnTo>
                  <a:pt x="273584" y="139350"/>
                </a:lnTo>
                <a:lnTo>
                  <a:pt x="290419" y="176125"/>
                </a:lnTo>
                <a:lnTo>
                  <a:pt x="326873" y="193364"/>
                </a:lnTo>
                <a:lnTo>
                  <a:pt x="335840" y="193860"/>
                </a:lnTo>
                <a:lnTo>
                  <a:pt x="346099" y="193364"/>
                </a:lnTo>
                <a:lnTo>
                  <a:pt x="355614" y="191877"/>
                </a:lnTo>
                <a:lnTo>
                  <a:pt x="364302" y="189398"/>
                </a:lnTo>
                <a:lnTo>
                  <a:pt x="372078" y="185928"/>
                </a:lnTo>
                <a:lnTo>
                  <a:pt x="372943" y="185048"/>
                </a:lnTo>
                <a:lnTo>
                  <a:pt x="372943" y="169187"/>
                </a:lnTo>
                <a:lnTo>
                  <a:pt x="342014" y="169187"/>
                </a:lnTo>
                <a:lnTo>
                  <a:pt x="333745" y="168526"/>
                </a:lnTo>
                <a:lnTo>
                  <a:pt x="304666" y="137050"/>
                </a:lnTo>
                <a:lnTo>
                  <a:pt x="304015" y="127771"/>
                </a:lnTo>
                <a:lnTo>
                  <a:pt x="304680" y="118863"/>
                </a:lnTo>
                <a:lnTo>
                  <a:pt x="334640" y="86147"/>
                </a:lnTo>
                <a:lnTo>
                  <a:pt x="342908" y="85472"/>
                </a:lnTo>
                <a:lnTo>
                  <a:pt x="372943" y="85472"/>
                </a:lnTo>
                <a:lnTo>
                  <a:pt x="372943" y="66968"/>
                </a:lnTo>
                <a:lnTo>
                  <a:pt x="372078" y="66968"/>
                </a:lnTo>
                <a:lnTo>
                  <a:pt x="368529" y="65207"/>
                </a:lnTo>
                <a:lnTo>
                  <a:pt x="364115" y="63444"/>
                </a:lnTo>
                <a:lnTo>
                  <a:pt x="357911" y="62563"/>
                </a:lnTo>
                <a:lnTo>
                  <a:pt x="352632" y="60800"/>
                </a:lnTo>
                <a:close/>
              </a:path>
              <a:path w="1007110" h="194309">
                <a:moveTo>
                  <a:pt x="372943" y="157731"/>
                </a:moveTo>
                <a:lnTo>
                  <a:pt x="371183" y="158612"/>
                </a:lnTo>
                <a:lnTo>
                  <a:pt x="366769" y="162136"/>
                </a:lnTo>
                <a:lnTo>
                  <a:pt x="362355" y="164780"/>
                </a:lnTo>
                <a:lnTo>
                  <a:pt x="351737" y="168304"/>
                </a:lnTo>
                <a:lnTo>
                  <a:pt x="346428" y="169187"/>
                </a:lnTo>
                <a:lnTo>
                  <a:pt x="372943" y="169187"/>
                </a:lnTo>
                <a:lnTo>
                  <a:pt x="372943" y="157731"/>
                </a:lnTo>
                <a:close/>
              </a:path>
              <a:path w="1007110" h="194309">
                <a:moveTo>
                  <a:pt x="372943" y="85472"/>
                </a:moveTo>
                <a:lnTo>
                  <a:pt x="342908" y="85472"/>
                </a:lnTo>
                <a:lnTo>
                  <a:pt x="350187" y="86120"/>
                </a:lnTo>
                <a:lnTo>
                  <a:pt x="357382" y="88007"/>
                </a:lnTo>
                <a:lnTo>
                  <a:pt x="364408" y="91050"/>
                </a:lnTo>
                <a:lnTo>
                  <a:pt x="371183" y="95167"/>
                </a:lnTo>
                <a:lnTo>
                  <a:pt x="372943" y="96048"/>
                </a:lnTo>
                <a:lnTo>
                  <a:pt x="372943" y="85472"/>
                </a:lnTo>
                <a:close/>
              </a:path>
              <a:path w="1007110" h="194309">
                <a:moveTo>
                  <a:pt x="425079" y="63444"/>
                </a:moveTo>
                <a:lnTo>
                  <a:pt x="395044" y="63444"/>
                </a:lnTo>
                <a:lnTo>
                  <a:pt x="395044" y="191216"/>
                </a:lnTo>
                <a:lnTo>
                  <a:pt x="425079" y="191216"/>
                </a:lnTo>
                <a:lnTo>
                  <a:pt x="425079" y="126008"/>
                </a:lnTo>
                <a:lnTo>
                  <a:pt x="425577" y="117898"/>
                </a:lnTo>
                <a:lnTo>
                  <a:pt x="444525" y="88116"/>
                </a:lnTo>
                <a:lnTo>
                  <a:pt x="469281" y="88116"/>
                </a:lnTo>
                <a:lnTo>
                  <a:pt x="469281" y="85472"/>
                </a:lnTo>
                <a:lnTo>
                  <a:pt x="425079" y="85472"/>
                </a:lnTo>
                <a:lnTo>
                  <a:pt x="425079" y="63444"/>
                </a:lnTo>
                <a:close/>
              </a:path>
              <a:path w="1007110" h="194309">
                <a:moveTo>
                  <a:pt x="469281" y="88116"/>
                </a:moveTo>
                <a:lnTo>
                  <a:pt x="455144" y="88116"/>
                </a:lnTo>
                <a:lnTo>
                  <a:pt x="457798" y="88999"/>
                </a:lnTo>
                <a:lnTo>
                  <a:pt x="464867" y="90760"/>
                </a:lnTo>
                <a:lnTo>
                  <a:pt x="468386" y="92523"/>
                </a:lnTo>
                <a:lnTo>
                  <a:pt x="469281" y="93404"/>
                </a:lnTo>
                <a:lnTo>
                  <a:pt x="469281" y="88116"/>
                </a:lnTo>
                <a:close/>
              </a:path>
              <a:path w="1007110" h="194309">
                <a:moveTo>
                  <a:pt x="466627" y="61680"/>
                </a:moveTo>
                <a:lnTo>
                  <a:pt x="449835" y="61680"/>
                </a:lnTo>
                <a:lnTo>
                  <a:pt x="442766" y="63444"/>
                </a:lnTo>
                <a:lnTo>
                  <a:pt x="437457" y="68731"/>
                </a:lnTo>
                <a:lnTo>
                  <a:pt x="432148" y="73136"/>
                </a:lnTo>
                <a:lnTo>
                  <a:pt x="428628" y="78424"/>
                </a:lnTo>
                <a:lnTo>
                  <a:pt x="425974" y="85472"/>
                </a:lnTo>
                <a:lnTo>
                  <a:pt x="469281" y="85472"/>
                </a:lnTo>
                <a:lnTo>
                  <a:pt x="469281" y="63444"/>
                </a:lnTo>
                <a:lnTo>
                  <a:pt x="466627" y="61680"/>
                </a:lnTo>
                <a:close/>
              </a:path>
              <a:path w="1007110" h="194309">
                <a:moveTo>
                  <a:pt x="539104" y="60800"/>
                </a:moveTo>
                <a:lnTo>
                  <a:pt x="498822" y="70837"/>
                </a:lnTo>
                <a:lnTo>
                  <a:pt x="472185" y="113616"/>
                </a:lnTo>
                <a:lnTo>
                  <a:pt x="471041" y="128652"/>
                </a:lnTo>
                <a:lnTo>
                  <a:pt x="472185" y="143026"/>
                </a:lnTo>
                <a:lnTo>
                  <a:pt x="498154" y="183822"/>
                </a:lnTo>
                <a:lnTo>
                  <a:pt x="535554" y="193860"/>
                </a:lnTo>
                <a:lnTo>
                  <a:pt x="550101" y="192703"/>
                </a:lnTo>
                <a:lnTo>
                  <a:pt x="563162" y="189234"/>
                </a:lnTo>
                <a:lnTo>
                  <a:pt x="574574" y="183451"/>
                </a:lnTo>
                <a:lnTo>
                  <a:pt x="584171" y="175355"/>
                </a:lnTo>
                <a:lnTo>
                  <a:pt x="589140" y="169187"/>
                </a:lnTo>
                <a:lnTo>
                  <a:pt x="537314" y="169187"/>
                </a:lnTo>
                <a:lnTo>
                  <a:pt x="529712" y="168526"/>
                </a:lnTo>
                <a:lnTo>
                  <a:pt x="502621" y="137175"/>
                </a:lnTo>
                <a:lnTo>
                  <a:pt x="502031" y="128652"/>
                </a:lnTo>
                <a:lnTo>
                  <a:pt x="502092" y="126008"/>
                </a:lnTo>
                <a:lnTo>
                  <a:pt x="522848" y="88117"/>
                </a:lnTo>
                <a:lnTo>
                  <a:pt x="537314" y="85472"/>
                </a:lnTo>
                <a:lnTo>
                  <a:pt x="591237" y="85472"/>
                </a:lnTo>
                <a:lnTo>
                  <a:pt x="585930" y="78424"/>
                </a:lnTo>
                <a:lnTo>
                  <a:pt x="576500" y="70466"/>
                </a:lnTo>
                <a:lnTo>
                  <a:pt x="565492" y="64986"/>
                </a:lnTo>
                <a:lnTo>
                  <a:pt x="552997" y="61819"/>
                </a:lnTo>
                <a:lnTo>
                  <a:pt x="539104" y="60800"/>
                </a:lnTo>
                <a:close/>
              </a:path>
              <a:path w="1007110" h="194309">
                <a:moveTo>
                  <a:pt x="591237" y="85472"/>
                </a:moveTo>
                <a:lnTo>
                  <a:pt x="537314" y="85472"/>
                </a:lnTo>
                <a:lnTo>
                  <a:pt x="544789" y="86133"/>
                </a:lnTo>
                <a:lnTo>
                  <a:pt x="551347" y="88117"/>
                </a:lnTo>
                <a:lnTo>
                  <a:pt x="570850" y="126008"/>
                </a:lnTo>
                <a:lnTo>
                  <a:pt x="570810" y="128652"/>
                </a:lnTo>
                <a:lnTo>
                  <a:pt x="552119" y="166543"/>
                </a:lnTo>
                <a:lnTo>
                  <a:pt x="537314" y="169187"/>
                </a:lnTo>
                <a:lnTo>
                  <a:pt x="589140" y="169187"/>
                </a:lnTo>
                <a:lnTo>
                  <a:pt x="592279" y="165291"/>
                </a:lnTo>
                <a:lnTo>
                  <a:pt x="598077" y="153656"/>
                </a:lnTo>
                <a:lnTo>
                  <a:pt x="601560" y="140534"/>
                </a:lnTo>
                <a:lnTo>
                  <a:pt x="602722" y="126008"/>
                </a:lnTo>
                <a:lnTo>
                  <a:pt x="601588" y="111633"/>
                </a:lnTo>
                <a:lnTo>
                  <a:pt x="598297" y="98911"/>
                </a:lnTo>
                <a:lnTo>
                  <a:pt x="593021" y="87842"/>
                </a:lnTo>
                <a:lnTo>
                  <a:pt x="591237" y="85472"/>
                </a:lnTo>
                <a:close/>
              </a:path>
              <a:path w="1007110" h="194309">
                <a:moveTo>
                  <a:pt x="616860" y="157731"/>
                </a:moveTo>
                <a:lnTo>
                  <a:pt x="616860" y="186811"/>
                </a:lnTo>
                <a:lnTo>
                  <a:pt x="617755" y="186811"/>
                </a:lnTo>
                <a:lnTo>
                  <a:pt x="621274" y="189452"/>
                </a:lnTo>
                <a:lnTo>
                  <a:pt x="627448" y="190335"/>
                </a:lnTo>
                <a:lnTo>
                  <a:pt x="633652" y="192096"/>
                </a:lnTo>
                <a:lnTo>
                  <a:pt x="646030" y="193860"/>
                </a:lnTo>
                <a:lnTo>
                  <a:pt x="687547" y="183284"/>
                </a:lnTo>
                <a:lnTo>
                  <a:pt x="698262" y="170068"/>
                </a:lnTo>
                <a:lnTo>
                  <a:pt x="646892" y="170067"/>
                </a:lnTo>
                <a:lnTo>
                  <a:pt x="641615" y="169187"/>
                </a:lnTo>
                <a:lnTo>
                  <a:pt x="635412" y="167424"/>
                </a:lnTo>
                <a:lnTo>
                  <a:pt x="623034" y="162136"/>
                </a:lnTo>
                <a:lnTo>
                  <a:pt x="618620" y="158612"/>
                </a:lnTo>
                <a:lnTo>
                  <a:pt x="616860" y="157731"/>
                </a:lnTo>
                <a:close/>
              </a:path>
              <a:path w="1007110" h="194309">
                <a:moveTo>
                  <a:pt x="675170" y="60800"/>
                </a:moveTo>
                <a:lnTo>
                  <a:pt x="630997" y="71375"/>
                </a:lnTo>
                <a:lnTo>
                  <a:pt x="616860" y="99572"/>
                </a:lnTo>
                <a:lnTo>
                  <a:pt x="616860" y="105740"/>
                </a:lnTo>
                <a:lnTo>
                  <a:pt x="617755" y="111028"/>
                </a:lnTo>
                <a:lnTo>
                  <a:pt x="619514" y="115435"/>
                </a:lnTo>
                <a:lnTo>
                  <a:pt x="624823" y="124247"/>
                </a:lnTo>
                <a:lnTo>
                  <a:pt x="629238" y="126888"/>
                </a:lnTo>
                <a:lnTo>
                  <a:pt x="632757" y="130415"/>
                </a:lnTo>
                <a:lnTo>
                  <a:pt x="638961" y="133939"/>
                </a:lnTo>
                <a:lnTo>
                  <a:pt x="647789" y="137464"/>
                </a:lnTo>
                <a:lnTo>
                  <a:pt x="653963" y="140108"/>
                </a:lnTo>
                <a:lnTo>
                  <a:pt x="666341" y="146276"/>
                </a:lnTo>
                <a:lnTo>
                  <a:pt x="668101" y="148039"/>
                </a:lnTo>
                <a:lnTo>
                  <a:pt x="669890" y="150680"/>
                </a:lnTo>
                <a:lnTo>
                  <a:pt x="670755" y="152444"/>
                </a:lnTo>
                <a:lnTo>
                  <a:pt x="671650" y="154207"/>
                </a:lnTo>
                <a:lnTo>
                  <a:pt x="671650" y="165660"/>
                </a:lnTo>
                <a:lnTo>
                  <a:pt x="665476" y="170068"/>
                </a:lnTo>
                <a:lnTo>
                  <a:pt x="698262" y="170067"/>
                </a:lnTo>
                <a:lnTo>
                  <a:pt x="700843" y="162467"/>
                </a:lnTo>
                <a:lnTo>
                  <a:pt x="701685" y="154207"/>
                </a:lnTo>
                <a:lnTo>
                  <a:pt x="701685" y="145395"/>
                </a:lnTo>
                <a:lnTo>
                  <a:pt x="668996" y="116316"/>
                </a:lnTo>
                <a:lnTo>
                  <a:pt x="659272" y="112791"/>
                </a:lnTo>
                <a:lnTo>
                  <a:pt x="653098" y="109264"/>
                </a:lnTo>
                <a:lnTo>
                  <a:pt x="651309" y="106623"/>
                </a:lnTo>
                <a:lnTo>
                  <a:pt x="648684" y="104860"/>
                </a:lnTo>
                <a:lnTo>
                  <a:pt x="646895" y="101336"/>
                </a:lnTo>
                <a:lnTo>
                  <a:pt x="646895" y="93404"/>
                </a:lnTo>
                <a:lnTo>
                  <a:pt x="648684" y="90760"/>
                </a:lnTo>
                <a:lnTo>
                  <a:pt x="652204" y="88116"/>
                </a:lnTo>
                <a:lnTo>
                  <a:pt x="654858" y="85472"/>
                </a:lnTo>
                <a:lnTo>
                  <a:pt x="659272" y="84592"/>
                </a:lnTo>
                <a:lnTo>
                  <a:pt x="694616" y="84592"/>
                </a:lnTo>
                <a:lnTo>
                  <a:pt x="694616" y="66088"/>
                </a:lnTo>
                <a:lnTo>
                  <a:pt x="691097" y="64324"/>
                </a:lnTo>
                <a:lnTo>
                  <a:pt x="686681" y="63443"/>
                </a:lnTo>
                <a:lnTo>
                  <a:pt x="680479" y="61680"/>
                </a:lnTo>
                <a:lnTo>
                  <a:pt x="675170" y="60800"/>
                </a:lnTo>
                <a:close/>
              </a:path>
              <a:path w="1007110" h="194309">
                <a:moveTo>
                  <a:pt x="694616" y="84592"/>
                </a:moveTo>
                <a:lnTo>
                  <a:pt x="669890" y="84592"/>
                </a:lnTo>
                <a:lnTo>
                  <a:pt x="680479" y="86355"/>
                </a:lnTo>
                <a:lnTo>
                  <a:pt x="685788" y="88116"/>
                </a:lnTo>
                <a:lnTo>
                  <a:pt x="690202" y="90760"/>
                </a:lnTo>
                <a:lnTo>
                  <a:pt x="693751" y="92524"/>
                </a:lnTo>
                <a:lnTo>
                  <a:pt x="694616" y="93404"/>
                </a:lnTo>
                <a:lnTo>
                  <a:pt x="694616" y="84592"/>
                </a:lnTo>
                <a:close/>
              </a:path>
              <a:path w="1007110" h="194309">
                <a:moveTo>
                  <a:pt x="782125" y="60800"/>
                </a:moveTo>
                <a:lnTo>
                  <a:pt x="742712" y="70837"/>
                </a:lnTo>
                <a:lnTo>
                  <a:pt x="716102" y="113617"/>
                </a:lnTo>
                <a:lnTo>
                  <a:pt x="714957" y="128652"/>
                </a:lnTo>
                <a:lnTo>
                  <a:pt x="716102" y="143026"/>
                </a:lnTo>
                <a:lnTo>
                  <a:pt x="742058" y="183822"/>
                </a:lnTo>
                <a:lnTo>
                  <a:pt x="779471" y="193860"/>
                </a:lnTo>
                <a:lnTo>
                  <a:pt x="794017" y="192703"/>
                </a:lnTo>
                <a:lnTo>
                  <a:pt x="807075" y="189234"/>
                </a:lnTo>
                <a:lnTo>
                  <a:pt x="818478" y="183451"/>
                </a:lnTo>
                <a:lnTo>
                  <a:pt x="828057" y="175356"/>
                </a:lnTo>
                <a:lnTo>
                  <a:pt x="832951" y="169187"/>
                </a:lnTo>
                <a:lnTo>
                  <a:pt x="781231" y="169187"/>
                </a:lnTo>
                <a:lnTo>
                  <a:pt x="773251" y="168526"/>
                </a:lnTo>
                <a:lnTo>
                  <a:pt x="746534" y="137175"/>
                </a:lnTo>
                <a:lnTo>
                  <a:pt x="745947" y="128652"/>
                </a:lnTo>
                <a:lnTo>
                  <a:pt x="746008" y="126008"/>
                </a:lnTo>
                <a:lnTo>
                  <a:pt x="766430" y="88117"/>
                </a:lnTo>
                <a:lnTo>
                  <a:pt x="781231" y="85472"/>
                </a:lnTo>
                <a:lnTo>
                  <a:pt x="834541" y="85472"/>
                </a:lnTo>
                <a:lnTo>
                  <a:pt x="828952" y="78424"/>
                </a:lnTo>
                <a:lnTo>
                  <a:pt x="820012" y="70466"/>
                </a:lnTo>
                <a:lnTo>
                  <a:pt x="809174" y="64986"/>
                </a:lnTo>
                <a:lnTo>
                  <a:pt x="796518" y="61819"/>
                </a:lnTo>
                <a:lnTo>
                  <a:pt x="782125" y="60800"/>
                </a:lnTo>
                <a:close/>
              </a:path>
              <a:path w="1007110" h="194309">
                <a:moveTo>
                  <a:pt x="834541" y="85472"/>
                </a:moveTo>
                <a:lnTo>
                  <a:pt x="781231" y="85472"/>
                </a:lnTo>
                <a:lnTo>
                  <a:pt x="788706" y="86134"/>
                </a:lnTo>
                <a:lnTo>
                  <a:pt x="795264" y="88117"/>
                </a:lnTo>
                <a:lnTo>
                  <a:pt x="814767" y="126008"/>
                </a:lnTo>
                <a:lnTo>
                  <a:pt x="814724" y="128652"/>
                </a:lnTo>
                <a:lnTo>
                  <a:pt x="795599" y="166543"/>
                </a:lnTo>
                <a:lnTo>
                  <a:pt x="781231" y="169187"/>
                </a:lnTo>
                <a:lnTo>
                  <a:pt x="832951" y="169187"/>
                </a:lnTo>
                <a:lnTo>
                  <a:pt x="836043" y="165291"/>
                </a:lnTo>
                <a:lnTo>
                  <a:pt x="841542" y="153656"/>
                </a:lnTo>
                <a:lnTo>
                  <a:pt x="844721" y="140534"/>
                </a:lnTo>
                <a:lnTo>
                  <a:pt x="845744" y="126008"/>
                </a:lnTo>
                <a:lnTo>
                  <a:pt x="844735" y="111633"/>
                </a:lnTo>
                <a:lnTo>
                  <a:pt x="841654" y="98911"/>
                </a:lnTo>
                <a:lnTo>
                  <a:pt x="836420" y="87842"/>
                </a:lnTo>
                <a:lnTo>
                  <a:pt x="834541" y="85472"/>
                </a:lnTo>
                <a:close/>
              </a:path>
              <a:path w="1007110" h="194309">
                <a:moveTo>
                  <a:pt x="975666" y="88116"/>
                </a:moveTo>
                <a:lnTo>
                  <a:pt x="945601" y="88116"/>
                </a:lnTo>
                <a:lnTo>
                  <a:pt x="945601" y="153324"/>
                </a:lnTo>
                <a:lnTo>
                  <a:pt x="947936" y="171182"/>
                </a:lnTo>
                <a:lnTo>
                  <a:pt x="954993" y="183836"/>
                </a:lnTo>
                <a:lnTo>
                  <a:pt x="966854" y="191367"/>
                </a:lnTo>
                <a:lnTo>
                  <a:pt x="983600" y="193860"/>
                </a:lnTo>
                <a:lnTo>
                  <a:pt x="991563" y="193860"/>
                </a:lnTo>
                <a:lnTo>
                  <a:pt x="995978" y="192980"/>
                </a:lnTo>
                <a:lnTo>
                  <a:pt x="1003941" y="190336"/>
                </a:lnTo>
                <a:lnTo>
                  <a:pt x="1005701" y="189452"/>
                </a:lnTo>
                <a:lnTo>
                  <a:pt x="1006596" y="189452"/>
                </a:lnTo>
                <a:lnTo>
                  <a:pt x="1006596" y="169188"/>
                </a:lnTo>
                <a:lnTo>
                  <a:pt x="987149" y="169188"/>
                </a:lnTo>
                <a:lnTo>
                  <a:pt x="982735" y="167424"/>
                </a:lnTo>
                <a:lnTo>
                  <a:pt x="980080" y="164780"/>
                </a:lnTo>
                <a:lnTo>
                  <a:pt x="977426" y="161256"/>
                </a:lnTo>
                <a:lnTo>
                  <a:pt x="975666" y="155968"/>
                </a:lnTo>
                <a:lnTo>
                  <a:pt x="975666" y="88116"/>
                </a:lnTo>
                <a:close/>
              </a:path>
              <a:path w="1007110" h="194309">
                <a:moveTo>
                  <a:pt x="900534" y="88116"/>
                </a:moveTo>
                <a:lnTo>
                  <a:pt x="870500" y="88116"/>
                </a:lnTo>
                <a:lnTo>
                  <a:pt x="870500" y="191216"/>
                </a:lnTo>
                <a:lnTo>
                  <a:pt x="900534" y="191216"/>
                </a:lnTo>
                <a:lnTo>
                  <a:pt x="900534" y="88116"/>
                </a:lnTo>
                <a:close/>
              </a:path>
              <a:path w="1007110" h="194309">
                <a:moveTo>
                  <a:pt x="1006596" y="164780"/>
                </a:moveTo>
                <a:lnTo>
                  <a:pt x="1001287" y="167424"/>
                </a:lnTo>
                <a:lnTo>
                  <a:pt x="995978" y="169188"/>
                </a:lnTo>
                <a:lnTo>
                  <a:pt x="1006596" y="169188"/>
                </a:lnTo>
                <a:lnTo>
                  <a:pt x="1006596" y="164780"/>
                </a:lnTo>
                <a:close/>
              </a:path>
              <a:path w="1007110" h="194309">
                <a:moveTo>
                  <a:pt x="1006596" y="63444"/>
                </a:moveTo>
                <a:lnTo>
                  <a:pt x="849293" y="63444"/>
                </a:lnTo>
                <a:lnTo>
                  <a:pt x="849293" y="88116"/>
                </a:lnTo>
                <a:lnTo>
                  <a:pt x="1006596" y="88116"/>
                </a:lnTo>
                <a:lnTo>
                  <a:pt x="1006596" y="63444"/>
                </a:lnTo>
                <a:close/>
              </a:path>
              <a:path w="1007110" h="194309">
                <a:moveTo>
                  <a:pt x="923500" y="0"/>
                </a:moveTo>
                <a:lnTo>
                  <a:pt x="885502" y="9692"/>
                </a:lnTo>
                <a:lnTo>
                  <a:pt x="870500" y="37008"/>
                </a:lnTo>
                <a:lnTo>
                  <a:pt x="870500" y="63444"/>
                </a:lnTo>
                <a:lnTo>
                  <a:pt x="900534" y="63444"/>
                </a:lnTo>
                <a:lnTo>
                  <a:pt x="900534" y="40532"/>
                </a:lnTo>
                <a:lnTo>
                  <a:pt x="902294" y="34364"/>
                </a:lnTo>
                <a:lnTo>
                  <a:pt x="905843" y="30840"/>
                </a:lnTo>
                <a:lnTo>
                  <a:pt x="908498" y="26435"/>
                </a:lnTo>
                <a:lnTo>
                  <a:pt x="913777" y="24672"/>
                </a:lnTo>
                <a:lnTo>
                  <a:pt x="934118" y="24672"/>
                </a:lnTo>
                <a:lnTo>
                  <a:pt x="934118" y="2643"/>
                </a:lnTo>
                <a:lnTo>
                  <a:pt x="933224" y="2643"/>
                </a:lnTo>
                <a:lnTo>
                  <a:pt x="928809" y="880"/>
                </a:lnTo>
                <a:lnTo>
                  <a:pt x="923500" y="0"/>
                </a:lnTo>
                <a:close/>
              </a:path>
              <a:path w="1007110" h="194309">
                <a:moveTo>
                  <a:pt x="975666" y="25552"/>
                </a:moveTo>
                <a:lnTo>
                  <a:pt x="974771" y="25552"/>
                </a:lnTo>
                <a:lnTo>
                  <a:pt x="946496" y="34364"/>
                </a:lnTo>
                <a:lnTo>
                  <a:pt x="945601" y="35247"/>
                </a:lnTo>
                <a:lnTo>
                  <a:pt x="945601" y="63444"/>
                </a:lnTo>
                <a:lnTo>
                  <a:pt x="975666" y="63444"/>
                </a:lnTo>
                <a:lnTo>
                  <a:pt x="975666" y="25552"/>
                </a:lnTo>
                <a:close/>
              </a:path>
              <a:path w="1007110" h="194309">
                <a:moveTo>
                  <a:pt x="934118" y="24672"/>
                </a:moveTo>
                <a:lnTo>
                  <a:pt x="923500" y="24672"/>
                </a:lnTo>
                <a:lnTo>
                  <a:pt x="927945" y="25552"/>
                </a:lnTo>
                <a:lnTo>
                  <a:pt x="932359" y="28196"/>
                </a:lnTo>
                <a:lnTo>
                  <a:pt x="934118" y="28196"/>
                </a:lnTo>
                <a:lnTo>
                  <a:pt x="934118" y="24672"/>
                </a:lnTo>
                <a:close/>
              </a:path>
            </a:pathLst>
          </a:custGeom>
          <a:solidFill>
            <a:srgbClr val="737373"/>
          </a:solidFill>
        </p:spPr>
        <p:txBody>
          <a:bodyPr wrap="square" lIns="0" tIns="0" rIns="0" bIns="0" rtlCol="0"/>
          <a:lstStyle/>
          <a:p>
            <a:endParaRPr/>
          </a:p>
        </p:txBody>
      </p:sp>
      <p:sp>
        <p:nvSpPr>
          <p:cNvPr id="4" name="object 4"/>
          <p:cNvSpPr/>
          <p:nvPr/>
        </p:nvSpPr>
        <p:spPr>
          <a:xfrm>
            <a:off x="594968" y="597426"/>
            <a:ext cx="296932" cy="2960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376415" y="815339"/>
            <a:ext cx="5125211" cy="5362956"/>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587451" y="2680461"/>
            <a:ext cx="2607310" cy="835660"/>
          </a:xfrm>
          <a:prstGeom prst="rect">
            <a:avLst/>
          </a:prstGeom>
        </p:spPr>
        <p:txBody>
          <a:bodyPr vert="horz" wrap="square" lIns="0" tIns="60960" rIns="0" bIns="0" rtlCol="0">
            <a:spAutoFit/>
          </a:bodyPr>
          <a:lstStyle/>
          <a:p>
            <a:pPr marL="12700" marR="5080">
              <a:lnSpc>
                <a:spcPts val="3020"/>
              </a:lnSpc>
              <a:spcBef>
                <a:spcPts val="480"/>
              </a:spcBef>
            </a:pPr>
            <a:r>
              <a:rPr sz="2800" b="1" spc="-50" dirty="0">
                <a:solidFill>
                  <a:srgbClr val="3B3B41"/>
                </a:solidFill>
                <a:latin typeface="Segoe UI Semibold"/>
                <a:cs typeface="Segoe UI Semibold"/>
              </a:rPr>
              <a:t>Managing</a:t>
            </a:r>
            <a:r>
              <a:rPr sz="2800" b="1" spc="-125" dirty="0">
                <a:solidFill>
                  <a:srgbClr val="3B3B41"/>
                </a:solidFill>
                <a:latin typeface="Segoe UI Semibold"/>
                <a:cs typeface="Segoe UI Semibold"/>
              </a:rPr>
              <a:t> </a:t>
            </a:r>
            <a:r>
              <a:rPr sz="2800" b="1" spc="-55" dirty="0">
                <a:solidFill>
                  <a:srgbClr val="3B3B41"/>
                </a:solidFill>
                <a:latin typeface="Segoe UI Semibold"/>
                <a:cs typeface="Segoe UI Semibold"/>
              </a:rPr>
              <a:t>Azure  </a:t>
            </a:r>
            <a:r>
              <a:rPr sz="2800" b="1" spc="-50" dirty="0">
                <a:solidFill>
                  <a:srgbClr val="3B3B41"/>
                </a:solidFill>
                <a:latin typeface="Segoe UI Semibold"/>
                <a:cs typeface="Segoe UI Semibold"/>
              </a:rPr>
              <a:t>Functions</a:t>
            </a:r>
            <a:endParaRPr sz="2800">
              <a:latin typeface="Segoe UI Semibold"/>
              <a:cs typeface="Segoe UI Semibo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4483735" cy="452120"/>
          </a:xfrm>
          <a:prstGeom prst="rect">
            <a:avLst/>
          </a:prstGeom>
        </p:spPr>
        <p:txBody>
          <a:bodyPr vert="horz" wrap="square" lIns="0" tIns="12065" rIns="0" bIns="0" rtlCol="0">
            <a:spAutoFit/>
          </a:bodyPr>
          <a:lstStyle/>
          <a:p>
            <a:pPr marL="12700">
              <a:lnSpc>
                <a:spcPct val="100000"/>
              </a:lnSpc>
              <a:spcBef>
                <a:spcPts val="95"/>
              </a:spcBef>
            </a:pPr>
            <a:r>
              <a:rPr sz="2800" b="1" spc="-40" dirty="0">
                <a:solidFill>
                  <a:srgbClr val="3B3B41"/>
                </a:solidFill>
                <a:latin typeface="Segoe UI Semibold"/>
                <a:cs typeface="Segoe UI Semibold"/>
              </a:rPr>
              <a:t>Overview </a:t>
            </a:r>
            <a:r>
              <a:rPr sz="2800" b="1" spc="-55" dirty="0">
                <a:solidFill>
                  <a:srgbClr val="3B3B41"/>
                </a:solidFill>
                <a:latin typeface="Segoe UI Semibold"/>
                <a:cs typeface="Segoe UI Semibold"/>
              </a:rPr>
              <a:t>of </a:t>
            </a:r>
            <a:r>
              <a:rPr sz="2800" b="1" spc="-50" dirty="0">
                <a:solidFill>
                  <a:srgbClr val="3B3B41"/>
                </a:solidFill>
                <a:latin typeface="Segoe UI Semibold"/>
                <a:cs typeface="Segoe UI Semibold"/>
              </a:rPr>
              <a:t>Azure</a:t>
            </a:r>
            <a:r>
              <a:rPr sz="2800" b="1" spc="-180" dirty="0">
                <a:solidFill>
                  <a:srgbClr val="3B3B41"/>
                </a:solidFill>
                <a:latin typeface="Segoe UI Semibold"/>
                <a:cs typeface="Segoe UI Semibold"/>
              </a:rPr>
              <a:t> </a:t>
            </a:r>
            <a:r>
              <a:rPr sz="2800" b="1" spc="-50" dirty="0">
                <a:solidFill>
                  <a:srgbClr val="3B3B41"/>
                </a:solidFill>
                <a:latin typeface="Segoe UI Semibold"/>
                <a:cs typeface="Segoe UI Semibold"/>
              </a:rPr>
              <a:t>Functions</a:t>
            </a:r>
            <a:endParaRPr sz="2800">
              <a:latin typeface="Segoe UI Semibold"/>
              <a:cs typeface="Segoe UI Semibold"/>
            </a:endParaRPr>
          </a:p>
        </p:txBody>
      </p:sp>
      <p:sp>
        <p:nvSpPr>
          <p:cNvPr id="3" name="object 3"/>
          <p:cNvSpPr txBox="1"/>
          <p:nvPr/>
        </p:nvSpPr>
        <p:spPr>
          <a:xfrm>
            <a:off x="538683" y="1791715"/>
            <a:ext cx="8074659" cy="1306830"/>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Serverless compute</a:t>
            </a:r>
            <a:r>
              <a:rPr sz="2400" b="1" spc="-160" dirty="0">
                <a:solidFill>
                  <a:srgbClr val="3B3B41"/>
                </a:solidFill>
                <a:latin typeface="Segoe UI Semibold"/>
                <a:cs typeface="Segoe UI Semibold"/>
              </a:rPr>
              <a:t> </a:t>
            </a:r>
            <a:r>
              <a:rPr sz="2400" b="1" spc="-35" dirty="0">
                <a:solidFill>
                  <a:srgbClr val="3B3B41"/>
                </a:solidFill>
                <a:latin typeface="Segoe UI Semibold"/>
                <a:cs typeface="Segoe UI Semibold"/>
              </a:rPr>
              <a:t>service:</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Eliminates the </a:t>
            </a:r>
            <a:r>
              <a:rPr sz="2000" b="1" dirty="0">
                <a:solidFill>
                  <a:srgbClr val="3B3B41"/>
                </a:solidFill>
                <a:latin typeface="Segoe UI"/>
                <a:cs typeface="Segoe UI"/>
              </a:rPr>
              <a:t>need </a:t>
            </a:r>
            <a:r>
              <a:rPr sz="2000" b="1" spc="-5" dirty="0">
                <a:solidFill>
                  <a:srgbClr val="3B3B41"/>
                </a:solidFill>
                <a:latin typeface="Segoe UI"/>
                <a:cs typeface="Segoe UI"/>
              </a:rPr>
              <a:t>to explicitly provision </a:t>
            </a:r>
            <a:r>
              <a:rPr sz="2000" b="1" dirty="0">
                <a:solidFill>
                  <a:srgbClr val="3B3B41"/>
                </a:solidFill>
                <a:latin typeface="Segoe UI"/>
                <a:cs typeface="Segoe UI"/>
              </a:rPr>
              <a:t>or manage</a:t>
            </a:r>
            <a:r>
              <a:rPr sz="2000" b="1" spc="-60" dirty="0">
                <a:solidFill>
                  <a:srgbClr val="3B3B41"/>
                </a:solidFill>
                <a:latin typeface="Segoe UI"/>
                <a:cs typeface="Segoe UI"/>
              </a:rPr>
              <a:t> </a:t>
            </a:r>
            <a:r>
              <a:rPr sz="2000" b="1" spc="-5" dirty="0">
                <a:solidFill>
                  <a:srgbClr val="3B3B41"/>
                </a:solidFill>
                <a:latin typeface="Segoe UI"/>
                <a:cs typeface="Segoe UI"/>
              </a:rPr>
              <a:t>infrastructure</a:t>
            </a:r>
            <a:endParaRPr sz="2000">
              <a:latin typeface="Segoe UI"/>
              <a:cs typeface="Segoe UI"/>
            </a:endParaRPr>
          </a:p>
          <a:p>
            <a:pPr marL="12700" marR="848994">
              <a:lnSpc>
                <a:spcPct val="100000"/>
              </a:lnSpc>
              <a:spcBef>
                <a:spcPts val="5"/>
              </a:spcBef>
            </a:pPr>
            <a:r>
              <a:rPr sz="2000" b="1" spc="-5" dirty="0">
                <a:solidFill>
                  <a:srgbClr val="3B3B41"/>
                </a:solidFill>
                <a:latin typeface="Segoe UI"/>
                <a:cs typeface="Segoe UI"/>
              </a:rPr>
              <a:t>Enables running code on-demand or in response to </a:t>
            </a:r>
            <a:r>
              <a:rPr sz="2000" b="1" dirty="0">
                <a:solidFill>
                  <a:srgbClr val="3B3B41"/>
                </a:solidFill>
                <a:latin typeface="Segoe UI"/>
                <a:cs typeface="Segoe UI"/>
              </a:rPr>
              <a:t>a </a:t>
            </a:r>
            <a:r>
              <a:rPr sz="2000" b="1" spc="-5" dirty="0">
                <a:solidFill>
                  <a:srgbClr val="3B3B41"/>
                </a:solidFill>
                <a:latin typeface="Segoe UI"/>
                <a:cs typeface="Segoe UI"/>
              </a:rPr>
              <a:t>trigger  </a:t>
            </a:r>
            <a:r>
              <a:rPr sz="2000" b="1" dirty="0">
                <a:solidFill>
                  <a:srgbClr val="3B3B41"/>
                </a:solidFill>
                <a:latin typeface="Segoe UI"/>
                <a:cs typeface="Segoe UI"/>
              </a:rPr>
              <a:t>Incurs </a:t>
            </a:r>
            <a:r>
              <a:rPr sz="2000" b="1" spc="-5" dirty="0">
                <a:solidFill>
                  <a:srgbClr val="3B3B41"/>
                </a:solidFill>
                <a:latin typeface="Segoe UI"/>
                <a:cs typeface="Segoe UI"/>
              </a:rPr>
              <a:t>charges only when</a:t>
            </a:r>
            <a:r>
              <a:rPr sz="2000" b="1" spc="-10" dirty="0">
                <a:solidFill>
                  <a:srgbClr val="3B3B41"/>
                </a:solidFill>
                <a:latin typeface="Segoe UI"/>
                <a:cs typeface="Segoe UI"/>
              </a:rPr>
              <a:t> active</a:t>
            </a:r>
            <a:endParaRPr sz="2000">
              <a:latin typeface="Segoe UI"/>
              <a:cs typeface="Segoe UI"/>
            </a:endParaRPr>
          </a:p>
        </p:txBody>
      </p:sp>
      <p:sp>
        <p:nvSpPr>
          <p:cNvPr id="4" name="object 4"/>
          <p:cNvSpPr/>
          <p:nvPr/>
        </p:nvSpPr>
        <p:spPr>
          <a:xfrm>
            <a:off x="5463909" y="3473384"/>
            <a:ext cx="4817977" cy="279787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433324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Features </a:t>
            </a:r>
            <a:r>
              <a:rPr sz="2800" b="1" spc="-55" dirty="0">
                <a:solidFill>
                  <a:srgbClr val="3B3B41"/>
                </a:solidFill>
                <a:latin typeface="Segoe UI Semibold"/>
                <a:cs typeface="Segoe UI Semibold"/>
              </a:rPr>
              <a:t>of </a:t>
            </a:r>
            <a:r>
              <a:rPr sz="2800" b="1" spc="-50" dirty="0">
                <a:solidFill>
                  <a:srgbClr val="3B3B41"/>
                </a:solidFill>
                <a:latin typeface="Segoe UI Semibold"/>
                <a:cs typeface="Segoe UI Semibold"/>
              </a:rPr>
              <a:t>Azure</a:t>
            </a:r>
            <a:r>
              <a:rPr sz="2800" b="1" spc="-185" dirty="0">
                <a:solidFill>
                  <a:srgbClr val="3B3B41"/>
                </a:solidFill>
                <a:latin typeface="Segoe UI Semibold"/>
                <a:cs typeface="Segoe UI Semibold"/>
              </a:rPr>
              <a:t> </a:t>
            </a:r>
            <a:r>
              <a:rPr sz="2800" b="1" spc="-50" dirty="0">
                <a:solidFill>
                  <a:srgbClr val="3B3B41"/>
                </a:solidFill>
                <a:latin typeface="Segoe UI Semibold"/>
                <a:cs typeface="Segoe UI Semibold"/>
              </a:rPr>
              <a:t>Functions</a:t>
            </a:r>
            <a:endParaRPr sz="2800">
              <a:latin typeface="Segoe UI Semibold"/>
              <a:cs typeface="Segoe UI Semibold"/>
            </a:endParaRPr>
          </a:p>
        </p:txBody>
      </p:sp>
      <p:sp>
        <p:nvSpPr>
          <p:cNvPr id="3" name="object 3"/>
          <p:cNvSpPr txBox="1"/>
          <p:nvPr/>
        </p:nvSpPr>
        <p:spPr>
          <a:xfrm>
            <a:off x="538683" y="1791716"/>
            <a:ext cx="9462135" cy="4112260"/>
          </a:xfrm>
          <a:prstGeom prst="rect">
            <a:avLst/>
          </a:prstGeom>
        </p:spPr>
        <p:txBody>
          <a:bodyPr vert="horz" wrap="square" lIns="0" tIns="13335" rIns="0" bIns="0" rtlCol="0">
            <a:spAutoFit/>
          </a:bodyPr>
          <a:lstStyle/>
          <a:p>
            <a:pPr marL="12700" algn="just">
              <a:lnSpc>
                <a:spcPct val="100000"/>
              </a:lnSpc>
              <a:spcBef>
                <a:spcPts val="105"/>
              </a:spcBef>
            </a:pPr>
            <a:r>
              <a:rPr sz="2000" b="1" spc="5" dirty="0">
                <a:solidFill>
                  <a:srgbClr val="3B3B41"/>
                </a:solidFill>
                <a:latin typeface="Segoe UI"/>
                <a:cs typeface="Segoe UI"/>
              </a:rPr>
              <a:t>Support </a:t>
            </a:r>
            <a:r>
              <a:rPr sz="2000" b="1" spc="-5" dirty="0">
                <a:solidFill>
                  <a:srgbClr val="3B3B41"/>
                </a:solidFill>
                <a:latin typeface="Segoe UI"/>
                <a:cs typeface="Segoe UI"/>
              </a:rPr>
              <a:t>for </a:t>
            </a:r>
            <a:r>
              <a:rPr sz="2000" b="1" dirty="0">
                <a:solidFill>
                  <a:srgbClr val="3B3B41"/>
                </a:solidFill>
                <a:latin typeface="Segoe UI"/>
                <a:cs typeface="Segoe UI"/>
              </a:rPr>
              <a:t>a range </a:t>
            </a:r>
            <a:r>
              <a:rPr sz="2000" b="1" spc="-25" dirty="0">
                <a:solidFill>
                  <a:srgbClr val="3B3B41"/>
                </a:solidFill>
                <a:latin typeface="Segoe UI"/>
                <a:cs typeface="Segoe UI"/>
              </a:rPr>
              <a:t>of </a:t>
            </a:r>
            <a:r>
              <a:rPr sz="2000" b="1" spc="-5" dirty="0">
                <a:solidFill>
                  <a:srgbClr val="3B3B41"/>
                </a:solidFill>
                <a:latin typeface="Segoe UI"/>
                <a:cs typeface="Segoe UI"/>
              </a:rPr>
              <a:t>programming</a:t>
            </a:r>
            <a:r>
              <a:rPr sz="2000" b="1" spc="-15" dirty="0">
                <a:solidFill>
                  <a:srgbClr val="3B3B41"/>
                </a:solidFill>
                <a:latin typeface="Segoe UI"/>
                <a:cs typeface="Segoe UI"/>
              </a:rPr>
              <a:t> </a:t>
            </a:r>
            <a:r>
              <a:rPr sz="2000" b="1" spc="-5" dirty="0">
                <a:solidFill>
                  <a:srgbClr val="3B3B41"/>
                </a:solidFill>
                <a:latin typeface="Segoe UI"/>
                <a:cs typeface="Segoe UI"/>
              </a:rPr>
              <a:t>languages:</a:t>
            </a:r>
            <a:endParaRPr sz="2000">
              <a:latin typeface="Segoe UI"/>
              <a:cs typeface="Segoe UI"/>
            </a:endParaRPr>
          </a:p>
          <a:p>
            <a:pPr marL="12700" algn="just">
              <a:lnSpc>
                <a:spcPts val="2155"/>
              </a:lnSpc>
              <a:spcBef>
                <a:spcPts val="5"/>
              </a:spcBef>
            </a:pPr>
            <a:r>
              <a:rPr sz="1800" b="1" spc="-5" dirty="0">
                <a:solidFill>
                  <a:srgbClr val="0078D2"/>
                </a:solidFill>
                <a:latin typeface="Segoe UI Semibold"/>
                <a:cs typeface="Segoe UI Semibold"/>
              </a:rPr>
              <a:t>C#, F#, Node.js, Python, </a:t>
            </a:r>
            <a:r>
              <a:rPr sz="1800" b="1" spc="-80" dirty="0">
                <a:solidFill>
                  <a:srgbClr val="0078D2"/>
                </a:solidFill>
                <a:latin typeface="Segoe UI Semibold"/>
                <a:cs typeface="Segoe UI Semibold"/>
              </a:rPr>
              <a:t>PHP, </a:t>
            </a:r>
            <a:r>
              <a:rPr sz="1800" b="1" spc="-10" dirty="0">
                <a:solidFill>
                  <a:srgbClr val="0078D2"/>
                </a:solidFill>
                <a:latin typeface="Segoe UI Semibold"/>
                <a:cs typeface="Segoe UI Semibold"/>
              </a:rPr>
              <a:t>batch, bash, </a:t>
            </a:r>
            <a:r>
              <a:rPr sz="1800" b="1" dirty="0">
                <a:solidFill>
                  <a:srgbClr val="0078D2"/>
                </a:solidFill>
                <a:latin typeface="Segoe UI Semibold"/>
                <a:cs typeface="Segoe UI Semibold"/>
              </a:rPr>
              <a:t>or any</a:t>
            </a:r>
            <a:r>
              <a:rPr sz="1800" b="1" spc="160" dirty="0">
                <a:solidFill>
                  <a:srgbClr val="0078D2"/>
                </a:solidFill>
                <a:latin typeface="Segoe UI Semibold"/>
                <a:cs typeface="Segoe UI Semibold"/>
              </a:rPr>
              <a:t> </a:t>
            </a:r>
            <a:r>
              <a:rPr sz="1800" b="1" spc="-10" dirty="0">
                <a:solidFill>
                  <a:srgbClr val="0078D2"/>
                </a:solidFill>
                <a:latin typeface="Segoe UI Semibold"/>
                <a:cs typeface="Segoe UI Semibold"/>
              </a:rPr>
              <a:t>executable.</a:t>
            </a:r>
            <a:endParaRPr sz="1800">
              <a:latin typeface="Segoe UI Semibold"/>
              <a:cs typeface="Segoe UI Semibold"/>
            </a:endParaRPr>
          </a:p>
          <a:p>
            <a:pPr marL="12700" algn="just">
              <a:lnSpc>
                <a:spcPts val="2395"/>
              </a:lnSpc>
            </a:pPr>
            <a:r>
              <a:rPr sz="2000" b="1" spc="-5" dirty="0">
                <a:solidFill>
                  <a:srgbClr val="3B3B41"/>
                </a:solidFill>
                <a:latin typeface="Segoe UI"/>
                <a:cs typeface="Segoe UI"/>
              </a:rPr>
              <a:t>Pay-per-use pricing</a:t>
            </a:r>
            <a:r>
              <a:rPr sz="2000" b="1" spc="-45" dirty="0">
                <a:solidFill>
                  <a:srgbClr val="3B3B41"/>
                </a:solidFill>
                <a:latin typeface="Segoe UI"/>
                <a:cs typeface="Segoe UI"/>
              </a:rPr>
              <a:t> </a:t>
            </a:r>
            <a:r>
              <a:rPr sz="2000" b="1" dirty="0">
                <a:solidFill>
                  <a:srgbClr val="3B3B41"/>
                </a:solidFill>
                <a:latin typeface="Segoe UI"/>
                <a:cs typeface="Segoe UI"/>
              </a:rPr>
              <a:t>model</a:t>
            </a:r>
            <a:endParaRPr sz="2000">
              <a:latin typeface="Segoe UI"/>
              <a:cs typeface="Segoe UI"/>
            </a:endParaRPr>
          </a:p>
          <a:p>
            <a:pPr marL="12700" algn="just">
              <a:lnSpc>
                <a:spcPct val="100000"/>
              </a:lnSpc>
            </a:pPr>
            <a:r>
              <a:rPr sz="2000" b="1" spc="5" dirty="0">
                <a:solidFill>
                  <a:srgbClr val="3B3B41"/>
                </a:solidFill>
                <a:latin typeface="Segoe UI"/>
                <a:cs typeface="Segoe UI"/>
              </a:rPr>
              <a:t>Support </a:t>
            </a:r>
            <a:r>
              <a:rPr sz="2000" b="1" spc="-5" dirty="0">
                <a:solidFill>
                  <a:srgbClr val="3B3B41"/>
                </a:solidFill>
                <a:latin typeface="Segoe UI"/>
                <a:cs typeface="Segoe UI"/>
              </a:rPr>
              <a:t>for custom</a:t>
            </a:r>
            <a:r>
              <a:rPr sz="2000" b="1" spc="-40" dirty="0">
                <a:solidFill>
                  <a:srgbClr val="3B3B41"/>
                </a:solidFill>
                <a:latin typeface="Segoe UI"/>
                <a:cs typeface="Segoe UI"/>
              </a:rPr>
              <a:t> </a:t>
            </a:r>
            <a:r>
              <a:rPr sz="2000" b="1" spc="-5" dirty="0">
                <a:solidFill>
                  <a:srgbClr val="3B3B41"/>
                </a:solidFill>
                <a:latin typeface="Segoe UI"/>
                <a:cs typeface="Segoe UI"/>
              </a:rPr>
              <a:t>dependencies:</a:t>
            </a:r>
            <a:endParaRPr sz="2000">
              <a:latin typeface="Segoe UI"/>
              <a:cs typeface="Segoe UI"/>
            </a:endParaRPr>
          </a:p>
          <a:p>
            <a:pPr marL="12700" algn="just">
              <a:lnSpc>
                <a:spcPts val="2155"/>
              </a:lnSpc>
              <a:spcBef>
                <a:spcPts val="10"/>
              </a:spcBef>
            </a:pPr>
            <a:r>
              <a:rPr sz="1800" b="1" spc="-5" dirty="0">
                <a:solidFill>
                  <a:srgbClr val="0078D2"/>
                </a:solidFill>
                <a:latin typeface="Segoe UI Semibold"/>
                <a:cs typeface="Segoe UI Semibold"/>
              </a:rPr>
              <a:t>NuGet </a:t>
            </a:r>
            <a:r>
              <a:rPr sz="1800" b="1" dirty="0">
                <a:solidFill>
                  <a:srgbClr val="0078D2"/>
                </a:solidFill>
                <a:latin typeface="Segoe UI Semibold"/>
                <a:cs typeface="Segoe UI Semibold"/>
              </a:rPr>
              <a:t>and </a:t>
            </a:r>
            <a:r>
              <a:rPr sz="1800" b="1" spc="-5" dirty="0">
                <a:solidFill>
                  <a:srgbClr val="0078D2"/>
                </a:solidFill>
                <a:latin typeface="Segoe UI Semibold"/>
                <a:cs typeface="Segoe UI Semibold"/>
              </a:rPr>
              <a:t>NPM-based libraries.</a:t>
            </a:r>
            <a:endParaRPr sz="1800">
              <a:latin typeface="Segoe UI Semibold"/>
              <a:cs typeface="Segoe UI Semibold"/>
            </a:endParaRPr>
          </a:p>
          <a:p>
            <a:pPr marL="12700" algn="just">
              <a:lnSpc>
                <a:spcPts val="2395"/>
              </a:lnSpc>
            </a:pPr>
            <a:r>
              <a:rPr sz="2000" b="1" spc="-5" dirty="0">
                <a:solidFill>
                  <a:srgbClr val="3B3B41"/>
                </a:solidFill>
                <a:latin typeface="Segoe UI"/>
                <a:cs typeface="Segoe UI"/>
              </a:rPr>
              <a:t>Integration with </a:t>
            </a:r>
            <a:r>
              <a:rPr sz="2000" b="1" dirty="0">
                <a:solidFill>
                  <a:srgbClr val="3B3B41"/>
                </a:solidFill>
                <a:latin typeface="Segoe UI"/>
                <a:cs typeface="Segoe UI"/>
              </a:rPr>
              <a:t>the </a:t>
            </a:r>
            <a:r>
              <a:rPr sz="2000" b="1" spc="-5" dirty="0">
                <a:solidFill>
                  <a:srgbClr val="3B3B41"/>
                </a:solidFill>
                <a:latin typeface="Segoe UI"/>
                <a:cs typeface="Segoe UI"/>
              </a:rPr>
              <a:t>most </a:t>
            </a:r>
            <a:r>
              <a:rPr sz="2000" b="1" dirty="0">
                <a:solidFill>
                  <a:srgbClr val="3B3B41"/>
                </a:solidFill>
                <a:latin typeface="Segoe UI"/>
                <a:cs typeface="Segoe UI"/>
              </a:rPr>
              <a:t>popular </a:t>
            </a:r>
            <a:r>
              <a:rPr sz="2000" b="1" spc="-10" dirty="0">
                <a:solidFill>
                  <a:srgbClr val="3B3B41"/>
                </a:solidFill>
                <a:latin typeface="Segoe UI"/>
                <a:cs typeface="Segoe UI"/>
              </a:rPr>
              <a:t>OAuth</a:t>
            </a:r>
            <a:r>
              <a:rPr sz="2000" b="1" spc="-70" dirty="0">
                <a:solidFill>
                  <a:srgbClr val="3B3B41"/>
                </a:solidFill>
                <a:latin typeface="Segoe UI"/>
                <a:cs typeface="Segoe UI"/>
              </a:rPr>
              <a:t> </a:t>
            </a:r>
            <a:r>
              <a:rPr sz="2000" b="1" spc="-5" dirty="0">
                <a:solidFill>
                  <a:srgbClr val="3B3B41"/>
                </a:solidFill>
                <a:latin typeface="Segoe UI"/>
                <a:cs typeface="Segoe UI"/>
              </a:rPr>
              <a:t>providers:</a:t>
            </a:r>
            <a:endParaRPr sz="2000">
              <a:latin typeface="Segoe UI"/>
              <a:cs typeface="Segoe UI"/>
            </a:endParaRPr>
          </a:p>
          <a:p>
            <a:pPr marL="12700" marR="3128010" algn="just">
              <a:lnSpc>
                <a:spcPct val="100000"/>
              </a:lnSpc>
              <a:spcBef>
                <a:spcPts val="10"/>
              </a:spcBef>
            </a:pPr>
            <a:r>
              <a:rPr sz="1800" b="1" spc="-5" dirty="0">
                <a:solidFill>
                  <a:srgbClr val="0078D2"/>
                </a:solidFill>
                <a:latin typeface="Segoe UI Semibold"/>
                <a:cs typeface="Segoe UI Semibold"/>
              </a:rPr>
              <a:t>Azure </a:t>
            </a:r>
            <a:r>
              <a:rPr sz="1800" b="1" spc="-35" dirty="0">
                <a:solidFill>
                  <a:srgbClr val="0078D2"/>
                </a:solidFill>
                <a:latin typeface="Segoe UI Semibold"/>
                <a:cs typeface="Segoe UI Semibold"/>
              </a:rPr>
              <a:t>AD, </a:t>
            </a:r>
            <a:r>
              <a:rPr sz="1800" b="1" dirty="0">
                <a:solidFill>
                  <a:srgbClr val="0078D2"/>
                </a:solidFill>
                <a:latin typeface="Segoe UI Semibold"/>
                <a:cs typeface="Segoe UI Semibold"/>
              </a:rPr>
              <a:t>Facebook, </a:t>
            </a:r>
            <a:r>
              <a:rPr sz="1800" b="1" spc="-5" dirty="0">
                <a:solidFill>
                  <a:srgbClr val="0078D2"/>
                </a:solidFill>
                <a:latin typeface="Segoe UI Semibold"/>
                <a:cs typeface="Segoe UI Semibold"/>
              </a:rPr>
              <a:t>Google, </a:t>
            </a:r>
            <a:r>
              <a:rPr sz="1800" b="1" spc="-35" dirty="0">
                <a:solidFill>
                  <a:srgbClr val="0078D2"/>
                </a:solidFill>
                <a:latin typeface="Segoe UI Semibold"/>
                <a:cs typeface="Segoe UI Semibold"/>
              </a:rPr>
              <a:t>Twitter, </a:t>
            </a:r>
            <a:r>
              <a:rPr sz="1800" b="1" dirty="0">
                <a:solidFill>
                  <a:srgbClr val="0078D2"/>
                </a:solidFill>
                <a:latin typeface="Segoe UI Semibold"/>
                <a:cs typeface="Segoe UI Semibold"/>
              </a:rPr>
              <a:t>and Microsoft </a:t>
            </a:r>
            <a:r>
              <a:rPr sz="1800" b="1" spc="-5" dirty="0">
                <a:solidFill>
                  <a:srgbClr val="0078D2"/>
                </a:solidFill>
                <a:latin typeface="Segoe UI Semibold"/>
                <a:cs typeface="Segoe UI Semibold"/>
              </a:rPr>
              <a:t>Account.  </a:t>
            </a:r>
            <a:r>
              <a:rPr sz="2000" b="1" spc="-5" dirty="0">
                <a:solidFill>
                  <a:srgbClr val="3B3B41"/>
                </a:solidFill>
                <a:latin typeface="Segoe UI"/>
                <a:cs typeface="Segoe UI"/>
              </a:rPr>
              <a:t>Integration with other Azure </a:t>
            </a:r>
            <a:r>
              <a:rPr sz="2000" b="1" spc="5" dirty="0">
                <a:solidFill>
                  <a:srgbClr val="3B3B41"/>
                </a:solidFill>
                <a:latin typeface="Segoe UI"/>
                <a:cs typeface="Segoe UI"/>
              </a:rPr>
              <a:t>services </a:t>
            </a:r>
            <a:r>
              <a:rPr sz="2000" b="1" dirty="0">
                <a:solidFill>
                  <a:srgbClr val="3B3B41"/>
                </a:solidFill>
                <a:latin typeface="Segoe UI"/>
                <a:cs typeface="Segoe UI"/>
              </a:rPr>
              <a:t>and SaaS apps.  </a:t>
            </a:r>
            <a:r>
              <a:rPr sz="2000" b="1" spc="-5" dirty="0">
                <a:solidFill>
                  <a:srgbClr val="3B3B41"/>
                </a:solidFill>
                <a:latin typeface="Segoe UI"/>
                <a:cs typeface="Segoe UI"/>
              </a:rPr>
              <a:t>Flexible</a:t>
            </a:r>
            <a:r>
              <a:rPr sz="2000" b="1" spc="-25" dirty="0">
                <a:solidFill>
                  <a:srgbClr val="3B3B41"/>
                </a:solidFill>
                <a:latin typeface="Segoe UI"/>
                <a:cs typeface="Segoe UI"/>
              </a:rPr>
              <a:t> </a:t>
            </a:r>
            <a:r>
              <a:rPr sz="2000" b="1" spc="-5" dirty="0">
                <a:solidFill>
                  <a:srgbClr val="3B3B41"/>
                </a:solidFill>
                <a:latin typeface="Segoe UI"/>
                <a:cs typeface="Segoe UI"/>
              </a:rPr>
              <a:t>development:</a:t>
            </a:r>
            <a:endParaRPr sz="2000">
              <a:latin typeface="Segoe UI"/>
              <a:cs typeface="Segoe UI"/>
            </a:endParaRPr>
          </a:p>
          <a:p>
            <a:pPr marL="12700" algn="just">
              <a:lnSpc>
                <a:spcPct val="100000"/>
              </a:lnSpc>
            </a:pPr>
            <a:r>
              <a:rPr sz="1800" b="1" spc="-5" dirty="0">
                <a:solidFill>
                  <a:srgbClr val="0078D2"/>
                </a:solidFill>
                <a:latin typeface="Segoe UI Semibold"/>
                <a:cs typeface="Segoe UI Semibold"/>
              </a:rPr>
              <a:t>Directly from the Azure </a:t>
            </a:r>
            <a:r>
              <a:rPr sz="1800" b="1" spc="5" dirty="0">
                <a:solidFill>
                  <a:srgbClr val="0078D2"/>
                </a:solidFill>
                <a:latin typeface="Segoe UI Semibold"/>
                <a:cs typeface="Segoe UI Semibold"/>
              </a:rPr>
              <a:t>portal</a:t>
            </a:r>
            <a:endParaRPr sz="1800">
              <a:latin typeface="Segoe UI Semibold"/>
              <a:cs typeface="Segoe UI Semibold"/>
            </a:endParaRPr>
          </a:p>
          <a:p>
            <a:pPr marL="12700" algn="just">
              <a:lnSpc>
                <a:spcPts val="2155"/>
              </a:lnSpc>
            </a:pPr>
            <a:r>
              <a:rPr sz="1800" b="1" spc="-5" dirty="0">
                <a:solidFill>
                  <a:srgbClr val="0078D2"/>
                </a:solidFill>
                <a:latin typeface="Segoe UI Semibold"/>
                <a:cs typeface="Segoe UI Semibold"/>
              </a:rPr>
              <a:t>Via continuous integration through GitHub, </a:t>
            </a:r>
            <a:r>
              <a:rPr sz="1800" b="1" spc="-10" dirty="0">
                <a:solidFill>
                  <a:srgbClr val="0078D2"/>
                </a:solidFill>
                <a:latin typeface="Segoe UI Semibold"/>
                <a:cs typeface="Segoe UI Semibold"/>
              </a:rPr>
              <a:t>VSTS, </a:t>
            </a:r>
            <a:r>
              <a:rPr sz="1800" b="1" dirty="0">
                <a:solidFill>
                  <a:srgbClr val="0078D2"/>
                </a:solidFill>
                <a:latin typeface="Segoe UI Semibold"/>
                <a:cs typeface="Segoe UI Semibold"/>
              </a:rPr>
              <a:t>and </a:t>
            </a:r>
            <a:r>
              <a:rPr sz="1800" b="1" spc="-5" dirty="0">
                <a:solidFill>
                  <a:srgbClr val="0078D2"/>
                </a:solidFill>
                <a:latin typeface="Segoe UI Semibold"/>
                <a:cs typeface="Segoe UI Semibold"/>
              </a:rPr>
              <a:t>other </a:t>
            </a:r>
            <a:r>
              <a:rPr sz="1800" b="1" dirty="0">
                <a:solidFill>
                  <a:srgbClr val="0078D2"/>
                </a:solidFill>
                <a:latin typeface="Segoe UI Semibold"/>
                <a:cs typeface="Segoe UI Semibold"/>
              </a:rPr>
              <a:t>supported </a:t>
            </a:r>
            <a:r>
              <a:rPr sz="1800" b="1" spc="-5" dirty="0">
                <a:solidFill>
                  <a:srgbClr val="0078D2"/>
                </a:solidFill>
                <a:latin typeface="Segoe UI Semibold"/>
                <a:cs typeface="Segoe UI Semibold"/>
              </a:rPr>
              <a:t>development</a:t>
            </a:r>
            <a:r>
              <a:rPr sz="1800" b="1" spc="85" dirty="0">
                <a:solidFill>
                  <a:srgbClr val="0078D2"/>
                </a:solidFill>
                <a:latin typeface="Segoe UI Semibold"/>
                <a:cs typeface="Segoe UI Semibold"/>
              </a:rPr>
              <a:t> </a:t>
            </a:r>
            <a:r>
              <a:rPr sz="1800" b="1" spc="-5" dirty="0">
                <a:solidFill>
                  <a:srgbClr val="0078D2"/>
                </a:solidFill>
                <a:latin typeface="Segoe UI Semibold"/>
                <a:cs typeface="Segoe UI Semibold"/>
              </a:rPr>
              <a:t>tools.</a:t>
            </a:r>
            <a:endParaRPr sz="1800">
              <a:latin typeface="Segoe UI Semibold"/>
              <a:cs typeface="Segoe UI Semibold"/>
            </a:endParaRPr>
          </a:p>
          <a:p>
            <a:pPr marL="12700" algn="just">
              <a:lnSpc>
                <a:spcPts val="2395"/>
              </a:lnSpc>
            </a:pPr>
            <a:r>
              <a:rPr sz="2000" b="1" spc="-5" dirty="0">
                <a:solidFill>
                  <a:srgbClr val="3B3B41"/>
                </a:solidFill>
                <a:latin typeface="Segoe UI"/>
                <a:cs typeface="Segoe UI"/>
              </a:rPr>
              <a:t>Open-source: </a:t>
            </a:r>
            <a:r>
              <a:rPr sz="2000" b="1" spc="-10" dirty="0">
                <a:solidFill>
                  <a:srgbClr val="3B3B41"/>
                </a:solidFill>
                <a:latin typeface="Segoe UI"/>
                <a:cs typeface="Segoe UI"/>
              </a:rPr>
              <a:t>available </a:t>
            </a:r>
            <a:r>
              <a:rPr sz="2000" b="1" spc="-5" dirty="0">
                <a:solidFill>
                  <a:srgbClr val="3B3B41"/>
                </a:solidFill>
                <a:latin typeface="Segoe UI"/>
                <a:cs typeface="Segoe UI"/>
              </a:rPr>
              <a:t>on</a:t>
            </a:r>
            <a:r>
              <a:rPr sz="2000" b="1" spc="-25" dirty="0">
                <a:solidFill>
                  <a:srgbClr val="3B3B41"/>
                </a:solidFill>
                <a:latin typeface="Segoe UI"/>
                <a:cs typeface="Segoe UI"/>
              </a:rPr>
              <a:t> </a:t>
            </a:r>
            <a:r>
              <a:rPr sz="2000" b="1" dirty="0">
                <a:solidFill>
                  <a:srgbClr val="3B3B41"/>
                </a:solidFill>
                <a:latin typeface="Segoe UI"/>
                <a:cs typeface="Segoe UI"/>
              </a:rPr>
              <a:t>GitHub.</a:t>
            </a:r>
            <a:endParaRPr sz="2000">
              <a:latin typeface="Segoe UI"/>
              <a:cs typeface="Segoe UI"/>
            </a:endParaRPr>
          </a:p>
          <a:p>
            <a:pPr marL="12700" algn="just">
              <a:lnSpc>
                <a:spcPct val="100000"/>
              </a:lnSpc>
            </a:pPr>
            <a:r>
              <a:rPr sz="2000" b="1" spc="-5" dirty="0">
                <a:solidFill>
                  <a:srgbClr val="3B3B41"/>
                </a:solidFill>
                <a:latin typeface="Segoe UI"/>
                <a:cs typeface="Segoe UI"/>
              </a:rPr>
              <a:t>Ease </a:t>
            </a:r>
            <a:r>
              <a:rPr sz="2000" b="1" spc="-20" dirty="0">
                <a:solidFill>
                  <a:srgbClr val="3B3B41"/>
                </a:solidFill>
                <a:latin typeface="Segoe UI"/>
                <a:cs typeface="Segoe UI"/>
              </a:rPr>
              <a:t>of </a:t>
            </a:r>
            <a:r>
              <a:rPr sz="2000" b="1" spc="-5" dirty="0">
                <a:solidFill>
                  <a:srgbClr val="3B3B41"/>
                </a:solidFill>
                <a:latin typeface="Segoe UI"/>
                <a:cs typeface="Segoe UI"/>
              </a:rPr>
              <a:t>code</a:t>
            </a:r>
            <a:r>
              <a:rPr sz="2000" b="1" spc="-10" dirty="0">
                <a:solidFill>
                  <a:srgbClr val="3B3B41"/>
                </a:solidFill>
                <a:latin typeface="Segoe UI"/>
                <a:cs typeface="Segoe UI"/>
              </a:rPr>
              <a:t> </a:t>
            </a:r>
            <a:r>
              <a:rPr sz="2000" b="1" spc="-5" dirty="0">
                <a:solidFill>
                  <a:srgbClr val="3B3B41"/>
                </a:solidFill>
                <a:latin typeface="Segoe UI"/>
                <a:cs typeface="Segoe UI"/>
              </a:rPr>
              <a:t>reuse:</a:t>
            </a:r>
            <a:endParaRPr sz="2000">
              <a:latin typeface="Segoe UI"/>
              <a:cs typeface="Segoe UI"/>
            </a:endParaRPr>
          </a:p>
          <a:p>
            <a:pPr marL="12700" algn="just">
              <a:lnSpc>
                <a:spcPct val="100000"/>
              </a:lnSpc>
              <a:spcBef>
                <a:spcPts val="10"/>
              </a:spcBef>
            </a:pPr>
            <a:r>
              <a:rPr sz="1800" b="1" spc="-5" dirty="0">
                <a:solidFill>
                  <a:srgbClr val="0078D2"/>
                </a:solidFill>
                <a:latin typeface="Segoe UI Semibold"/>
                <a:cs typeface="Segoe UI Semibold"/>
              </a:rPr>
              <a:t>Developers </a:t>
            </a:r>
            <a:r>
              <a:rPr sz="1800" b="1" dirty="0">
                <a:solidFill>
                  <a:srgbClr val="0078D2"/>
                </a:solidFill>
                <a:latin typeface="Segoe UI Semibold"/>
                <a:cs typeface="Segoe UI Semibold"/>
              </a:rPr>
              <a:t>can </a:t>
            </a:r>
            <a:r>
              <a:rPr sz="1800" b="1" spc="-5" dirty="0">
                <a:solidFill>
                  <a:srgbClr val="0078D2"/>
                </a:solidFill>
                <a:latin typeface="Segoe UI Semibold"/>
                <a:cs typeface="Segoe UI Semibold"/>
              </a:rPr>
              <a:t>reuse their functions in multiple</a:t>
            </a:r>
            <a:r>
              <a:rPr sz="1800" b="1" spc="60" dirty="0">
                <a:solidFill>
                  <a:srgbClr val="0078D2"/>
                </a:solidFill>
                <a:latin typeface="Segoe UI Semibold"/>
                <a:cs typeface="Segoe UI Semibold"/>
              </a:rPr>
              <a:t> </a:t>
            </a:r>
            <a:r>
              <a:rPr sz="1800" b="1" spc="-5" dirty="0">
                <a:solidFill>
                  <a:srgbClr val="0078D2"/>
                </a:solidFill>
                <a:latin typeface="Segoe UI Semibold"/>
                <a:cs typeface="Segoe UI Semibold"/>
              </a:rPr>
              <a:t>applications.</a:t>
            </a:r>
            <a:endParaRPr sz="1800">
              <a:latin typeface="Segoe UI Semibold"/>
              <a:cs typeface="Segoe UI Semibo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430022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Azure Functions</a:t>
            </a:r>
            <a:r>
              <a:rPr sz="2800" b="1" spc="-130" dirty="0">
                <a:solidFill>
                  <a:srgbClr val="3B3B41"/>
                </a:solidFill>
                <a:latin typeface="Segoe UI Semibold"/>
                <a:cs typeface="Segoe UI Semibold"/>
              </a:rPr>
              <a:t> </a:t>
            </a:r>
            <a:r>
              <a:rPr sz="2800" b="1" spc="-50" dirty="0">
                <a:solidFill>
                  <a:srgbClr val="3B3B41"/>
                </a:solidFill>
                <a:latin typeface="Segoe UI Semibold"/>
                <a:cs typeface="Segoe UI Semibold"/>
              </a:rPr>
              <a:t>(Examples)</a:t>
            </a:r>
            <a:endParaRPr sz="2800">
              <a:latin typeface="Segoe UI Semibold"/>
              <a:cs typeface="Segoe UI Semibold"/>
            </a:endParaRPr>
          </a:p>
        </p:txBody>
      </p:sp>
      <p:sp>
        <p:nvSpPr>
          <p:cNvPr id="3" name="object 3"/>
          <p:cNvSpPr txBox="1"/>
          <p:nvPr/>
        </p:nvSpPr>
        <p:spPr>
          <a:xfrm>
            <a:off x="538683" y="1791716"/>
            <a:ext cx="2161540" cy="330835"/>
          </a:xfrm>
          <a:prstGeom prst="rect">
            <a:avLst/>
          </a:prstGeom>
        </p:spPr>
        <p:txBody>
          <a:bodyPr vert="horz" wrap="square" lIns="0" tIns="13335" rIns="0" bIns="0" rtlCol="0">
            <a:spAutoFit/>
          </a:bodyPr>
          <a:lstStyle/>
          <a:p>
            <a:pPr marL="12700">
              <a:lnSpc>
                <a:spcPct val="100000"/>
              </a:lnSpc>
              <a:spcBef>
                <a:spcPts val="105"/>
              </a:spcBef>
            </a:pPr>
            <a:r>
              <a:rPr sz="2000" b="1" spc="-20" dirty="0">
                <a:solidFill>
                  <a:srgbClr val="3B3B41"/>
                </a:solidFill>
                <a:latin typeface="Segoe UI"/>
                <a:cs typeface="Segoe UI"/>
              </a:rPr>
              <a:t>Web </a:t>
            </a:r>
            <a:r>
              <a:rPr sz="2000" b="1" dirty="0">
                <a:solidFill>
                  <a:srgbClr val="3B3B41"/>
                </a:solidFill>
                <a:latin typeface="Segoe UI"/>
                <a:cs typeface="Segoe UI"/>
              </a:rPr>
              <a:t>app</a:t>
            </a:r>
            <a:r>
              <a:rPr sz="2000" b="1" spc="-80" dirty="0">
                <a:solidFill>
                  <a:srgbClr val="3B3B41"/>
                </a:solidFill>
                <a:latin typeface="Segoe UI"/>
                <a:cs typeface="Segoe UI"/>
              </a:rPr>
              <a:t> </a:t>
            </a:r>
            <a:r>
              <a:rPr sz="2000" b="1" spc="-10" dirty="0">
                <a:solidFill>
                  <a:srgbClr val="3B3B41"/>
                </a:solidFill>
                <a:latin typeface="Segoe UI"/>
                <a:cs typeface="Segoe UI"/>
              </a:rPr>
              <a:t>backend</a:t>
            </a:r>
            <a:endParaRPr sz="2000">
              <a:latin typeface="Segoe UI"/>
              <a:cs typeface="Segoe UI"/>
            </a:endParaRPr>
          </a:p>
        </p:txBody>
      </p:sp>
      <p:sp>
        <p:nvSpPr>
          <p:cNvPr id="4" name="object 4"/>
          <p:cNvSpPr txBox="1"/>
          <p:nvPr/>
        </p:nvSpPr>
        <p:spPr>
          <a:xfrm>
            <a:off x="538683" y="3315969"/>
            <a:ext cx="2971165" cy="330835"/>
          </a:xfrm>
          <a:prstGeom prst="rect">
            <a:avLst/>
          </a:prstGeom>
        </p:spPr>
        <p:txBody>
          <a:bodyPr vert="horz" wrap="square" lIns="0" tIns="13335" rIns="0" bIns="0" rtlCol="0">
            <a:spAutoFit/>
          </a:bodyPr>
          <a:lstStyle/>
          <a:p>
            <a:pPr marL="12700">
              <a:lnSpc>
                <a:spcPct val="100000"/>
              </a:lnSpc>
              <a:spcBef>
                <a:spcPts val="105"/>
              </a:spcBef>
            </a:pPr>
            <a:r>
              <a:rPr sz="2000" b="1" spc="-10" dirty="0">
                <a:solidFill>
                  <a:srgbClr val="3B3B41"/>
                </a:solidFill>
                <a:latin typeface="Segoe UI"/>
                <a:cs typeface="Segoe UI"/>
              </a:rPr>
              <a:t>Real-time </a:t>
            </a:r>
            <a:r>
              <a:rPr sz="2000" b="1" spc="-5" dirty="0">
                <a:solidFill>
                  <a:srgbClr val="3B3B41"/>
                </a:solidFill>
                <a:latin typeface="Segoe UI"/>
                <a:cs typeface="Segoe UI"/>
              </a:rPr>
              <a:t>file</a:t>
            </a:r>
            <a:r>
              <a:rPr sz="2000" b="1" spc="-30" dirty="0">
                <a:solidFill>
                  <a:srgbClr val="3B3B41"/>
                </a:solidFill>
                <a:latin typeface="Segoe UI"/>
                <a:cs typeface="Segoe UI"/>
              </a:rPr>
              <a:t> </a:t>
            </a:r>
            <a:r>
              <a:rPr sz="2000" b="1" spc="-10" dirty="0">
                <a:solidFill>
                  <a:srgbClr val="3B3B41"/>
                </a:solidFill>
                <a:latin typeface="Segoe UI"/>
                <a:cs typeface="Segoe UI"/>
              </a:rPr>
              <a:t>processing</a:t>
            </a:r>
            <a:endParaRPr sz="2000">
              <a:latin typeface="Segoe UI"/>
              <a:cs typeface="Segoe UI"/>
            </a:endParaRPr>
          </a:p>
        </p:txBody>
      </p:sp>
      <p:sp>
        <p:nvSpPr>
          <p:cNvPr id="5" name="object 5"/>
          <p:cNvSpPr txBox="1"/>
          <p:nvPr/>
        </p:nvSpPr>
        <p:spPr>
          <a:xfrm>
            <a:off x="538683" y="4840350"/>
            <a:ext cx="3721735" cy="330835"/>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3B3B41"/>
                </a:solidFill>
                <a:latin typeface="Segoe UI"/>
                <a:cs typeface="Segoe UI"/>
              </a:rPr>
              <a:t>Automation </a:t>
            </a:r>
            <a:r>
              <a:rPr sz="2000" b="1" spc="-25" dirty="0">
                <a:solidFill>
                  <a:srgbClr val="3B3B41"/>
                </a:solidFill>
                <a:latin typeface="Segoe UI"/>
                <a:cs typeface="Segoe UI"/>
              </a:rPr>
              <a:t>of </a:t>
            </a:r>
            <a:r>
              <a:rPr sz="2000" b="1" spc="-5" dirty="0">
                <a:solidFill>
                  <a:srgbClr val="3B3B41"/>
                </a:solidFill>
                <a:latin typeface="Segoe UI"/>
                <a:cs typeface="Segoe UI"/>
              </a:rPr>
              <a:t>scheduled tasks</a:t>
            </a:r>
            <a:endParaRPr sz="2000">
              <a:latin typeface="Segoe UI"/>
              <a:cs typeface="Segoe UI"/>
            </a:endParaRPr>
          </a:p>
        </p:txBody>
      </p:sp>
      <p:sp>
        <p:nvSpPr>
          <p:cNvPr id="6" name="object 6"/>
          <p:cNvSpPr/>
          <p:nvPr/>
        </p:nvSpPr>
        <p:spPr>
          <a:xfrm>
            <a:off x="5301996" y="1525523"/>
            <a:ext cx="4632959" cy="1632204"/>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297423" y="3456431"/>
            <a:ext cx="3928872" cy="167335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297423" y="5414771"/>
            <a:ext cx="2930652" cy="151638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350139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Function </a:t>
            </a:r>
            <a:r>
              <a:rPr sz="2800" b="1" spc="-30" dirty="0">
                <a:solidFill>
                  <a:srgbClr val="3B3B41"/>
                </a:solidFill>
                <a:latin typeface="Segoe UI Semibold"/>
                <a:cs typeface="Segoe UI Semibold"/>
              </a:rPr>
              <a:t>Service</a:t>
            </a:r>
            <a:r>
              <a:rPr sz="2800" b="1" spc="-145" dirty="0">
                <a:solidFill>
                  <a:srgbClr val="3B3B41"/>
                </a:solidFill>
                <a:latin typeface="Segoe UI Semibold"/>
                <a:cs typeface="Segoe UI Semibold"/>
              </a:rPr>
              <a:t> </a:t>
            </a:r>
            <a:r>
              <a:rPr sz="2800" b="1" spc="-45" dirty="0">
                <a:solidFill>
                  <a:srgbClr val="3B3B41"/>
                </a:solidFill>
                <a:latin typeface="Segoe UI Semibold"/>
                <a:cs typeface="Segoe UI Semibold"/>
              </a:rPr>
              <a:t>Plans</a:t>
            </a:r>
            <a:endParaRPr sz="2800">
              <a:latin typeface="Segoe UI Semibold"/>
              <a:cs typeface="Segoe UI Semibold"/>
            </a:endParaRPr>
          </a:p>
        </p:txBody>
      </p:sp>
      <p:sp>
        <p:nvSpPr>
          <p:cNvPr id="3" name="object 3"/>
          <p:cNvSpPr txBox="1"/>
          <p:nvPr/>
        </p:nvSpPr>
        <p:spPr>
          <a:xfrm>
            <a:off x="538683" y="1791715"/>
            <a:ext cx="7313930" cy="3472179"/>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Hosting</a:t>
            </a:r>
            <a:r>
              <a:rPr sz="2400" b="1" spc="-110" dirty="0">
                <a:solidFill>
                  <a:srgbClr val="3B3B41"/>
                </a:solidFill>
                <a:latin typeface="Segoe UI Semibold"/>
                <a:cs typeface="Segoe UI Semibold"/>
              </a:rPr>
              <a:t> </a:t>
            </a:r>
            <a:r>
              <a:rPr sz="2400" b="1" spc="-45" dirty="0">
                <a:solidFill>
                  <a:srgbClr val="3B3B41"/>
                </a:solidFill>
                <a:latin typeface="Segoe UI Semibold"/>
                <a:cs typeface="Segoe UI Semibold"/>
              </a:rPr>
              <a:t>plans:</a:t>
            </a:r>
            <a:endParaRPr sz="2400">
              <a:latin typeface="Segoe UI Semibold"/>
              <a:cs typeface="Segoe UI Semibold"/>
            </a:endParaRPr>
          </a:p>
          <a:p>
            <a:pPr marL="12700">
              <a:lnSpc>
                <a:spcPct val="100000"/>
              </a:lnSpc>
            </a:pPr>
            <a:r>
              <a:rPr sz="2000" b="1" dirty="0">
                <a:solidFill>
                  <a:srgbClr val="3B3B41"/>
                </a:solidFill>
                <a:latin typeface="Segoe UI"/>
                <a:cs typeface="Segoe UI"/>
              </a:rPr>
              <a:t>Consumption</a:t>
            </a:r>
            <a:r>
              <a:rPr sz="2000" b="1" spc="-20" dirty="0">
                <a:solidFill>
                  <a:srgbClr val="3B3B41"/>
                </a:solidFill>
                <a:latin typeface="Segoe UI"/>
                <a:cs typeface="Segoe UI"/>
              </a:rPr>
              <a:t> </a:t>
            </a:r>
            <a:r>
              <a:rPr sz="2000" b="1" spc="-5" dirty="0">
                <a:solidFill>
                  <a:srgbClr val="3B3B41"/>
                </a:solidFill>
                <a:latin typeface="Segoe UI"/>
                <a:cs typeface="Segoe UI"/>
              </a:rPr>
              <a:t>Plan:</a:t>
            </a:r>
            <a:endParaRPr sz="2000">
              <a:latin typeface="Segoe UI"/>
              <a:cs typeface="Segoe UI"/>
            </a:endParaRPr>
          </a:p>
          <a:p>
            <a:pPr marL="12700">
              <a:lnSpc>
                <a:spcPct val="100000"/>
              </a:lnSpc>
              <a:spcBef>
                <a:spcPts val="10"/>
              </a:spcBef>
            </a:pPr>
            <a:r>
              <a:rPr sz="1800" b="1" spc="-5" dirty="0">
                <a:solidFill>
                  <a:srgbClr val="0078D2"/>
                </a:solidFill>
                <a:latin typeface="Segoe UI Semibold"/>
                <a:cs typeface="Segoe UI Semibold"/>
              </a:rPr>
              <a:t>Azure </a:t>
            </a:r>
            <a:r>
              <a:rPr sz="1800" b="1" spc="-10" dirty="0">
                <a:solidFill>
                  <a:srgbClr val="0078D2"/>
                </a:solidFill>
                <a:latin typeface="Segoe UI Semibold"/>
                <a:cs typeface="Segoe UI Semibold"/>
              </a:rPr>
              <a:t>provides </a:t>
            </a:r>
            <a:r>
              <a:rPr sz="1800" b="1" spc="-5" dirty="0">
                <a:solidFill>
                  <a:srgbClr val="0078D2"/>
                </a:solidFill>
                <a:latin typeface="Segoe UI Semibold"/>
                <a:cs typeface="Segoe UI Semibold"/>
              </a:rPr>
              <a:t>all the </a:t>
            </a:r>
            <a:r>
              <a:rPr sz="1800" b="1" spc="5" dirty="0">
                <a:solidFill>
                  <a:srgbClr val="0078D2"/>
                </a:solidFill>
                <a:latin typeface="Segoe UI Semibold"/>
                <a:cs typeface="Segoe UI Semibold"/>
              </a:rPr>
              <a:t>necessary </a:t>
            </a:r>
            <a:r>
              <a:rPr sz="1800" b="1" spc="-5" dirty="0">
                <a:solidFill>
                  <a:srgbClr val="0078D2"/>
                </a:solidFill>
                <a:latin typeface="Segoe UI Semibold"/>
                <a:cs typeface="Segoe UI Semibold"/>
              </a:rPr>
              <a:t>compute resources </a:t>
            </a:r>
            <a:r>
              <a:rPr sz="1800" b="1" spc="5" dirty="0">
                <a:solidFill>
                  <a:srgbClr val="0078D2"/>
                </a:solidFill>
                <a:latin typeface="Segoe UI Semibold"/>
                <a:cs typeface="Segoe UI Semibold"/>
              </a:rPr>
              <a:t>on-demand</a:t>
            </a:r>
            <a:endParaRPr sz="1800">
              <a:latin typeface="Segoe UI Semibold"/>
              <a:cs typeface="Segoe UI Semibold"/>
            </a:endParaRPr>
          </a:p>
          <a:p>
            <a:pPr marL="12700" marR="3269615">
              <a:lnSpc>
                <a:spcPct val="100000"/>
              </a:lnSpc>
              <a:spcBef>
                <a:spcPts val="5"/>
              </a:spcBef>
            </a:pPr>
            <a:r>
              <a:rPr sz="1800" b="1" spc="-5" dirty="0">
                <a:solidFill>
                  <a:srgbClr val="0078D2"/>
                </a:solidFill>
                <a:latin typeface="Segoe UI Semibold"/>
                <a:cs typeface="Segoe UI Semibold"/>
              </a:rPr>
              <a:t>Automatic scaling </a:t>
            </a:r>
            <a:r>
              <a:rPr sz="1800" b="1" spc="-10" dirty="0">
                <a:solidFill>
                  <a:srgbClr val="0078D2"/>
                </a:solidFill>
                <a:latin typeface="Segoe UI Semibold"/>
                <a:cs typeface="Segoe UI Semibold"/>
              </a:rPr>
              <a:t>of </a:t>
            </a:r>
            <a:r>
              <a:rPr sz="1800" b="1" spc="-5" dirty="0">
                <a:solidFill>
                  <a:srgbClr val="0078D2"/>
                </a:solidFill>
                <a:latin typeface="Segoe UI Semibold"/>
                <a:cs typeface="Segoe UI Semibold"/>
              </a:rPr>
              <a:t>CPU </a:t>
            </a:r>
            <a:r>
              <a:rPr sz="1800" b="1" dirty="0">
                <a:solidFill>
                  <a:srgbClr val="0078D2"/>
                </a:solidFill>
                <a:latin typeface="Segoe UI Semibold"/>
                <a:cs typeface="Segoe UI Semibold"/>
              </a:rPr>
              <a:t>and </a:t>
            </a:r>
            <a:r>
              <a:rPr sz="1800" b="1" spc="10" dirty="0">
                <a:solidFill>
                  <a:srgbClr val="0078D2"/>
                </a:solidFill>
                <a:latin typeface="Segoe UI Semibold"/>
                <a:cs typeface="Segoe UI Semibold"/>
              </a:rPr>
              <a:t>memory  </a:t>
            </a:r>
            <a:r>
              <a:rPr sz="1800" b="1" dirty="0">
                <a:solidFill>
                  <a:srgbClr val="0078D2"/>
                </a:solidFill>
                <a:latin typeface="Segoe UI Semibold"/>
                <a:cs typeface="Segoe UI Semibold"/>
              </a:rPr>
              <a:t>Billing </a:t>
            </a:r>
            <a:r>
              <a:rPr sz="1800" b="1" spc="-5" dirty="0">
                <a:solidFill>
                  <a:srgbClr val="0078D2"/>
                </a:solidFill>
                <a:latin typeface="Segoe UI Semibold"/>
                <a:cs typeface="Segoe UI Semibold"/>
              </a:rPr>
              <a:t>is </a:t>
            </a:r>
            <a:r>
              <a:rPr sz="1800" b="1" spc="-10" dirty="0">
                <a:solidFill>
                  <a:srgbClr val="0078D2"/>
                </a:solidFill>
                <a:latin typeface="Segoe UI Semibold"/>
                <a:cs typeface="Segoe UI Semibold"/>
              </a:rPr>
              <a:t>based</a:t>
            </a:r>
            <a:r>
              <a:rPr sz="1800" b="1" spc="45" dirty="0">
                <a:solidFill>
                  <a:srgbClr val="0078D2"/>
                </a:solidFill>
                <a:latin typeface="Segoe UI Semibold"/>
                <a:cs typeface="Segoe UI Semibold"/>
              </a:rPr>
              <a:t> </a:t>
            </a:r>
            <a:r>
              <a:rPr sz="1800" b="1" dirty="0">
                <a:solidFill>
                  <a:srgbClr val="0078D2"/>
                </a:solidFill>
                <a:latin typeface="Segoe UI Semibold"/>
                <a:cs typeface="Segoe UI Semibold"/>
              </a:rPr>
              <a:t>on:</a:t>
            </a:r>
            <a:endParaRPr sz="1800">
              <a:latin typeface="Segoe UI Semibold"/>
              <a:cs typeface="Segoe UI Semibold"/>
            </a:endParaRPr>
          </a:p>
          <a:p>
            <a:pPr marL="12700" marR="4951730">
              <a:lnSpc>
                <a:spcPct val="100000"/>
              </a:lnSpc>
            </a:pPr>
            <a:r>
              <a:rPr sz="1800" b="1" spc="-5" dirty="0">
                <a:solidFill>
                  <a:srgbClr val="3B3B41"/>
                </a:solidFill>
                <a:latin typeface="Segoe UI"/>
                <a:cs typeface="Segoe UI"/>
              </a:rPr>
              <a:t>number </a:t>
            </a:r>
            <a:r>
              <a:rPr sz="1800" b="1" spc="-15" dirty="0">
                <a:solidFill>
                  <a:srgbClr val="3B3B41"/>
                </a:solidFill>
                <a:latin typeface="Segoe UI"/>
                <a:cs typeface="Segoe UI"/>
              </a:rPr>
              <a:t>of</a:t>
            </a:r>
            <a:r>
              <a:rPr sz="1800" b="1" spc="-75" dirty="0">
                <a:solidFill>
                  <a:srgbClr val="3B3B41"/>
                </a:solidFill>
                <a:latin typeface="Segoe UI"/>
                <a:cs typeface="Segoe UI"/>
              </a:rPr>
              <a:t> </a:t>
            </a:r>
            <a:r>
              <a:rPr sz="1800" b="1" spc="-5" dirty="0">
                <a:solidFill>
                  <a:srgbClr val="3B3B41"/>
                </a:solidFill>
                <a:latin typeface="Segoe UI"/>
                <a:cs typeface="Segoe UI"/>
              </a:rPr>
              <a:t>executions  execution time  </a:t>
            </a:r>
            <a:r>
              <a:rPr sz="1800" b="1" spc="10" dirty="0">
                <a:solidFill>
                  <a:srgbClr val="3B3B41"/>
                </a:solidFill>
                <a:latin typeface="Segoe UI"/>
                <a:cs typeface="Segoe UI"/>
              </a:rPr>
              <a:t>memory</a:t>
            </a:r>
            <a:r>
              <a:rPr sz="1800" b="1" spc="-15" dirty="0">
                <a:solidFill>
                  <a:srgbClr val="3B3B41"/>
                </a:solidFill>
                <a:latin typeface="Segoe UI"/>
                <a:cs typeface="Segoe UI"/>
              </a:rPr>
              <a:t> </a:t>
            </a:r>
            <a:r>
              <a:rPr sz="1800" b="1" dirty="0">
                <a:solidFill>
                  <a:srgbClr val="3B3B41"/>
                </a:solidFill>
                <a:latin typeface="Segoe UI"/>
                <a:cs typeface="Segoe UI"/>
              </a:rPr>
              <a:t>used.</a:t>
            </a:r>
            <a:endParaRPr sz="1800">
              <a:latin typeface="Segoe UI"/>
              <a:cs typeface="Segoe UI"/>
            </a:endParaRPr>
          </a:p>
          <a:p>
            <a:pPr marL="12700">
              <a:lnSpc>
                <a:spcPts val="2395"/>
              </a:lnSpc>
            </a:pPr>
            <a:r>
              <a:rPr sz="2000" b="1" spc="-5" dirty="0">
                <a:solidFill>
                  <a:srgbClr val="3B3B41"/>
                </a:solidFill>
                <a:latin typeface="Segoe UI"/>
                <a:cs typeface="Segoe UI"/>
              </a:rPr>
              <a:t>App </a:t>
            </a:r>
            <a:r>
              <a:rPr sz="2000" b="1" spc="10" dirty="0">
                <a:solidFill>
                  <a:srgbClr val="3B3B41"/>
                </a:solidFill>
                <a:latin typeface="Segoe UI"/>
                <a:cs typeface="Segoe UI"/>
              </a:rPr>
              <a:t>Service</a:t>
            </a:r>
            <a:r>
              <a:rPr sz="2000" b="1" spc="-10" dirty="0">
                <a:solidFill>
                  <a:srgbClr val="3B3B41"/>
                </a:solidFill>
                <a:latin typeface="Segoe UI"/>
                <a:cs typeface="Segoe UI"/>
              </a:rPr>
              <a:t> </a:t>
            </a:r>
            <a:r>
              <a:rPr sz="2000" b="1" spc="-5" dirty="0">
                <a:solidFill>
                  <a:srgbClr val="3B3B41"/>
                </a:solidFill>
                <a:latin typeface="Segoe UI"/>
                <a:cs typeface="Segoe UI"/>
              </a:rPr>
              <a:t>Plan:</a:t>
            </a:r>
            <a:endParaRPr sz="2000">
              <a:latin typeface="Segoe UI"/>
              <a:cs typeface="Segoe UI"/>
            </a:endParaRPr>
          </a:p>
          <a:p>
            <a:pPr marL="12700" marR="5080">
              <a:lnSpc>
                <a:spcPct val="100000"/>
              </a:lnSpc>
              <a:spcBef>
                <a:spcPts val="5"/>
              </a:spcBef>
            </a:pPr>
            <a:r>
              <a:rPr sz="1800" b="1" dirty="0">
                <a:solidFill>
                  <a:srgbClr val="0078D2"/>
                </a:solidFill>
                <a:latin typeface="Segoe UI Semibold"/>
                <a:cs typeface="Segoe UI Semibold"/>
              </a:rPr>
              <a:t>The </a:t>
            </a:r>
            <a:r>
              <a:rPr sz="1800" b="1" spc="-5" dirty="0">
                <a:solidFill>
                  <a:srgbClr val="0078D2"/>
                </a:solidFill>
                <a:latin typeface="Segoe UI Semibold"/>
                <a:cs typeface="Segoe UI Semibold"/>
              </a:rPr>
              <a:t>same resource </a:t>
            </a:r>
            <a:r>
              <a:rPr sz="1800" b="1" dirty="0">
                <a:solidFill>
                  <a:srgbClr val="0078D2"/>
                </a:solidFill>
                <a:latin typeface="Segoe UI Semibold"/>
                <a:cs typeface="Segoe UI Semibold"/>
              </a:rPr>
              <a:t>and </a:t>
            </a:r>
            <a:r>
              <a:rPr sz="1800" b="1" spc="-5" dirty="0">
                <a:solidFill>
                  <a:srgbClr val="0078D2"/>
                </a:solidFill>
                <a:latin typeface="Segoe UI Semibold"/>
                <a:cs typeface="Segoe UI Semibold"/>
              </a:rPr>
              <a:t>billing </a:t>
            </a:r>
            <a:r>
              <a:rPr sz="1800" b="1" dirty="0">
                <a:solidFill>
                  <a:srgbClr val="0078D2"/>
                </a:solidFill>
                <a:latin typeface="Segoe UI Semibold"/>
                <a:cs typeface="Segoe UI Semibold"/>
              </a:rPr>
              <a:t>model as for </a:t>
            </a:r>
            <a:r>
              <a:rPr sz="1800" b="1" spc="-10" dirty="0">
                <a:solidFill>
                  <a:srgbClr val="0078D2"/>
                </a:solidFill>
                <a:latin typeface="Segoe UI Semibold"/>
                <a:cs typeface="Segoe UI Semibold"/>
              </a:rPr>
              <a:t>web, </a:t>
            </a:r>
            <a:r>
              <a:rPr sz="1800" b="1" spc="-5" dirty="0">
                <a:solidFill>
                  <a:srgbClr val="0078D2"/>
                </a:solidFill>
                <a:latin typeface="Segoe UI Semibold"/>
                <a:cs typeface="Segoe UI Semibold"/>
              </a:rPr>
              <a:t>mobile, </a:t>
            </a:r>
            <a:r>
              <a:rPr sz="1800" b="1" dirty="0">
                <a:solidFill>
                  <a:srgbClr val="0078D2"/>
                </a:solidFill>
                <a:latin typeface="Segoe UI Semibold"/>
                <a:cs typeface="Segoe UI Semibold"/>
              </a:rPr>
              <a:t>and API </a:t>
            </a:r>
            <a:r>
              <a:rPr sz="1800" b="1" spc="-5" dirty="0">
                <a:solidFill>
                  <a:srgbClr val="0078D2"/>
                </a:solidFill>
                <a:latin typeface="Segoe UI Semibold"/>
                <a:cs typeface="Segoe UI Semibold"/>
              </a:rPr>
              <a:t>apps  Allows </a:t>
            </a:r>
            <a:r>
              <a:rPr sz="1800" b="1" dirty="0">
                <a:solidFill>
                  <a:srgbClr val="0078D2"/>
                </a:solidFill>
                <a:latin typeface="Segoe UI Semibold"/>
                <a:cs typeface="Segoe UI Semibold"/>
              </a:rPr>
              <a:t>for </a:t>
            </a:r>
            <a:r>
              <a:rPr sz="1800" b="1" spc="-5" dirty="0">
                <a:solidFill>
                  <a:srgbClr val="0078D2"/>
                </a:solidFill>
                <a:latin typeface="Segoe UI Semibold"/>
                <a:cs typeface="Segoe UI Semibold"/>
              </a:rPr>
              <a:t>leveraging underutilized App </a:t>
            </a:r>
            <a:r>
              <a:rPr sz="1800" b="1" spc="5" dirty="0">
                <a:solidFill>
                  <a:srgbClr val="0078D2"/>
                </a:solidFill>
                <a:latin typeface="Segoe UI Semibold"/>
                <a:cs typeface="Segoe UI Semibold"/>
              </a:rPr>
              <a:t>Service </a:t>
            </a:r>
            <a:r>
              <a:rPr sz="1800" b="1" spc="-5" dirty="0">
                <a:solidFill>
                  <a:srgbClr val="0078D2"/>
                </a:solidFill>
                <a:latin typeface="Segoe UI Semibold"/>
                <a:cs typeface="Segoe UI Semibold"/>
              </a:rPr>
              <a:t>deployments  </a:t>
            </a:r>
            <a:r>
              <a:rPr sz="1800" b="1" spc="-15" dirty="0">
                <a:solidFill>
                  <a:srgbClr val="0078D2"/>
                </a:solidFill>
                <a:latin typeface="Segoe UI Semibold"/>
                <a:cs typeface="Segoe UI Semibold"/>
              </a:rPr>
              <a:t>Required </a:t>
            </a:r>
            <a:r>
              <a:rPr sz="1800" b="1" dirty="0">
                <a:solidFill>
                  <a:srgbClr val="0078D2"/>
                </a:solidFill>
                <a:latin typeface="Segoe UI Semibold"/>
                <a:cs typeface="Segoe UI Semibold"/>
              </a:rPr>
              <a:t>for </a:t>
            </a:r>
            <a:r>
              <a:rPr sz="1800" b="1" spc="-5" dirty="0">
                <a:solidFill>
                  <a:srgbClr val="0078D2"/>
                </a:solidFill>
                <a:latin typeface="Segoe UI Semibold"/>
                <a:cs typeface="Segoe UI Semibold"/>
              </a:rPr>
              <a:t>Linux-based function</a:t>
            </a:r>
            <a:r>
              <a:rPr sz="1800" b="1" spc="35" dirty="0">
                <a:solidFill>
                  <a:srgbClr val="0078D2"/>
                </a:solidFill>
                <a:latin typeface="Segoe UI Semibold"/>
                <a:cs typeface="Segoe UI Semibold"/>
              </a:rPr>
              <a:t> </a:t>
            </a:r>
            <a:r>
              <a:rPr sz="1800" b="1" spc="-5" dirty="0">
                <a:solidFill>
                  <a:srgbClr val="0078D2"/>
                </a:solidFill>
                <a:latin typeface="Segoe UI Semibold"/>
                <a:cs typeface="Segoe UI Semibold"/>
              </a:rPr>
              <a:t>apps</a:t>
            </a:r>
            <a:endParaRPr sz="1800">
              <a:latin typeface="Segoe UI Semibold"/>
              <a:cs typeface="Segoe UI Semibold"/>
            </a:endParaRPr>
          </a:p>
        </p:txBody>
      </p:sp>
      <p:sp>
        <p:nvSpPr>
          <p:cNvPr id="4" name="object 4"/>
          <p:cNvSpPr/>
          <p:nvPr/>
        </p:nvSpPr>
        <p:spPr>
          <a:xfrm>
            <a:off x="8683752" y="3378707"/>
            <a:ext cx="3302507" cy="329336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304863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Function</a:t>
            </a:r>
            <a:r>
              <a:rPr sz="2800" b="1" spc="-120" dirty="0">
                <a:solidFill>
                  <a:srgbClr val="3B3B41"/>
                </a:solidFill>
                <a:latin typeface="Segoe UI Semibold"/>
                <a:cs typeface="Segoe UI Semibold"/>
              </a:rPr>
              <a:t> </a:t>
            </a:r>
            <a:r>
              <a:rPr sz="2800" b="1" spc="-80" dirty="0">
                <a:solidFill>
                  <a:srgbClr val="3B3B41"/>
                </a:solidFill>
                <a:latin typeface="Segoe UI Semibold"/>
                <a:cs typeface="Segoe UI Semibold"/>
              </a:rPr>
              <a:t>Templates</a:t>
            </a:r>
            <a:endParaRPr sz="2800">
              <a:latin typeface="Segoe UI Semibold"/>
              <a:cs typeface="Segoe UI Semibold"/>
            </a:endParaRPr>
          </a:p>
        </p:txBody>
      </p:sp>
      <p:sp>
        <p:nvSpPr>
          <p:cNvPr id="3" name="object 3"/>
          <p:cNvSpPr txBox="1"/>
          <p:nvPr/>
        </p:nvSpPr>
        <p:spPr>
          <a:xfrm>
            <a:off x="538683" y="1791715"/>
            <a:ext cx="7015480" cy="2526030"/>
          </a:xfrm>
          <a:prstGeom prst="rect">
            <a:avLst/>
          </a:prstGeom>
        </p:spPr>
        <p:txBody>
          <a:bodyPr vert="horz" wrap="square" lIns="0" tIns="12700" rIns="0" bIns="0" rtlCol="0">
            <a:spAutoFit/>
          </a:bodyPr>
          <a:lstStyle/>
          <a:p>
            <a:pPr marL="12700">
              <a:lnSpc>
                <a:spcPct val="100000"/>
              </a:lnSpc>
              <a:spcBef>
                <a:spcPts val="100"/>
              </a:spcBef>
            </a:pPr>
            <a:r>
              <a:rPr sz="2400" b="1" spc="-40" dirty="0">
                <a:solidFill>
                  <a:srgbClr val="3B3B41"/>
                </a:solidFill>
                <a:latin typeface="Segoe UI Semibold"/>
                <a:cs typeface="Segoe UI Semibold"/>
              </a:rPr>
              <a:t>Simplify</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creating</a:t>
            </a:r>
            <a:r>
              <a:rPr sz="2400" b="1" spc="-120" dirty="0">
                <a:solidFill>
                  <a:srgbClr val="3B3B41"/>
                </a:solidFill>
                <a:latin typeface="Segoe UI Semibold"/>
                <a:cs typeface="Segoe UI Semibold"/>
              </a:rPr>
              <a:t> </a:t>
            </a:r>
            <a:r>
              <a:rPr sz="2400" b="1" spc="-45" dirty="0">
                <a:solidFill>
                  <a:srgbClr val="3B3B41"/>
                </a:solidFill>
                <a:latin typeface="Segoe UI Semibold"/>
                <a:cs typeface="Segoe UI Semibold"/>
              </a:rPr>
              <a:t>functions</a:t>
            </a:r>
            <a:r>
              <a:rPr sz="2400" b="1" spc="-120" dirty="0">
                <a:solidFill>
                  <a:srgbClr val="3B3B41"/>
                </a:solidFill>
                <a:latin typeface="Segoe UI Semibold"/>
                <a:cs typeface="Segoe UI Semibold"/>
              </a:rPr>
              <a:t> </a:t>
            </a:r>
            <a:r>
              <a:rPr sz="2400" b="1" spc="-35" dirty="0">
                <a:solidFill>
                  <a:srgbClr val="3B3B41"/>
                </a:solidFill>
                <a:latin typeface="Segoe UI Semibold"/>
                <a:cs typeface="Segoe UI Semibold"/>
              </a:rPr>
              <a:t>for</a:t>
            </a:r>
            <a:r>
              <a:rPr sz="2400" b="1" spc="-105"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specific</a:t>
            </a:r>
            <a:r>
              <a:rPr sz="2400" b="1" spc="-125" dirty="0">
                <a:solidFill>
                  <a:srgbClr val="3B3B41"/>
                </a:solidFill>
                <a:latin typeface="Segoe UI Semibold"/>
                <a:cs typeface="Segoe UI Semibold"/>
              </a:rPr>
              <a:t> </a:t>
            </a:r>
            <a:r>
              <a:rPr sz="2400" b="1" spc="-45" dirty="0">
                <a:solidFill>
                  <a:srgbClr val="3B3B41"/>
                </a:solidFill>
                <a:latin typeface="Segoe UI Semibold"/>
                <a:cs typeface="Segoe UI Semibold"/>
              </a:rPr>
              <a:t>trigger</a:t>
            </a:r>
            <a:r>
              <a:rPr sz="2400" b="1" spc="-114" dirty="0">
                <a:solidFill>
                  <a:srgbClr val="3B3B41"/>
                </a:solidFill>
                <a:latin typeface="Segoe UI Semibold"/>
                <a:cs typeface="Segoe UI Semibold"/>
              </a:rPr>
              <a:t> </a:t>
            </a:r>
            <a:r>
              <a:rPr sz="2400" b="1" spc="-40" dirty="0">
                <a:solidFill>
                  <a:srgbClr val="3B3B41"/>
                </a:solidFill>
                <a:latin typeface="Segoe UI Semibold"/>
                <a:cs typeface="Segoe UI Semibold"/>
              </a:rPr>
              <a:t>type:</a:t>
            </a:r>
            <a:endParaRPr sz="2400">
              <a:latin typeface="Segoe UI Semibold"/>
              <a:cs typeface="Segoe UI Semibold"/>
            </a:endParaRPr>
          </a:p>
          <a:p>
            <a:pPr marL="12700">
              <a:lnSpc>
                <a:spcPct val="100000"/>
              </a:lnSpc>
            </a:pPr>
            <a:r>
              <a:rPr sz="2000" b="1" spc="10" dirty="0">
                <a:solidFill>
                  <a:srgbClr val="3B3B41"/>
                </a:solidFill>
                <a:latin typeface="Segoe UI"/>
                <a:cs typeface="Segoe UI"/>
              </a:rPr>
              <a:t>HTTP</a:t>
            </a:r>
            <a:endParaRPr sz="2000">
              <a:latin typeface="Segoe UI"/>
              <a:cs typeface="Segoe UI"/>
            </a:endParaRPr>
          </a:p>
          <a:p>
            <a:pPr marL="12700" marR="5755640">
              <a:lnSpc>
                <a:spcPct val="100000"/>
              </a:lnSpc>
              <a:spcBef>
                <a:spcPts val="5"/>
              </a:spcBef>
            </a:pPr>
            <a:r>
              <a:rPr sz="2000" b="1" dirty="0">
                <a:solidFill>
                  <a:srgbClr val="3B3B41"/>
                </a:solidFill>
                <a:latin typeface="Segoe UI"/>
                <a:cs typeface="Segoe UI"/>
              </a:rPr>
              <a:t>Timer  </a:t>
            </a:r>
            <a:r>
              <a:rPr sz="2000" b="1" spc="-5" dirty="0">
                <a:solidFill>
                  <a:srgbClr val="3B3B41"/>
                </a:solidFill>
                <a:latin typeface="Segoe UI"/>
                <a:cs typeface="Segoe UI"/>
              </a:rPr>
              <a:t>Blob  Event</a:t>
            </a:r>
            <a:r>
              <a:rPr sz="2000" b="1" spc="-85" dirty="0">
                <a:solidFill>
                  <a:srgbClr val="3B3B41"/>
                </a:solidFill>
                <a:latin typeface="Segoe UI"/>
                <a:cs typeface="Segoe UI"/>
              </a:rPr>
              <a:t> </a:t>
            </a:r>
            <a:r>
              <a:rPr sz="2000" b="1" spc="-5" dirty="0">
                <a:solidFill>
                  <a:srgbClr val="3B3B41"/>
                </a:solidFill>
                <a:latin typeface="Segoe UI"/>
                <a:cs typeface="Segoe UI"/>
              </a:rPr>
              <a:t>Hub  </a:t>
            </a:r>
            <a:r>
              <a:rPr sz="2000" b="1" dirty="0">
                <a:solidFill>
                  <a:srgbClr val="3B3B41"/>
                </a:solidFill>
                <a:latin typeface="Segoe UI"/>
                <a:cs typeface="Segoe UI"/>
              </a:rPr>
              <a:t>GitHub  </a:t>
            </a:r>
            <a:r>
              <a:rPr sz="2000" b="1" spc="-10" dirty="0">
                <a:solidFill>
                  <a:srgbClr val="3B3B41"/>
                </a:solidFill>
                <a:latin typeface="Segoe UI"/>
                <a:cs typeface="Segoe UI"/>
              </a:rPr>
              <a:t>Webhook  </a:t>
            </a:r>
            <a:r>
              <a:rPr sz="2000" b="1" spc="-5" dirty="0">
                <a:solidFill>
                  <a:srgbClr val="3B3B41"/>
                </a:solidFill>
                <a:latin typeface="Segoe UI"/>
                <a:cs typeface="Segoe UI"/>
              </a:rPr>
              <a:t>Queue</a:t>
            </a:r>
            <a:endParaRPr sz="2000">
              <a:latin typeface="Segoe UI"/>
              <a:cs typeface="Segoe UI"/>
            </a:endParaRPr>
          </a:p>
        </p:txBody>
      </p:sp>
      <p:sp>
        <p:nvSpPr>
          <p:cNvPr id="4" name="object 4"/>
          <p:cNvSpPr/>
          <p:nvPr/>
        </p:nvSpPr>
        <p:spPr>
          <a:xfrm>
            <a:off x="3191034" y="2843629"/>
            <a:ext cx="8248109" cy="147089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381635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Implementing</a:t>
            </a:r>
            <a:r>
              <a:rPr sz="2800" b="1" spc="-125" dirty="0">
                <a:solidFill>
                  <a:srgbClr val="3B3B41"/>
                </a:solidFill>
                <a:latin typeface="Segoe UI Semibold"/>
                <a:cs typeface="Segoe UI Semibold"/>
              </a:rPr>
              <a:t> </a:t>
            </a:r>
            <a:r>
              <a:rPr sz="2800" b="1" spc="-50" dirty="0">
                <a:solidFill>
                  <a:srgbClr val="3B3B41"/>
                </a:solidFill>
                <a:latin typeface="Segoe UI Semibold"/>
                <a:cs typeface="Segoe UI Semibold"/>
              </a:rPr>
              <a:t>Functions</a:t>
            </a:r>
            <a:endParaRPr sz="2800">
              <a:latin typeface="Segoe UI Semibold"/>
              <a:cs typeface="Segoe UI Semibold"/>
            </a:endParaRPr>
          </a:p>
        </p:txBody>
      </p:sp>
      <p:sp>
        <p:nvSpPr>
          <p:cNvPr id="3" name="object 3"/>
          <p:cNvSpPr txBox="1"/>
          <p:nvPr/>
        </p:nvSpPr>
        <p:spPr>
          <a:xfrm>
            <a:off x="538683" y="1791715"/>
            <a:ext cx="2767965" cy="1489075"/>
          </a:xfrm>
          <a:prstGeom prst="rect">
            <a:avLst/>
          </a:prstGeom>
        </p:spPr>
        <p:txBody>
          <a:bodyPr vert="horz" wrap="square" lIns="0" tIns="12700" rIns="0" bIns="0" rtlCol="0">
            <a:spAutoFit/>
          </a:bodyPr>
          <a:lstStyle/>
          <a:p>
            <a:pPr marL="12700">
              <a:lnSpc>
                <a:spcPct val="100000"/>
              </a:lnSpc>
              <a:spcBef>
                <a:spcPts val="100"/>
              </a:spcBef>
            </a:pPr>
            <a:r>
              <a:rPr sz="2400" b="1" spc="-40" dirty="0">
                <a:solidFill>
                  <a:srgbClr val="3B3B41"/>
                </a:solidFill>
                <a:latin typeface="Segoe UI Semibold"/>
                <a:cs typeface="Segoe UI Semibold"/>
              </a:rPr>
              <a:t>In-portal</a:t>
            </a:r>
            <a:r>
              <a:rPr sz="2400" b="1" spc="-130" dirty="0">
                <a:solidFill>
                  <a:srgbClr val="3B3B41"/>
                </a:solidFill>
                <a:latin typeface="Segoe UI Semibold"/>
                <a:cs typeface="Segoe UI Semibold"/>
              </a:rPr>
              <a:t> </a:t>
            </a:r>
            <a:r>
              <a:rPr sz="2400" b="1" spc="-50" dirty="0">
                <a:solidFill>
                  <a:srgbClr val="3B3B41"/>
                </a:solidFill>
                <a:latin typeface="Segoe UI Semibold"/>
                <a:cs typeface="Segoe UI Semibold"/>
              </a:rPr>
              <a:t>authoring</a:t>
            </a:r>
            <a:endParaRPr sz="2400">
              <a:latin typeface="Segoe UI Semibold"/>
              <a:cs typeface="Segoe UI Semibold"/>
            </a:endParaRPr>
          </a:p>
          <a:p>
            <a:pPr>
              <a:lnSpc>
                <a:spcPct val="100000"/>
              </a:lnSpc>
            </a:pPr>
            <a:endParaRPr sz="3200">
              <a:latin typeface="Times New Roman"/>
              <a:cs typeface="Times New Roman"/>
            </a:endParaRPr>
          </a:p>
          <a:p>
            <a:pPr marL="12700">
              <a:lnSpc>
                <a:spcPct val="100000"/>
              </a:lnSpc>
              <a:spcBef>
                <a:spcPts val="2080"/>
              </a:spcBef>
            </a:pPr>
            <a:r>
              <a:rPr sz="2400" b="1" spc="-40" dirty="0">
                <a:solidFill>
                  <a:srgbClr val="3B3B41"/>
                </a:solidFill>
                <a:latin typeface="Segoe UI Semibold"/>
                <a:cs typeface="Segoe UI Semibold"/>
              </a:rPr>
              <a:t>In-portal</a:t>
            </a:r>
            <a:r>
              <a:rPr sz="2400" b="1" spc="-165" dirty="0">
                <a:solidFill>
                  <a:srgbClr val="3B3B41"/>
                </a:solidFill>
                <a:latin typeface="Segoe UI Semibold"/>
                <a:cs typeface="Segoe UI Semibold"/>
              </a:rPr>
              <a:t> </a:t>
            </a:r>
            <a:r>
              <a:rPr sz="2400" b="1" spc="-50" dirty="0">
                <a:solidFill>
                  <a:srgbClr val="3B3B41"/>
                </a:solidFill>
                <a:latin typeface="Segoe UI Semibold"/>
                <a:cs typeface="Segoe UI Semibold"/>
              </a:rPr>
              <a:t>monitoring</a:t>
            </a:r>
            <a:endParaRPr sz="2400">
              <a:latin typeface="Segoe UI Semibold"/>
              <a:cs typeface="Segoe UI Semibold"/>
            </a:endParaRPr>
          </a:p>
        </p:txBody>
      </p:sp>
      <p:sp>
        <p:nvSpPr>
          <p:cNvPr id="4" name="object 4"/>
          <p:cNvSpPr/>
          <p:nvPr/>
        </p:nvSpPr>
        <p:spPr>
          <a:xfrm>
            <a:off x="5108447" y="1701865"/>
            <a:ext cx="6776136" cy="375862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17219" y="4216907"/>
            <a:ext cx="6324600" cy="248716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137795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Bindings</a:t>
            </a:r>
            <a:endParaRPr sz="2800">
              <a:latin typeface="Segoe UI Semibold"/>
              <a:cs typeface="Segoe UI Semibold"/>
            </a:endParaRPr>
          </a:p>
        </p:txBody>
      </p:sp>
      <p:sp>
        <p:nvSpPr>
          <p:cNvPr id="3" name="object 3"/>
          <p:cNvSpPr txBox="1"/>
          <p:nvPr/>
        </p:nvSpPr>
        <p:spPr>
          <a:xfrm>
            <a:off x="538683" y="1791715"/>
            <a:ext cx="4561205" cy="2404110"/>
          </a:xfrm>
          <a:prstGeom prst="rect">
            <a:avLst/>
          </a:prstGeom>
        </p:spPr>
        <p:txBody>
          <a:bodyPr vert="horz" wrap="square" lIns="0" tIns="12700" rIns="0" bIns="0" rtlCol="0">
            <a:spAutoFit/>
          </a:bodyPr>
          <a:lstStyle/>
          <a:p>
            <a:pPr marL="12700">
              <a:lnSpc>
                <a:spcPct val="100000"/>
              </a:lnSpc>
              <a:spcBef>
                <a:spcPts val="100"/>
              </a:spcBef>
            </a:pPr>
            <a:r>
              <a:rPr sz="2400" b="1" spc="-40" dirty="0">
                <a:solidFill>
                  <a:srgbClr val="3B3B41"/>
                </a:solidFill>
                <a:latin typeface="Segoe UI Semibold"/>
                <a:cs typeface="Segoe UI Semibold"/>
              </a:rPr>
              <a:t>Link </a:t>
            </a:r>
            <a:r>
              <a:rPr sz="2400" b="1" spc="-45" dirty="0">
                <a:solidFill>
                  <a:srgbClr val="3B3B41"/>
                </a:solidFill>
                <a:latin typeface="Segoe UI Semibold"/>
                <a:cs typeface="Segoe UI Semibold"/>
              </a:rPr>
              <a:t>functions </a:t>
            </a:r>
            <a:r>
              <a:rPr sz="2400" b="1" spc="-35" dirty="0">
                <a:solidFill>
                  <a:srgbClr val="3B3B41"/>
                </a:solidFill>
                <a:latin typeface="Segoe UI Semibold"/>
                <a:cs typeface="Segoe UI Semibold"/>
              </a:rPr>
              <a:t>to </a:t>
            </a:r>
            <a:r>
              <a:rPr sz="2400" b="1" spc="-45" dirty="0">
                <a:solidFill>
                  <a:srgbClr val="3B3B41"/>
                </a:solidFill>
                <a:latin typeface="Segoe UI Semibold"/>
                <a:cs typeface="Segoe UI Semibold"/>
              </a:rPr>
              <a:t>other </a:t>
            </a:r>
            <a:r>
              <a:rPr sz="2400" b="1" spc="-35" dirty="0">
                <a:solidFill>
                  <a:srgbClr val="3B3B41"/>
                </a:solidFill>
                <a:latin typeface="Segoe UI Semibold"/>
                <a:cs typeface="Segoe UI Semibold"/>
              </a:rPr>
              <a:t>services</a:t>
            </a:r>
            <a:r>
              <a:rPr sz="2400" b="1" spc="-425" dirty="0">
                <a:solidFill>
                  <a:srgbClr val="3B3B41"/>
                </a:solidFill>
                <a:latin typeface="Segoe UI Semibold"/>
                <a:cs typeface="Segoe UI Semibold"/>
              </a:rPr>
              <a:t> </a:t>
            </a:r>
            <a:r>
              <a:rPr sz="2400" b="1" spc="-40" dirty="0">
                <a:solidFill>
                  <a:srgbClr val="3B3B41"/>
                </a:solidFill>
                <a:latin typeface="Segoe UI Semibold"/>
                <a:cs typeface="Segoe UI Semibold"/>
              </a:rPr>
              <a:t>as:</a:t>
            </a:r>
            <a:endParaRPr sz="2400">
              <a:latin typeface="Segoe UI Semibold"/>
              <a:cs typeface="Segoe UI Semibold"/>
            </a:endParaRPr>
          </a:p>
          <a:p>
            <a:pPr marL="12700">
              <a:lnSpc>
                <a:spcPct val="100000"/>
              </a:lnSpc>
            </a:pPr>
            <a:r>
              <a:rPr sz="2000" b="1" dirty="0">
                <a:solidFill>
                  <a:srgbClr val="3B3B41"/>
                </a:solidFill>
                <a:latin typeface="Segoe UI"/>
                <a:cs typeface="Segoe UI"/>
              </a:rPr>
              <a:t>Inputs</a:t>
            </a:r>
            <a:endParaRPr sz="2000">
              <a:latin typeface="Segoe UI"/>
              <a:cs typeface="Segoe UI"/>
            </a:endParaRPr>
          </a:p>
          <a:p>
            <a:pPr marL="12700">
              <a:lnSpc>
                <a:spcPct val="100000"/>
              </a:lnSpc>
              <a:spcBef>
                <a:spcPts val="5"/>
              </a:spcBef>
            </a:pPr>
            <a:r>
              <a:rPr sz="2000" b="1" dirty="0">
                <a:solidFill>
                  <a:srgbClr val="3B3B41"/>
                </a:solidFill>
                <a:latin typeface="Segoe UI"/>
                <a:cs typeface="Segoe UI"/>
              </a:rPr>
              <a:t>Outputs</a:t>
            </a:r>
            <a:endParaRPr sz="2000">
              <a:latin typeface="Segoe UI"/>
              <a:cs typeface="Segoe UI"/>
            </a:endParaRPr>
          </a:p>
          <a:p>
            <a:pPr>
              <a:lnSpc>
                <a:spcPct val="100000"/>
              </a:lnSpc>
            </a:pPr>
            <a:endParaRPr sz="2600">
              <a:latin typeface="Times New Roman"/>
              <a:cs typeface="Times New Roman"/>
            </a:endParaRPr>
          </a:p>
          <a:p>
            <a:pPr>
              <a:lnSpc>
                <a:spcPct val="100000"/>
              </a:lnSpc>
              <a:spcBef>
                <a:spcPts val="5"/>
              </a:spcBef>
            </a:pPr>
            <a:endParaRPr sz="2400">
              <a:latin typeface="Times New Roman"/>
              <a:cs typeface="Times New Roman"/>
            </a:endParaRPr>
          </a:p>
          <a:p>
            <a:pPr marL="12700">
              <a:lnSpc>
                <a:spcPct val="100000"/>
              </a:lnSpc>
            </a:pPr>
            <a:r>
              <a:rPr sz="2400" b="1" spc="-50" dirty="0">
                <a:solidFill>
                  <a:srgbClr val="3B3B41"/>
                </a:solidFill>
                <a:latin typeface="Segoe UI Semibold"/>
                <a:cs typeface="Segoe UI Semibold"/>
              </a:rPr>
              <a:t>Configurable </a:t>
            </a:r>
            <a:r>
              <a:rPr sz="2400" b="1" spc="-30" dirty="0">
                <a:solidFill>
                  <a:srgbClr val="3B3B41"/>
                </a:solidFill>
                <a:latin typeface="Segoe UI Semibold"/>
                <a:cs typeface="Segoe UI Semibold"/>
              </a:rPr>
              <a:t>in </a:t>
            </a:r>
            <a:r>
              <a:rPr sz="2400" b="1" spc="-40" dirty="0">
                <a:solidFill>
                  <a:srgbClr val="3B3B41"/>
                </a:solidFill>
                <a:latin typeface="Segoe UI Semibold"/>
                <a:cs typeface="Segoe UI Semibold"/>
              </a:rPr>
              <a:t>the </a:t>
            </a:r>
            <a:r>
              <a:rPr sz="2400" b="1" spc="-45" dirty="0">
                <a:solidFill>
                  <a:srgbClr val="3B3B41"/>
                </a:solidFill>
                <a:latin typeface="Segoe UI Semibold"/>
                <a:cs typeface="Segoe UI Semibold"/>
              </a:rPr>
              <a:t>Azure</a:t>
            </a:r>
            <a:r>
              <a:rPr sz="2400" b="1" spc="-340" dirty="0">
                <a:solidFill>
                  <a:srgbClr val="3B3B41"/>
                </a:solidFill>
                <a:latin typeface="Segoe UI Semibold"/>
                <a:cs typeface="Segoe UI Semibold"/>
              </a:rPr>
              <a:t> </a:t>
            </a:r>
            <a:r>
              <a:rPr sz="2400" b="1" spc="-35" dirty="0">
                <a:solidFill>
                  <a:srgbClr val="3B3B41"/>
                </a:solidFill>
                <a:latin typeface="Segoe UI Semibold"/>
                <a:cs typeface="Segoe UI Semibold"/>
              </a:rPr>
              <a:t>portal:</a:t>
            </a:r>
            <a:endParaRPr sz="2400">
              <a:latin typeface="Segoe UI Semibold"/>
              <a:cs typeface="Segoe UI Semibold"/>
            </a:endParaRPr>
          </a:p>
          <a:p>
            <a:pPr marL="12700">
              <a:lnSpc>
                <a:spcPct val="100000"/>
              </a:lnSpc>
              <a:spcBef>
                <a:spcPts val="5"/>
              </a:spcBef>
            </a:pPr>
            <a:r>
              <a:rPr sz="2000" b="1" spc="-5" dirty="0">
                <a:solidFill>
                  <a:srgbClr val="3B3B41"/>
                </a:solidFill>
                <a:latin typeface="Segoe UI"/>
                <a:cs typeface="Segoe UI"/>
              </a:rPr>
              <a:t>Accessible </a:t>
            </a:r>
            <a:r>
              <a:rPr sz="2000" b="1" dirty="0">
                <a:solidFill>
                  <a:srgbClr val="3B3B41"/>
                </a:solidFill>
                <a:latin typeface="Segoe UI"/>
                <a:cs typeface="Segoe UI"/>
              </a:rPr>
              <a:t>via </a:t>
            </a:r>
            <a:r>
              <a:rPr sz="2000" b="1" spc="-5" dirty="0">
                <a:solidFill>
                  <a:srgbClr val="3B3B41"/>
                </a:solidFill>
                <a:latin typeface="Segoe UI"/>
                <a:cs typeface="Segoe UI"/>
              </a:rPr>
              <a:t>the Integrate</a:t>
            </a:r>
            <a:r>
              <a:rPr sz="2000" b="1" spc="-35" dirty="0">
                <a:solidFill>
                  <a:srgbClr val="3B3B41"/>
                </a:solidFill>
                <a:latin typeface="Segoe UI"/>
                <a:cs typeface="Segoe UI"/>
              </a:rPr>
              <a:t> </a:t>
            </a:r>
            <a:r>
              <a:rPr sz="2000" b="1" spc="-5" dirty="0">
                <a:solidFill>
                  <a:srgbClr val="3B3B41"/>
                </a:solidFill>
                <a:latin typeface="Segoe UI"/>
                <a:cs typeface="Segoe UI"/>
              </a:rPr>
              <a:t>link</a:t>
            </a:r>
            <a:endParaRPr sz="2000">
              <a:latin typeface="Segoe UI"/>
              <a:cs typeface="Segoe UI"/>
            </a:endParaRPr>
          </a:p>
        </p:txBody>
      </p:sp>
      <p:sp>
        <p:nvSpPr>
          <p:cNvPr id="4" name="object 4"/>
          <p:cNvSpPr/>
          <p:nvPr/>
        </p:nvSpPr>
        <p:spPr>
          <a:xfrm>
            <a:off x="5300471" y="2048255"/>
            <a:ext cx="6315456" cy="162001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158484" y="3895344"/>
            <a:ext cx="5627814" cy="276910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258953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Function</a:t>
            </a:r>
            <a:r>
              <a:rPr sz="2800" b="1" spc="-114" dirty="0">
                <a:solidFill>
                  <a:srgbClr val="3B3B41"/>
                </a:solidFill>
                <a:latin typeface="Segoe UI Semibold"/>
                <a:cs typeface="Segoe UI Semibold"/>
              </a:rPr>
              <a:t> </a:t>
            </a:r>
            <a:r>
              <a:rPr sz="2800" b="1" spc="-45" dirty="0">
                <a:solidFill>
                  <a:srgbClr val="3B3B41"/>
                </a:solidFill>
                <a:latin typeface="Segoe UI Semibold"/>
                <a:cs typeface="Segoe UI Semibold"/>
              </a:rPr>
              <a:t>Scaling</a:t>
            </a:r>
            <a:endParaRPr sz="2800">
              <a:latin typeface="Segoe UI Semibold"/>
              <a:cs typeface="Segoe UI Semibold"/>
            </a:endParaRPr>
          </a:p>
        </p:txBody>
      </p:sp>
      <p:sp>
        <p:nvSpPr>
          <p:cNvPr id="3" name="object 3"/>
          <p:cNvSpPr txBox="1"/>
          <p:nvPr/>
        </p:nvSpPr>
        <p:spPr>
          <a:xfrm>
            <a:off x="538683" y="1791715"/>
            <a:ext cx="6474460" cy="2496185"/>
          </a:xfrm>
          <a:prstGeom prst="rect">
            <a:avLst/>
          </a:prstGeom>
        </p:spPr>
        <p:txBody>
          <a:bodyPr vert="horz" wrap="square" lIns="0" tIns="12700" rIns="0" bIns="0" rtlCol="0">
            <a:spAutoFit/>
          </a:bodyPr>
          <a:lstStyle/>
          <a:p>
            <a:pPr marL="12700" marR="5080">
              <a:lnSpc>
                <a:spcPct val="100000"/>
              </a:lnSpc>
              <a:spcBef>
                <a:spcPts val="100"/>
              </a:spcBef>
            </a:pPr>
            <a:r>
              <a:rPr sz="2400" b="1" spc="-55" dirty="0">
                <a:solidFill>
                  <a:srgbClr val="3B3B41"/>
                </a:solidFill>
                <a:latin typeface="Segoe UI Semibold"/>
                <a:cs typeface="Segoe UI Semibold"/>
              </a:rPr>
              <a:t>Relies </a:t>
            </a:r>
            <a:r>
              <a:rPr sz="2400" b="1" spc="-30" dirty="0">
                <a:solidFill>
                  <a:srgbClr val="3B3B41"/>
                </a:solidFill>
                <a:latin typeface="Segoe UI Semibold"/>
                <a:cs typeface="Segoe UI Semibold"/>
              </a:rPr>
              <a:t>on </a:t>
            </a:r>
            <a:r>
              <a:rPr sz="2400" b="1" spc="-40" dirty="0">
                <a:solidFill>
                  <a:srgbClr val="3B3B41"/>
                </a:solidFill>
                <a:latin typeface="Segoe UI Semibold"/>
                <a:cs typeface="Segoe UI Semibold"/>
              </a:rPr>
              <a:t>the </a:t>
            </a:r>
            <a:r>
              <a:rPr sz="2400" b="1" spc="-50" dirty="0">
                <a:solidFill>
                  <a:srgbClr val="3B3B41"/>
                </a:solidFill>
                <a:latin typeface="Segoe UI Semibold"/>
                <a:cs typeface="Segoe UI Semibold"/>
              </a:rPr>
              <a:t>platform-managed </a:t>
            </a:r>
            <a:r>
              <a:rPr sz="2400" b="1" spc="-45" dirty="0">
                <a:solidFill>
                  <a:srgbClr val="3B3B41"/>
                </a:solidFill>
                <a:latin typeface="Segoe UI Semibold"/>
                <a:cs typeface="Segoe UI Semibold"/>
              </a:rPr>
              <a:t>Scale</a:t>
            </a:r>
            <a:r>
              <a:rPr sz="2400" b="1" spc="-340" dirty="0">
                <a:solidFill>
                  <a:srgbClr val="3B3B41"/>
                </a:solidFill>
                <a:latin typeface="Segoe UI Semibold"/>
                <a:cs typeface="Segoe UI Semibold"/>
              </a:rPr>
              <a:t> </a:t>
            </a:r>
            <a:r>
              <a:rPr sz="2400" b="1" spc="-55" dirty="0">
                <a:solidFill>
                  <a:srgbClr val="3B3B41"/>
                </a:solidFill>
                <a:latin typeface="Segoe UI Semibold"/>
                <a:cs typeface="Segoe UI Semibold"/>
              </a:rPr>
              <a:t>Controller  </a:t>
            </a:r>
            <a:r>
              <a:rPr sz="2400" b="1" spc="-45" dirty="0">
                <a:solidFill>
                  <a:srgbClr val="3B3B41"/>
                </a:solidFill>
                <a:latin typeface="Segoe UI Semibold"/>
                <a:cs typeface="Segoe UI Semibold"/>
              </a:rPr>
              <a:t>Scale</a:t>
            </a:r>
            <a:r>
              <a:rPr sz="2400" b="1" spc="-110" dirty="0">
                <a:solidFill>
                  <a:srgbClr val="3B3B41"/>
                </a:solidFill>
                <a:latin typeface="Segoe UI Semibold"/>
                <a:cs typeface="Segoe UI Semibold"/>
              </a:rPr>
              <a:t> </a:t>
            </a:r>
            <a:r>
              <a:rPr sz="2400" b="1" spc="-45" dirty="0">
                <a:solidFill>
                  <a:srgbClr val="3B3B41"/>
                </a:solidFill>
                <a:latin typeface="Segoe UI Semibold"/>
                <a:cs typeface="Segoe UI Semibold"/>
              </a:rPr>
              <a:t>Controller:</a:t>
            </a:r>
            <a:endParaRPr sz="2400">
              <a:latin typeface="Segoe UI Semibold"/>
              <a:cs typeface="Segoe UI Semibold"/>
            </a:endParaRPr>
          </a:p>
          <a:p>
            <a:pPr marL="12700" marR="3197225" algn="just">
              <a:lnSpc>
                <a:spcPct val="100000"/>
              </a:lnSpc>
              <a:spcBef>
                <a:spcPts val="5"/>
              </a:spcBef>
            </a:pPr>
            <a:r>
              <a:rPr sz="2000" b="1" spc="-5" dirty="0">
                <a:solidFill>
                  <a:srgbClr val="3B3B41"/>
                </a:solidFill>
                <a:latin typeface="Segoe UI"/>
                <a:cs typeface="Segoe UI"/>
              </a:rPr>
              <a:t>Monitors the rate </a:t>
            </a:r>
            <a:r>
              <a:rPr sz="2000" b="1" spc="-25" dirty="0">
                <a:solidFill>
                  <a:srgbClr val="3B3B41"/>
                </a:solidFill>
                <a:latin typeface="Segoe UI"/>
                <a:cs typeface="Segoe UI"/>
              </a:rPr>
              <a:t>of </a:t>
            </a:r>
            <a:r>
              <a:rPr sz="2000" b="1" spc="-5" dirty="0">
                <a:solidFill>
                  <a:srgbClr val="3B3B41"/>
                </a:solidFill>
                <a:latin typeface="Segoe UI"/>
                <a:cs typeface="Segoe UI"/>
              </a:rPr>
              <a:t>events  Controls horizontal scaling  </a:t>
            </a:r>
            <a:r>
              <a:rPr sz="2000" b="1" spc="-15" dirty="0">
                <a:solidFill>
                  <a:srgbClr val="3B3B41"/>
                </a:solidFill>
                <a:latin typeface="Segoe UI"/>
                <a:cs typeface="Segoe UI"/>
              </a:rPr>
              <a:t>Relies </a:t>
            </a:r>
            <a:r>
              <a:rPr sz="2000" b="1" spc="-5" dirty="0">
                <a:solidFill>
                  <a:srgbClr val="3B3B41"/>
                </a:solidFill>
                <a:latin typeface="Segoe UI"/>
                <a:cs typeface="Segoe UI"/>
              </a:rPr>
              <a:t>on</a:t>
            </a:r>
            <a:r>
              <a:rPr sz="2000" b="1" dirty="0">
                <a:solidFill>
                  <a:srgbClr val="3B3B41"/>
                </a:solidFill>
                <a:latin typeface="Segoe UI"/>
                <a:cs typeface="Segoe UI"/>
              </a:rPr>
              <a:t> </a:t>
            </a:r>
            <a:r>
              <a:rPr sz="2000" b="1" spc="-5" dirty="0">
                <a:solidFill>
                  <a:srgbClr val="3B3B41"/>
                </a:solidFill>
                <a:latin typeface="Segoe UI"/>
                <a:cs typeface="Segoe UI"/>
              </a:rPr>
              <a:t>heuristics:</a:t>
            </a:r>
            <a:endParaRPr sz="2000">
              <a:latin typeface="Segoe UI"/>
              <a:cs typeface="Segoe UI"/>
            </a:endParaRPr>
          </a:p>
          <a:p>
            <a:pPr marL="12700" algn="just">
              <a:lnSpc>
                <a:spcPct val="100000"/>
              </a:lnSpc>
              <a:spcBef>
                <a:spcPts val="5"/>
              </a:spcBef>
            </a:pPr>
            <a:r>
              <a:rPr sz="1800" b="1" dirty="0">
                <a:solidFill>
                  <a:srgbClr val="0078D2"/>
                </a:solidFill>
                <a:latin typeface="Segoe UI Semibold"/>
                <a:cs typeface="Segoe UI Semibold"/>
              </a:rPr>
              <a:t>E.g. for </a:t>
            </a:r>
            <a:r>
              <a:rPr sz="1800" b="1" spc="-5" dirty="0">
                <a:solidFill>
                  <a:srgbClr val="0078D2"/>
                </a:solidFill>
                <a:latin typeface="Segoe UI Semibold"/>
                <a:cs typeface="Segoe UI Semibold"/>
              </a:rPr>
              <a:t>Queue </a:t>
            </a:r>
            <a:r>
              <a:rPr sz="1800" b="1" spc="-10" dirty="0">
                <a:solidFill>
                  <a:srgbClr val="0078D2"/>
                </a:solidFill>
                <a:latin typeface="Segoe UI Semibold"/>
                <a:cs typeface="Segoe UI Semibold"/>
              </a:rPr>
              <a:t>Storage</a:t>
            </a:r>
            <a:r>
              <a:rPr sz="1800" b="1" spc="5" dirty="0">
                <a:solidFill>
                  <a:srgbClr val="0078D2"/>
                </a:solidFill>
                <a:latin typeface="Segoe UI Semibold"/>
                <a:cs typeface="Segoe UI Semibold"/>
              </a:rPr>
              <a:t> trigger:</a:t>
            </a:r>
            <a:endParaRPr sz="1800">
              <a:latin typeface="Segoe UI Semibold"/>
              <a:cs typeface="Segoe UI Semibold"/>
            </a:endParaRPr>
          </a:p>
          <a:p>
            <a:pPr marL="12700" algn="just">
              <a:lnSpc>
                <a:spcPct val="100000"/>
              </a:lnSpc>
            </a:pPr>
            <a:r>
              <a:rPr sz="1800" b="1" dirty="0">
                <a:solidFill>
                  <a:srgbClr val="3B3B41"/>
                </a:solidFill>
                <a:latin typeface="Segoe UI"/>
                <a:cs typeface="Segoe UI"/>
              </a:rPr>
              <a:t>The </a:t>
            </a:r>
            <a:r>
              <a:rPr sz="1800" b="1" spc="-5" dirty="0">
                <a:solidFill>
                  <a:srgbClr val="3B3B41"/>
                </a:solidFill>
                <a:latin typeface="Segoe UI"/>
                <a:cs typeface="Segoe UI"/>
              </a:rPr>
              <a:t>queue</a:t>
            </a:r>
            <a:r>
              <a:rPr sz="1800" b="1" spc="-15" dirty="0">
                <a:solidFill>
                  <a:srgbClr val="3B3B41"/>
                </a:solidFill>
                <a:latin typeface="Segoe UI"/>
                <a:cs typeface="Segoe UI"/>
              </a:rPr>
              <a:t> </a:t>
            </a:r>
            <a:r>
              <a:rPr sz="1800" b="1" spc="-5" dirty="0">
                <a:solidFill>
                  <a:srgbClr val="3B3B41"/>
                </a:solidFill>
                <a:latin typeface="Segoe UI"/>
                <a:cs typeface="Segoe UI"/>
              </a:rPr>
              <a:t>length</a:t>
            </a:r>
            <a:endParaRPr sz="1800">
              <a:latin typeface="Segoe UI"/>
              <a:cs typeface="Segoe UI"/>
            </a:endParaRPr>
          </a:p>
          <a:p>
            <a:pPr marL="12700" algn="just">
              <a:lnSpc>
                <a:spcPct val="100000"/>
              </a:lnSpc>
              <a:spcBef>
                <a:spcPts val="5"/>
              </a:spcBef>
            </a:pPr>
            <a:r>
              <a:rPr sz="1800" b="1" dirty="0">
                <a:solidFill>
                  <a:srgbClr val="3B3B41"/>
                </a:solidFill>
                <a:latin typeface="Segoe UI"/>
                <a:cs typeface="Segoe UI"/>
              </a:rPr>
              <a:t>The </a:t>
            </a:r>
            <a:r>
              <a:rPr sz="1800" b="1" spc="-5" dirty="0">
                <a:solidFill>
                  <a:srgbClr val="3B3B41"/>
                </a:solidFill>
                <a:latin typeface="Segoe UI"/>
                <a:cs typeface="Segoe UI"/>
              </a:rPr>
              <a:t>age </a:t>
            </a:r>
            <a:r>
              <a:rPr sz="1800" b="1" spc="-15" dirty="0">
                <a:solidFill>
                  <a:srgbClr val="3B3B41"/>
                </a:solidFill>
                <a:latin typeface="Segoe UI"/>
                <a:cs typeface="Segoe UI"/>
              </a:rPr>
              <a:t>of </a:t>
            </a:r>
            <a:r>
              <a:rPr sz="1800" b="1" spc="-10" dirty="0">
                <a:solidFill>
                  <a:srgbClr val="3B3B41"/>
                </a:solidFill>
                <a:latin typeface="Segoe UI"/>
                <a:cs typeface="Segoe UI"/>
              </a:rPr>
              <a:t>the </a:t>
            </a:r>
            <a:r>
              <a:rPr sz="1800" b="1" spc="-5" dirty="0">
                <a:solidFill>
                  <a:srgbClr val="3B3B41"/>
                </a:solidFill>
                <a:latin typeface="Segoe UI"/>
                <a:cs typeface="Segoe UI"/>
              </a:rPr>
              <a:t>oldest</a:t>
            </a:r>
            <a:r>
              <a:rPr sz="1800" b="1" dirty="0">
                <a:solidFill>
                  <a:srgbClr val="3B3B41"/>
                </a:solidFill>
                <a:latin typeface="Segoe UI"/>
                <a:cs typeface="Segoe UI"/>
              </a:rPr>
              <a:t> message</a:t>
            </a:r>
            <a:endParaRPr sz="1800">
              <a:latin typeface="Segoe UI"/>
              <a:cs typeface="Segoe UI"/>
            </a:endParaRPr>
          </a:p>
        </p:txBody>
      </p:sp>
      <p:sp>
        <p:nvSpPr>
          <p:cNvPr id="4" name="object 4"/>
          <p:cNvSpPr/>
          <p:nvPr/>
        </p:nvSpPr>
        <p:spPr>
          <a:xfrm>
            <a:off x="4901100" y="2566597"/>
            <a:ext cx="6740819" cy="410017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40679" y="0"/>
            <a:ext cx="6995159" cy="6995159"/>
          </a:xfrm>
          <a:custGeom>
            <a:avLst/>
            <a:gdLst/>
            <a:ahLst/>
            <a:cxnLst/>
            <a:rect l="l" t="t" r="r" b="b"/>
            <a:pathLst>
              <a:path w="6995159" h="6995159">
                <a:moveTo>
                  <a:pt x="0" y="6995159"/>
                </a:moveTo>
                <a:lnTo>
                  <a:pt x="6995159" y="6995159"/>
                </a:lnTo>
                <a:lnTo>
                  <a:pt x="6995159"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81145" y="643247"/>
            <a:ext cx="1007110" cy="194310"/>
          </a:xfrm>
          <a:custGeom>
            <a:avLst/>
            <a:gdLst/>
            <a:ahLst/>
            <a:cxnLst/>
            <a:rect l="l" t="t" r="r" b="b"/>
            <a:pathLst>
              <a:path w="1007110" h="194309">
                <a:moveTo>
                  <a:pt x="44202" y="13216"/>
                </a:moveTo>
                <a:lnTo>
                  <a:pt x="0" y="13216"/>
                </a:lnTo>
                <a:lnTo>
                  <a:pt x="0" y="191215"/>
                </a:lnTo>
                <a:lnTo>
                  <a:pt x="29169" y="191215"/>
                </a:lnTo>
                <a:lnTo>
                  <a:pt x="29169" y="66968"/>
                </a:lnTo>
                <a:lnTo>
                  <a:pt x="28383" y="58156"/>
                </a:lnTo>
                <a:lnTo>
                  <a:pt x="28304" y="49344"/>
                </a:lnTo>
                <a:lnTo>
                  <a:pt x="27410" y="45820"/>
                </a:lnTo>
                <a:lnTo>
                  <a:pt x="57071" y="45820"/>
                </a:lnTo>
                <a:lnTo>
                  <a:pt x="44202" y="13216"/>
                </a:lnTo>
                <a:close/>
              </a:path>
              <a:path w="1007110" h="194309">
                <a:moveTo>
                  <a:pt x="57071" y="45820"/>
                </a:moveTo>
                <a:lnTo>
                  <a:pt x="28304" y="45820"/>
                </a:lnTo>
                <a:lnTo>
                  <a:pt x="30064" y="52871"/>
                </a:lnTo>
                <a:lnTo>
                  <a:pt x="31824" y="58156"/>
                </a:lnTo>
                <a:lnTo>
                  <a:pt x="32719" y="61680"/>
                </a:lnTo>
                <a:lnTo>
                  <a:pt x="85749" y="191216"/>
                </a:lnTo>
                <a:lnTo>
                  <a:pt x="106061" y="191216"/>
                </a:lnTo>
                <a:lnTo>
                  <a:pt x="123500" y="148039"/>
                </a:lnTo>
                <a:lnTo>
                  <a:pt x="96337" y="148039"/>
                </a:lnTo>
                <a:lnTo>
                  <a:pt x="95443" y="142751"/>
                </a:lnTo>
                <a:lnTo>
                  <a:pt x="92818" y="134820"/>
                </a:lnTo>
                <a:lnTo>
                  <a:pt x="88374" y="125127"/>
                </a:lnTo>
                <a:lnTo>
                  <a:pt x="57071" y="45820"/>
                </a:lnTo>
                <a:close/>
              </a:path>
              <a:path w="1007110" h="194309">
                <a:moveTo>
                  <a:pt x="192675" y="45820"/>
                </a:moveTo>
                <a:lnTo>
                  <a:pt x="163505" y="45820"/>
                </a:lnTo>
                <a:lnTo>
                  <a:pt x="162988" y="55376"/>
                </a:lnTo>
                <a:lnTo>
                  <a:pt x="162722" y="64104"/>
                </a:lnTo>
                <a:lnTo>
                  <a:pt x="162611" y="191216"/>
                </a:lnTo>
                <a:lnTo>
                  <a:pt x="192675" y="191216"/>
                </a:lnTo>
                <a:lnTo>
                  <a:pt x="192675" y="45820"/>
                </a:lnTo>
                <a:close/>
              </a:path>
              <a:path w="1007110" h="194309">
                <a:moveTo>
                  <a:pt x="192675" y="13216"/>
                </a:moveTo>
                <a:lnTo>
                  <a:pt x="151128" y="13216"/>
                </a:lnTo>
                <a:lnTo>
                  <a:pt x="105166" y="125127"/>
                </a:lnTo>
                <a:lnTo>
                  <a:pt x="97232" y="148039"/>
                </a:lnTo>
                <a:lnTo>
                  <a:pt x="123500" y="148039"/>
                </a:lnTo>
                <a:lnTo>
                  <a:pt x="159091" y="59919"/>
                </a:lnTo>
                <a:lnTo>
                  <a:pt x="160851" y="57275"/>
                </a:lnTo>
                <a:lnTo>
                  <a:pt x="161746" y="51107"/>
                </a:lnTo>
                <a:lnTo>
                  <a:pt x="163505" y="45820"/>
                </a:lnTo>
                <a:lnTo>
                  <a:pt x="192675" y="45820"/>
                </a:lnTo>
                <a:lnTo>
                  <a:pt x="192675" y="13216"/>
                </a:lnTo>
                <a:close/>
              </a:path>
              <a:path w="1007110" h="194309">
                <a:moveTo>
                  <a:pt x="251880" y="63444"/>
                </a:moveTo>
                <a:lnTo>
                  <a:pt x="221815" y="63444"/>
                </a:lnTo>
                <a:lnTo>
                  <a:pt x="221815" y="191216"/>
                </a:lnTo>
                <a:lnTo>
                  <a:pt x="251880" y="191216"/>
                </a:lnTo>
                <a:lnTo>
                  <a:pt x="251880" y="63444"/>
                </a:lnTo>
                <a:close/>
              </a:path>
              <a:path w="1007110" h="194309">
                <a:moveTo>
                  <a:pt x="242156" y="9691"/>
                </a:moveTo>
                <a:lnTo>
                  <a:pt x="232433" y="9691"/>
                </a:lnTo>
                <a:lnTo>
                  <a:pt x="228019" y="11455"/>
                </a:lnTo>
                <a:lnTo>
                  <a:pt x="224470" y="14979"/>
                </a:lnTo>
                <a:lnTo>
                  <a:pt x="220950" y="17623"/>
                </a:lnTo>
                <a:lnTo>
                  <a:pt x="219190" y="22028"/>
                </a:lnTo>
                <a:lnTo>
                  <a:pt x="219190" y="31720"/>
                </a:lnTo>
                <a:lnTo>
                  <a:pt x="220950" y="36127"/>
                </a:lnTo>
                <a:lnTo>
                  <a:pt x="224470" y="39652"/>
                </a:lnTo>
                <a:lnTo>
                  <a:pt x="228019" y="42295"/>
                </a:lnTo>
                <a:lnTo>
                  <a:pt x="232433" y="44059"/>
                </a:lnTo>
                <a:lnTo>
                  <a:pt x="242156" y="44059"/>
                </a:lnTo>
                <a:lnTo>
                  <a:pt x="246571" y="42295"/>
                </a:lnTo>
                <a:lnTo>
                  <a:pt x="250120" y="39652"/>
                </a:lnTo>
                <a:lnTo>
                  <a:pt x="253639" y="36127"/>
                </a:lnTo>
                <a:lnTo>
                  <a:pt x="255399" y="31720"/>
                </a:lnTo>
                <a:lnTo>
                  <a:pt x="255399" y="22028"/>
                </a:lnTo>
                <a:lnTo>
                  <a:pt x="253639" y="18503"/>
                </a:lnTo>
                <a:lnTo>
                  <a:pt x="246571" y="11455"/>
                </a:lnTo>
                <a:lnTo>
                  <a:pt x="242156" y="9691"/>
                </a:lnTo>
                <a:close/>
              </a:path>
              <a:path w="1007110" h="194309">
                <a:moveTo>
                  <a:pt x="352632" y="60800"/>
                </a:moveTo>
                <a:lnTo>
                  <a:pt x="313172" y="65633"/>
                </a:lnTo>
                <a:lnTo>
                  <a:pt x="281049" y="94284"/>
                </a:lnTo>
                <a:lnTo>
                  <a:pt x="273086" y="130415"/>
                </a:lnTo>
                <a:lnTo>
                  <a:pt x="273584" y="139350"/>
                </a:lnTo>
                <a:lnTo>
                  <a:pt x="290419" y="176125"/>
                </a:lnTo>
                <a:lnTo>
                  <a:pt x="326873" y="193364"/>
                </a:lnTo>
                <a:lnTo>
                  <a:pt x="335840" y="193860"/>
                </a:lnTo>
                <a:lnTo>
                  <a:pt x="346099" y="193364"/>
                </a:lnTo>
                <a:lnTo>
                  <a:pt x="355614" y="191877"/>
                </a:lnTo>
                <a:lnTo>
                  <a:pt x="364302" y="189398"/>
                </a:lnTo>
                <a:lnTo>
                  <a:pt x="372078" y="185928"/>
                </a:lnTo>
                <a:lnTo>
                  <a:pt x="372943" y="185048"/>
                </a:lnTo>
                <a:lnTo>
                  <a:pt x="372943" y="169187"/>
                </a:lnTo>
                <a:lnTo>
                  <a:pt x="342014" y="169187"/>
                </a:lnTo>
                <a:lnTo>
                  <a:pt x="333745" y="168526"/>
                </a:lnTo>
                <a:lnTo>
                  <a:pt x="304666" y="137050"/>
                </a:lnTo>
                <a:lnTo>
                  <a:pt x="304015" y="127771"/>
                </a:lnTo>
                <a:lnTo>
                  <a:pt x="304680" y="118863"/>
                </a:lnTo>
                <a:lnTo>
                  <a:pt x="334640" y="86147"/>
                </a:lnTo>
                <a:lnTo>
                  <a:pt x="342908" y="85472"/>
                </a:lnTo>
                <a:lnTo>
                  <a:pt x="372943" y="85472"/>
                </a:lnTo>
                <a:lnTo>
                  <a:pt x="372943" y="66968"/>
                </a:lnTo>
                <a:lnTo>
                  <a:pt x="372078" y="66968"/>
                </a:lnTo>
                <a:lnTo>
                  <a:pt x="368529" y="65207"/>
                </a:lnTo>
                <a:lnTo>
                  <a:pt x="364115" y="63444"/>
                </a:lnTo>
                <a:lnTo>
                  <a:pt x="357911" y="62563"/>
                </a:lnTo>
                <a:lnTo>
                  <a:pt x="352632" y="60800"/>
                </a:lnTo>
                <a:close/>
              </a:path>
              <a:path w="1007110" h="194309">
                <a:moveTo>
                  <a:pt x="372943" y="157731"/>
                </a:moveTo>
                <a:lnTo>
                  <a:pt x="371183" y="158612"/>
                </a:lnTo>
                <a:lnTo>
                  <a:pt x="366769" y="162136"/>
                </a:lnTo>
                <a:lnTo>
                  <a:pt x="362355" y="164780"/>
                </a:lnTo>
                <a:lnTo>
                  <a:pt x="351737" y="168304"/>
                </a:lnTo>
                <a:lnTo>
                  <a:pt x="346428" y="169187"/>
                </a:lnTo>
                <a:lnTo>
                  <a:pt x="372943" y="169187"/>
                </a:lnTo>
                <a:lnTo>
                  <a:pt x="372943" y="157731"/>
                </a:lnTo>
                <a:close/>
              </a:path>
              <a:path w="1007110" h="194309">
                <a:moveTo>
                  <a:pt x="372943" y="85472"/>
                </a:moveTo>
                <a:lnTo>
                  <a:pt x="342908" y="85472"/>
                </a:lnTo>
                <a:lnTo>
                  <a:pt x="350187" y="86120"/>
                </a:lnTo>
                <a:lnTo>
                  <a:pt x="357382" y="88007"/>
                </a:lnTo>
                <a:lnTo>
                  <a:pt x="364408" y="91050"/>
                </a:lnTo>
                <a:lnTo>
                  <a:pt x="371183" y="95167"/>
                </a:lnTo>
                <a:lnTo>
                  <a:pt x="372943" y="96048"/>
                </a:lnTo>
                <a:lnTo>
                  <a:pt x="372943" y="85472"/>
                </a:lnTo>
                <a:close/>
              </a:path>
              <a:path w="1007110" h="194309">
                <a:moveTo>
                  <a:pt x="425079" y="63444"/>
                </a:moveTo>
                <a:lnTo>
                  <a:pt x="395044" y="63444"/>
                </a:lnTo>
                <a:lnTo>
                  <a:pt x="395044" y="191216"/>
                </a:lnTo>
                <a:lnTo>
                  <a:pt x="425079" y="191216"/>
                </a:lnTo>
                <a:lnTo>
                  <a:pt x="425079" y="126008"/>
                </a:lnTo>
                <a:lnTo>
                  <a:pt x="425577" y="117898"/>
                </a:lnTo>
                <a:lnTo>
                  <a:pt x="444525" y="88116"/>
                </a:lnTo>
                <a:lnTo>
                  <a:pt x="469281" y="88116"/>
                </a:lnTo>
                <a:lnTo>
                  <a:pt x="469281" y="85472"/>
                </a:lnTo>
                <a:lnTo>
                  <a:pt x="425079" y="85472"/>
                </a:lnTo>
                <a:lnTo>
                  <a:pt x="425079" y="63444"/>
                </a:lnTo>
                <a:close/>
              </a:path>
              <a:path w="1007110" h="194309">
                <a:moveTo>
                  <a:pt x="469281" y="88116"/>
                </a:moveTo>
                <a:lnTo>
                  <a:pt x="455144" y="88116"/>
                </a:lnTo>
                <a:lnTo>
                  <a:pt x="457798" y="88999"/>
                </a:lnTo>
                <a:lnTo>
                  <a:pt x="464867" y="90760"/>
                </a:lnTo>
                <a:lnTo>
                  <a:pt x="468386" y="92523"/>
                </a:lnTo>
                <a:lnTo>
                  <a:pt x="469281" y="93404"/>
                </a:lnTo>
                <a:lnTo>
                  <a:pt x="469281" y="88116"/>
                </a:lnTo>
                <a:close/>
              </a:path>
              <a:path w="1007110" h="194309">
                <a:moveTo>
                  <a:pt x="466627" y="61680"/>
                </a:moveTo>
                <a:lnTo>
                  <a:pt x="449835" y="61680"/>
                </a:lnTo>
                <a:lnTo>
                  <a:pt x="442766" y="63444"/>
                </a:lnTo>
                <a:lnTo>
                  <a:pt x="437457" y="68731"/>
                </a:lnTo>
                <a:lnTo>
                  <a:pt x="432148" y="73136"/>
                </a:lnTo>
                <a:lnTo>
                  <a:pt x="428628" y="78424"/>
                </a:lnTo>
                <a:lnTo>
                  <a:pt x="425974" y="85472"/>
                </a:lnTo>
                <a:lnTo>
                  <a:pt x="469281" y="85472"/>
                </a:lnTo>
                <a:lnTo>
                  <a:pt x="469281" y="63444"/>
                </a:lnTo>
                <a:lnTo>
                  <a:pt x="466627" y="61680"/>
                </a:lnTo>
                <a:close/>
              </a:path>
              <a:path w="1007110" h="194309">
                <a:moveTo>
                  <a:pt x="539104" y="60800"/>
                </a:moveTo>
                <a:lnTo>
                  <a:pt x="498822" y="70837"/>
                </a:lnTo>
                <a:lnTo>
                  <a:pt x="472185" y="113616"/>
                </a:lnTo>
                <a:lnTo>
                  <a:pt x="471041" y="128652"/>
                </a:lnTo>
                <a:lnTo>
                  <a:pt x="472185" y="143026"/>
                </a:lnTo>
                <a:lnTo>
                  <a:pt x="498154" y="183822"/>
                </a:lnTo>
                <a:lnTo>
                  <a:pt x="535554" y="193860"/>
                </a:lnTo>
                <a:lnTo>
                  <a:pt x="550101" y="192703"/>
                </a:lnTo>
                <a:lnTo>
                  <a:pt x="563162" y="189234"/>
                </a:lnTo>
                <a:lnTo>
                  <a:pt x="574574" y="183451"/>
                </a:lnTo>
                <a:lnTo>
                  <a:pt x="584171" y="175355"/>
                </a:lnTo>
                <a:lnTo>
                  <a:pt x="589140" y="169187"/>
                </a:lnTo>
                <a:lnTo>
                  <a:pt x="537314" y="169187"/>
                </a:lnTo>
                <a:lnTo>
                  <a:pt x="529712" y="168526"/>
                </a:lnTo>
                <a:lnTo>
                  <a:pt x="502621" y="137175"/>
                </a:lnTo>
                <a:lnTo>
                  <a:pt x="502031" y="128652"/>
                </a:lnTo>
                <a:lnTo>
                  <a:pt x="502092" y="126008"/>
                </a:lnTo>
                <a:lnTo>
                  <a:pt x="522848" y="88117"/>
                </a:lnTo>
                <a:lnTo>
                  <a:pt x="537314" y="85472"/>
                </a:lnTo>
                <a:lnTo>
                  <a:pt x="591237" y="85472"/>
                </a:lnTo>
                <a:lnTo>
                  <a:pt x="585930" y="78424"/>
                </a:lnTo>
                <a:lnTo>
                  <a:pt x="576500" y="70466"/>
                </a:lnTo>
                <a:lnTo>
                  <a:pt x="565492" y="64986"/>
                </a:lnTo>
                <a:lnTo>
                  <a:pt x="552997" y="61819"/>
                </a:lnTo>
                <a:lnTo>
                  <a:pt x="539104" y="60800"/>
                </a:lnTo>
                <a:close/>
              </a:path>
              <a:path w="1007110" h="194309">
                <a:moveTo>
                  <a:pt x="591237" y="85472"/>
                </a:moveTo>
                <a:lnTo>
                  <a:pt x="537314" y="85472"/>
                </a:lnTo>
                <a:lnTo>
                  <a:pt x="544789" y="86133"/>
                </a:lnTo>
                <a:lnTo>
                  <a:pt x="551347" y="88117"/>
                </a:lnTo>
                <a:lnTo>
                  <a:pt x="570850" y="126008"/>
                </a:lnTo>
                <a:lnTo>
                  <a:pt x="570810" y="128652"/>
                </a:lnTo>
                <a:lnTo>
                  <a:pt x="552119" y="166543"/>
                </a:lnTo>
                <a:lnTo>
                  <a:pt x="537314" y="169187"/>
                </a:lnTo>
                <a:lnTo>
                  <a:pt x="589140" y="169187"/>
                </a:lnTo>
                <a:lnTo>
                  <a:pt x="592279" y="165291"/>
                </a:lnTo>
                <a:lnTo>
                  <a:pt x="598077" y="153656"/>
                </a:lnTo>
                <a:lnTo>
                  <a:pt x="601560" y="140534"/>
                </a:lnTo>
                <a:lnTo>
                  <a:pt x="602722" y="126008"/>
                </a:lnTo>
                <a:lnTo>
                  <a:pt x="601588" y="111633"/>
                </a:lnTo>
                <a:lnTo>
                  <a:pt x="598297" y="98911"/>
                </a:lnTo>
                <a:lnTo>
                  <a:pt x="593021" y="87842"/>
                </a:lnTo>
                <a:lnTo>
                  <a:pt x="591237" y="85472"/>
                </a:lnTo>
                <a:close/>
              </a:path>
              <a:path w="1007110" h="194309">
                <a:moveTo>
                  <a:pt x="616860" y="157731"/>
                </a:moveTo>
                <a:lnTo>
                  <a:pt x="616860" y="186811"/>
                </a:lnTo>
                <a:lnTo>
                  <a:pt x="617755" y="186811"/>
                </a:lnTo>
                <a:lnTo>
                  <a:pt x="621274" y="189452"/>
                </a:lnTo>
                <a:lnTo>
                  <a:pt x="627448" y="190335"/>
                </a:lnTo>
                <a:lnTo>
                  <a:pt x="633652" y="192096"/>
                </a:lnTo>
                <a:lnTo>
                  <a:pt x="646030" y="193860"/>
                </a:lnTo>
                <a:lnTo>
                  <a:pt x="687547" y="183284"/>
                </a:lnTo>
                <a:lnTo>
                  <a:pt x="698262" y="170068"/>
                </a:lnTo>
                <a:lnTo>
                  <a:pt x="646892" y="170067"/>
                </a:lnTo>
                <a:lnTo>
                  <a:pt x="641615" y="169187"/>
                </a:lnTo>
                <a:lnTo>
                  <a:pt x="635412" y="167424"/>
                </a:lnTo>
                <a:lnTo>
                  <a:pt x="623034" y="162136"/>
                </a:lnTo>
                <a:lnTo>
                  <a:pt x="618620" y="158612"/>
                </a:lnTo>
                <a:lnTo>
                  <a:pt x="616860" y="157731"/>
                </a:lnTo>
                <a:close/>
              </a:path>
              <a:path w="1007110" h="194309">
                <a:moveTo>
                  <a:pt x="675170" y="60800"/>
                </a:moveTo>
                <a:lnTo>
                  <a:pt x="630997" y="71375"/>
                </a:lnTo>
                <a:lnTo>
                  <a:pt x="616860" y="99572"/>
                </a:lnTo>
                <a:lnTo>
                  <a:pt x="616860" y="105740"/>
                </a:lnTo>
                <a:lnTo>
                  <a:pt x="617755" y="111028"/>
                </a:lnTo>
                <a:lnTo>
                  <a:pt x="619514" y="115435"/>
                </a:lnTo>
                <a:lnTo>
                  <a:pt x="624823" y="124247"/>
                </a:lnTo>
                <a:lnTo>
                  <a:pt x="629238" y="126888"/>
                </a:lnTo>
                <a:lnTo>
                  <a:pt x="632757" y="130415"/>
                </a:lnTo>
                <a:lnTo>
                  <a:pt x="638961" y="133939"/>
                </a:lnTo>
                <a:lnTo>
                  <a:pt x="647789" y="137464"/>
                </a:lnTo>
                <a:lnTo>
                  <a:pt x="653963" y="140108"/>
                </a:lnTo>
                <a:lnTo>
                  <a:pt x="666341" y="146276"/>
                </a:lnTo>
                <a:lnTo>
                  <a:pt x="668101" y="148039"/>
                </a:lnTo>
                <a:lnTo>
                  <a:pt x="669890" y="150680"/>
                </a:lnTo>
                <a:lnTo>
                  <a:pt x="670755" y="152444"/>
                </a:lnTo>
                <a:lnTo>
                  <a:pt x="671650" y="154207"/>
                </a:lnTo>
                <a:lnTo>
                  <a:pt x="671650" y="165660"/>
                </a:lnTo>
                <a:lnTo>
                  <a:pt x="665476" y="170068"/>
                </a:lnTo>
                <a:lnTo>
                  <a:pt x="698262" y="170067"/>
                </a:lnTo>
                <a:lnTo>
                  <a:pt x="700843" y="162467"/>
                </a:lnTo>
                <a:lnTo>
                  <a:pt x="701685" y="154207"/>
                </a:lnTo>
                <a:lnTo>
                  <a:pt x="701685" y="145395"/>
                </a:lnTo>
                <a:lnTo>
                  <a:pt x="668996" y="116316"/>
                </a:lnTo>
                <a:lnTo>
                  <a:pt x="659272" y="112791"/>
                </a:lnTo>
                <a:lnTo>
                  <a:pt x="653098" y="109264"/>
                </a:lnTo>
                <a:lnTo>
                  <a:pt x="651309" y="106623"/>
                </a:lnTo>
                <a:lnTo>
                  <a:pt x="648684" y="104860"/>
                </a:lnTo>
                <a:lnTo>
                  <a:pt x="646895" y="101336"/>
                </a:lnTo>
                <a:lnTo>
                  <a:pt x="646895" y="93404"/>
                </a:lnTo>
                <a:lnTo>
                  <a:pt x="648684" y="90760"/>
                </a:lnTo>
                <a:lnTo>
                  <a:pt x="652204" y="88116"/>
                </a:lnTo>
                <a:lnTo>
                  <a:pt x="654858" y="85472"/>
                </a:lnTo>
                <a:lnTo>
                  <a:pt x="659272" y="84592"/>
                </a:lnTo>
                <a:lnTo>
                  <a:pt x="694616" y="84592"/>
                </a:lnTo>
                <a:lnTo>
                  <a:pt x="694616" y="66088"/>
                </a:lnTo>
                <a:lnTo>
                  <a:pt x="691097" y="64324"/>
                </a:lnTo>
                <a:lnTo>
                  <a:pt x="686681" y="63443"/>
                </a:lnTo>
                <a:lnTo>
                  <a:pt x="680479" y="61680"/>
                </a:lnTo>
                <a:lnTo>
                  <a:pt x="675170" y="60800"/>
                </a:lnTo>
                <a:close/>
              </a:path>
              <a:path w="1007110" h="194309">
                <a:moveTo>
                  <a:pt x="694616" y="84592"/>
                </a:moveTo>
                <a:lnTo>
                  <a:pt x="669890" y="84592"/>
                </a:lnTo>
                <a:lnTo>
                  <a:pt x="680479" y="86355"/>
                </a:lnTo>
                <a:lnTo>
                  <a:pt x="685788" y="88116"/>
                </a:lnTo>
                <a:lnTo>
                  <a:pt x="690202" y="90760"/>
                </a:lnTo>
                <a:lnTo>
                  <a:pt x="693751" y="92524"/>
                </a:lnTo>
                <a:lnTo>
                  <a:pt x="694616" y="93404"/>
                </a:lnTo>
                <a:lnTo>
                  <a:pt x="694616" y="84592"/>
                </a:lnTo>
                <a:close/>
              </a:path>
              <a:path w="1007110" h="194309">
                <a:moveTo>
                  <a:pt x="782125" y="60800"/>
                </a:moveTo>
                <a:lnTo>
                  <a:pt x="742712" y="70837"/>
                </a:lnTo>
                <a:lnTo>
                  <a:pt x="716102" y="113617"/>
                </a:lnTo>
                <a:lnTo>
                  <a:pt x="714957" y="128652"/>
                </a:lnTo>
                <a:lnTo>
                  <a:pt x="716102" y="143026"/>
                </a:lnTo>
                <a:lnTo>
                  <a:pt x="742058" y="183822"/>
                </a:lnTo>
                <a:lnTo>
                  <a:pt x="779471" y="193860"/>
                </a:lnTo>
                <a:lnTo>
                  <a:pt x="794017" y="192703"/>
                </a:lnTo>
                <a:lnTo>
                  <a:pt x="807075" y="189234"/>
                </a:lnTo>
                <a:lnTo>
                  <a:pt x="818478" y="183451"/>
                </a:lnTo>
                <a:lnTo>
                  <a:pt x="828057" y="175356"/>
                </a:lnTo>
                <a:lnTo>
                  <a:pt x="832951" y="169187"/>
                </a:lnTo>
                <a:lnTo>
                  <a:pt x="781231" y="169187"/>
                </a:lnTo>
                <a:lnTo>
                  <a:pt x="773251" y="168526"/>
                </a:lnTo>
                <a:lnTo>
                  <a:pt x="746534" y="137175"/>
                </a:lnTo>
                <a:lnTo>
                  <a:pt x="745947" y="128652"/>
                </a:lnTo>
                <a:lnTo>
                  <a:pt x="746008" y="126008"/>
                </a:lnTo>
                <a:lnTo>
                  <a:pt x="766430" y="88117"/>
                </a:lnTo>
                <a:lnTo>
                  <a:pt x="781231" y="85472"/>
                </a:lnTo>
                <a:lnTo>
                  <a:pt x="834541" y="85472"/>
                </a:lnTo>
                <a:lnTo>
                  <a:pt x="828952" y="78424"/>
                </a:lnTo>
                <a:lnTo>
                  <a:pt x="820012" y="70466"/>
                </a:lnTo>
                <a:lnTo>
                  <a:pt x="809174" y="64986"/>
                </a:lnTo>
                <a:lnTo>
                  <a:pt x="796518" y="61819"/>
                </a:lnTo>
                <a:lnTo>
                  <a:pt x="782125" y="60800"/>
                </a:lnTo>
                <a:close/>
              </a:path>
              <a:path w="1007110" h="194309">
                <a:moveTo>
                  <a:pt x="834541" y="85472"/>
                </a:moveTo>
                <a:lnTo>
                  <a:pt x="781231" y="85472"/>
                </a:lnTo>
                <a:lnTo>
                  <a:pt x="788706" y="86134"/>
                </a:lnTo>
                <a:lnTo>
                  <a:pt x="795264" y="88117"/>
                </a:lnTo>
                <a:lnTo>
                  <a:pt x="814767" y="126008"/>
                </a:lnTo>
                <a:lnTo>
                  <a:pt x="814724" y="128652"/>
                </a:lnTo>
                <a:lnTo>
                  <a:pt x="795599" y="166543"/>
                </a:lnTo>
                <a:lnTo>
                  <a:pt x="781231" y="169187"/>
                </a:lnTo>
                <a:lnTo>
                  <a:pt x="832951" y="169187"/>
                </a:lnTo>
                <a:lnTo>
                  <a:pt x="836043" y="165291"/>
                </a:lnTo>
                <a:lnTo>
                  <a:pt x="841542" y="153656"/>
                </a:lnTo>
                <a:lnTo>
                  <a:pt x="844721" y="140534"/>
                </a:lnTo>
                <a:lnTo>
                  <a:pt x="845744" y="126008"/>
                </a:lnTo>
                <a:lnTo>
                  <a:pt x="844735" y="111633"/>
                </a:lnTo>
                <a:lnTo>
                  <a:pt x="841654" y="98911"/>
                </a:lnTo>
                <a:lnTo>
                  <a:pt x="836420" y="87842"/>
                </a:lnTo>
                <a:lnTo>
                  <a:pt x="834541" y="85472"/>
                </a:lnTo>
                <a:close/>
              </a:path>
              <a:path w="1007110" h="194309">
                <a:moveTo>
                  <a:pt x="975666" y="88116"/>
                </a:moveTo>
                <a:lnTo>
                  <a:pt x="945601" y="88116"/>
                </a:lnTo>
                <a:lnTo>
                  <a:pt x="945601" y="153324"/>
                </a:lnTo>
                <a:lnTo>
                  <a:pt x="947936" y="171182"/>
                </a:lnTo>
                <a:lnTo>
                  <a:pt x="954993" y="183836"/>
                </a:lnTo>
                <a:lnTo>
                  <a:pt x="966854" y="191367"/>
                </a:lnTo>
                <a:lnTo>
                  <a:pt x="983600" y="193860"/>
                </a:lnTo>
                <a:lnTo>
                  <a:pt x="991563" y="193860"/>
                </a:lnTo>
                <a:lnTo>
                  <a:pt x="995978" y="192980"/>
                </a:lnTo>
                <a:lnTo>
                  <a:pt x="1003941" y="190336"/>
                </a:lnTo>
                <a:lnTo>
                  <a:pt x="1005701" y="189452"/>
                </a:lnTo>
                <a:lnTo>
                  <a:pt x="1006596" y="189452"/>
                </a:lnTo>
                <a:lnTo>
                  <a:pt x="1006596" y="169188"/>
                </a:lnTo>
                <a:lnTo>
                  <a:pt x="987149" y="169188"/>
                </a:lnTo>
                <a:lnTo>
                  <a:pt x="982735" y="167424"/>
                </a:lnTo>
                <a:lnTo>
                  <a:pt x="980080" y="164780"/>
                </a:lnTo>
                <a:lnTo>
                  <a:pt x="977426" y="161256"/>
                </a:lnTo>
                <a:lnTo>
                  <a:pt x="975666" y="155968"/>
                </a:lnTo>
                <a:lnTo>
                  <a:pt x="975666" y="88116"/>
                </a:lnTo>
                <a:close/>
              </a:path>
              <a:path w="1007110" h="194309">
                <a:moveTo>
                  <a:pt x="900534" y="88116"/>
                </a:moveTo>
                <a:lnTo>
                  <a:pt x="870500" y="88116"/>
                </a:lnTo>
                <a:lnTo>
                  <a:pt x="870500" y="191216"/>
                </a:lnTo>
                <a:lnTo>
                  <a:pt x="900534" y="191216"/>
                </a:lnTo>
                <a:lnTo>
                  <a:pt x="900534" y="88116"/>
                </a:lnTo>
                <a:close/>
              </a:path>
              <a:path w="1007110" h="194309">
                <a:moveTo>
                  <a:pt x="1006596" y="164780"/>
                </a:moveTo>
                <a:lnTo>
                  <a:pt x="1001287" y="167424"/>
                </a:lnTo>
                <a:lnTo>
                  <a:pt x="995978" y="169188"/>
                </a:lnTo>
                <a:lnTo>
                  <a:pt x="1006596" y="169188"/>
                </a:lnTo>
                <a:lnTo>
                  <a:pt x="1006596" y="164780"/>
                </a:lnTo>
                <a:close/>
              </a:path>
              <a:path w="1007110" h="194309">
                <a:moveTo>
                  <a:pt x="1006596" y="63444"/>
                </a:moveTo>
                <a:lnTo>
                  <a:pt x="849293" y="63444"/>
                </a:lnTo>
                <a:lnTo>
                  <a:pt x="849293" y="88116"/>
                </a:lnTo>
                <a:lnTo>
                  <a:pt x="1006596" y="88116"/>
                </a:lnTo>
                <a:lnTo>
                  <a:pt x="1006596" y="63444"/>
                </a:lnTo>
                <a:close/>
              </a:path>
              <a:path w="1007110" h="194309">
                <a:moveTo>
                  <a:pt x="923500" y="0"/>
                </a:moveTo>
                <a:lnTo>
                  <a:pt x="885502" y="9692"/>
                </a:lnTo>
                <a:lnTo>
                  <a:pt x="870500" y="37008"/>
                </a:lnTo>
                <a:lnTo>
                  <a:pt x="870500" y="63444"/>
                </a:lnTo>
                <a:lnTo>
                  <a:pt x="900534" y="63444"/>
                </a:lnTo>
                <a:lnTo>
                  <a:pt x="900534" y="40532"/>
                </a:lnTo>
                <a:lnTo>
                  <a:pt x="902294" y="34364"/>
                </a:lnTo>
                <a:lnTo>
                  <a:pt x="905843" y="30840"/>
                </a:lnTo>
                <a:lnTo>
                  <a:pt x="908498" y="26435"/>
                </a:lnTo>
                <a:lnTo>
                  <a:pt x="913777" y="24672"/>
                </a:lnTo>
                <a:lnTo>
                  <a:pt x="934118" y="24672"/>
                </a:lnTo>
                <a:lnTo>
                  <a:pt x="934118" y="2643"/>
                </a:lnTo>
                <a:lnTo>
                  <a:pt x="933224" y="2643"/>
                </a:lnTo>
                <a:lnTo>
                  <a:pt x="928809" y="880"/>
                </a:lnTo>
                <a:lnTo>
                  <a:pt x="923500" y="0"/>
                </a:lnTo>
                <a:close/>
              </a:path>
              <a:path w="1007110" h="194309">
                <a:moveTo>
                  <a:pt x="975666" y="25552"/>
                </a:moveTo>
                <a:lnTo>
                  <a:pt x="974771" y="25552"/>
                </a:lnTo>
                <a:lnTo>
                  <a:pt x="946496" y="34364"/>
                </a:lnTo>
                <a:lnTo>
                  <a:pt x="945601" y="35247"/>
                </a:lnTo>
                <a:lnTo>
                  <a:pt x="945601" y="63444"/>
                </a:lnTo>
                <a:lnTo>
                  <a:pt x="975666" y="63444"/>
                </a:lnTo>
                <a:lnTo>
                  <a:pt x="975666" y="25552"/>
                </a:lnTo>
                <a:close/>
              </a:path>
              <a:path w="1007110" h="194309">
                <a:moveTo>
                  <a:pt x="934118" y="24672"/>
                </a:moveTo>
                <a:lnTo>
                  <a:pt x="923500" y="24672"/>
                </a:lnTo>
                <a:lnTo>
                  <a:pt x="927945" y="25552"/>
                </a:lnTo>
                <a:lnTo>
                  <a:pt x="932359" y="28196"/>
                </a:lnTo>
                <a:lnTo>
                  <a:pt x="934118" y="28196"/>
                </a:lnTo>
                <a:lnTo>
                  <a:pt x="934118" y="24672"/>
                </a:lnTo>
                <a:close/>
              </a:path>
            </a:pathLst>
          </a:custGeom>
          <a:solidFill>
            <a:srgbClr val="737373"/>
          </a:solidFill>
        </p:spPr>
        <p:txBody>
          <a:bodyPr wrap="square" lIns="0" tIns="0" rIns="0" bIns="0" rtlCol="0"/>
          <a:lstStyle/>
          <a:p>
            <a:endParaRPr/>
          </a:p>
        </p:txBody>
      </p:sp>
      <p:sp>
        <p:nvSpPr>
          <p:cNvPr id="4" name="object 4"/>
          <p:cNvSpPr/>
          <p:nvPr/>
        </p:nvSpPr>
        <p:spPr>
          <a:xfrm>
            <a:off x="594968" y="597426"/>
            <a:ext cx="296932" cy="2960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376415" y="815339"/>
            <a:ext cx="5125211" cy="5362956"/>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587451" y="3064509"/>
            <a:ext cx="3006090" cy="452120"/>
          </a:xfrm>
          <a:prstGeom prst="rect">
            <a:avLst/>
          </a:prstGeom>
        </p:spPr>
        <p:txBody>
          <a:bodyPr vert="horz" wrap="square" lIns="0" tIns="12065" rIns="0" bIns="0" rtlCol="0">
            <a:spAutoFit/>
          </a:bodyPr>
          <a:lstStyle/>
          <a:p>
            <a:pPr marL="12700">
              <a:lnSpc>
                <a:spcPct val="100000"/>
              </a:lnSpc>
              <a:spcBef>
                <a:spcPts val="95"/>
              </a:spcBef>
            </a:pPr>
            <a:r>
              <a:rPr sz="2800" b="1" spc="-45" dirty="0">
                <a:solidFill>
                  <a:srgbClr val="3B3B41"/>
                </a:solidFill>
                <a:latin typeface="Segoe UI Semibold"/>
                <a:cs typeface="Segoe UI Semibold"/>
              </a:rPr>
              <a:t>Manage </a:t>
            </a:r>
            <a:r>
              <a:rPr sz="2800" b="1" spc="-50" dirty="0">
                <a:solidFill>
                  <a:srgbClr val="3B3B41"/>
                </a:solidFill>
                <a:latin typeface="Segoe UI Semibold"/>
                <a:cs typeface="Segoe UI Semibold"/>
              </a:rPr>
              <a:t>Event</a:t>
            </a:r>
            <a:r>
              <a:rPr sz="2800" b="1" spc="-190" dirty="0">
                <a:solidFill>
                  <a:srgbClr val="3B3B41"/>
                </a:solidFill>
                <a:latin typeface="Segoe UI Semibold"/>
                <a:cs typeface="Segoe UI Semibold"/>
              </a:rPr>
              <a:t> </a:t>
            </a:r>
            <a:r>
              <a:rPr sz="2800" b="1" spc="-45" dirty="0">
                <a:solidFill>
                  <a:srgbClr val="3B3B41"/>
                </a:solidFill>
                <a:latin typeface="Segoe UI Semibold"/>
                <a:cs typeface="Segoe UI Semibold"/>
              </a:rPr>
              <a:t>Grid</a:t>
            </a:r>
            <a:endParaRPr sz="2800">
              <a:latin typeface="Segoe UI Semibold"/>
              <a:cs typeface="Segoe UI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1642110" cy="452120"/>
          </a:xfrm>
          <a:prstGeom prst="rect">
            <a:avLst/>
          </a:prstGeom>
        </p:spPr>
        <p:txBody>
          <a:bodyPr vert="horz" wrap="square" lIns="0" tIns="12065" rIns="0" bIns="0" rtlCol="0">
            <a:spAutoFit/>
          </a:bodyPr>
          <a:lstStyle/>
          <a:p>
            <a:pPr marL="12700">
              <a:lnSpc>
                <a:spcPct val="100000"/>
              </a:lnSpc>
              <a:spcBef>
                <a:spcPts val="95"/>
              </a:spcBef>
            </a:pPr>
            <a:r>
              <a:rPr sz="2800" b="1" spc="-55" dirty="0">
                <a:solidFill>
                  <a:srgbClr val="0071C5"/>
                </a:solidFill>
                <a:latin typeface="Segoe UI Semibold"/>
                <a:cs typeface="Segoe UI Semibold"/>
              </a:rPr>
              <a:t>O</a:t>
            </a:r>
            <a:r>
              <a:rPr sz="2800" b="1" spc="-60" dirty="0">
                <a:solidFill>
                  <a:srgbClr val="0071C5"/>
                </a:solidFill>
                <a:latin typeface="Segoe UI Semibold"/>
                <a:cs typeface="Segoe UI Semibold"/>
              </a:rPr>
              <a:t>b</a:t>
            </a:r>
            <a:r>
              <a:rPr sz="2800" b="1" spc="-55" dirty="0">
                <a:solidFill>
                  <a:srgbClr val="0071C5"/>
                </a:solidFill>
                <a:latin typeface="Segoe UI Semibold"/>
                <a:cs typeface="Segoe UI Semibold"/>
              </a:rPr>
              <a:t>je</a:t>
            </a:r>
            <a:r>
              <a:rPr sz="2800" b="1" spc="-50" dirty="0">
                <a:solidFill>
                  <a:srgbClr val="0071C5"/>
                </a:solidFill>
                <a:latin typeface="Segoe UI Semibold"/>
                <a:cs typeface="Segoe UI Semibold"/>
              </a:rPr>
              <a:t>c</a:t>
            </a:r>
            <a:r>
              <a:rPr sz="2800" b="1" spc="-60" dirty="0">
                <a:solidFill>
                  <a:srgbClr val="0071C5"/>
                </a:solidFill>
                <a:latin typeface="Segoe UI Semibold"/>
                <a:cs typeface="Segoe UI Semibold"/>
              </a:rPr>
              <a:t>t</a:t>
            </a:r>
            <a:r>
              <a:rPr sz="2800" b="1" spc="-55" dirty="0">
                <a:solidFill>
                  <a:srgbClr val="0071C5"/>
                </a:solidFill>
                <a:latin typeface="Segoe UI Semibold"/>
                <a:cs typeface="Segoe UI Semibold"/>
              </a:rPr>
              <a:t>i</a:t>
            </a:r>
            <a:r>
              <a:rPr sz="2800" b="1" spc="-85" dirty="0">
                <a:solidFill>
                  <a:srgbClr val="0071C5"/>
                </a:solidFill>
                <a:latin typeface="Segoe UI Semibold"/>
                <a:cs typeface="Segoe UI Semibold"/>
              </a:rPr>
              <a:t>v</a:t>
            </a:r>
            <a:r>
              <a:rPr sz="2800" b="1" spc="-55" dirty="0">
                <a:solidFill>
                  <a:srgbClr val="0071C5"/>
                </a:solidFill>
                <a:latin typeface="Segoe UI Semibold"/>
                <a:cs typeface="Segoe UI Semibold"/>
              </a:rPr>
              <a:t>e</a:t>
            </a:r>
            <a:r>
              <a:rPr sz="2800" b="1" spc="-5" dirty="0">
                <a:solidFill>
                  <a:srgbClr val="0071C5"/>
                </a:solidFill>
                <a:latin typeface="Segoe UI Semibold"/>
                <a:cs typeface="Segoe UI Semibold"/>
              </a:rPr>
              <a:t>s</a:t>
            </a:r>
            <a:endParaRPr sz="2800">
              <a:latin typeface="Segoe UI Semibold"/>
              <a:cs typeface="Segoe UI Semibold"/>
            </a:endParaRPr>
          </a:p>
        </p:txBody>
      </p:sp>
      <p:sp>
        <p:nvSpPr>
          <p:cNvPr id="3" name="object 3"/>
          <p:cNvSpPr txBox="1"/>
          <p:nvPr/>
        </p:nvSpPr>
        <p:spPr>
          <a:xfrm>
            <a:off x="517042" y="1548129"/>
            <a:ext cx="11007725" cy="398907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Migrate </a:t>
            </a:r>
            <a:r>
              <a:rPr sz="2400" b="1" spc="-35" dirty="0">
                <a:solidFill>
                  <a:srgbClr val="3B3B41"/>
                </a:solidFill>
                <a:latin typeface="Segoe UI Semibold"/>
                <a:cs typeface="Segoe UI Semibold"/>
              </a:rPr>
              <a:t>servers to</a:t>
            </a:r>
            <a:r>
              <a:rPr sz="2400" b="1" spc="-240" dirty="0">
                <a:solidFill>
                  <a:srgbClr val="3B3B41"/>
                </a:solidFill>
                <a:latin typeface="Segoe UI Semibold"/>
                <a:cs typeface="Segoe UI Semibold"/>
              </a:rPr>
              <a:t> </a:t>
            </a:r>
            <a:r>
              <a:rPr sz="2400" b="1" spc="-45" dirty="0">
                <a:solidFill>
                  <a:srgbClr val="3B3B41"/>
                </a:solidFill>
                <a:latin typeface="Segoe UI Semibold"/>
                <a:cs typeface="Segoe UI Semibold"/>
              </a:rPr>
              <a:t>Azure</a:t>
            </a:r>
            <a:endParaRPr sz="2400">
              <a:latin typeface="Segoe UI Semibold"/>
              <a:cs typeface="Segoe UI Semibold"/>
            </a:endParaRPr>
          </a:p>
          <a:p>
            <a:pPr marL="12700" marR="457834" algn="just">
              <a:lnSpc>
                <a:spcPct val="100000"/>
              </a:lnSpc>
            </a:pPr>
            <a:r>
              <a:rPr sz="2000" i="1" dirty="0">
                <a:solidFill>
                  <a:srgbClr val="3B3B41"/>
                </a:solidFill>
                <a:latin typeface="Segoe UI"/>
                <a:cs typeface="Segoe UI"/>
              </a:rPr>
              <a:t>May include but not </a:t>
            </a:r>
            <a:r>
              <a:rPr sz="2000" i="1" spc="-5" dirty="0">
                <a:solidFill>
                  <a:srgbClr val="3B3B41"/>
                </a:solidFill>
                <a:latin typeface="Segoe UI"/>
                <a:cs typeface="Segoe UI"/>
              </a:rPr>
              <a:t>limited to: </a:t>
            </a:r>
            <a:r>
              <a:rPr sz="2000" spc="-5" dirty="0">
                <a:solidFill>
                  <a:srgbClr val="3B3B41"/>
                </a:solidFill>
                <a:latin typeface="Segoe UI"/>
                <a:cs typeface="Segoe UI"/>
              </a:rPr>
              <a:t>Migrate </a:t>
            </a:r>
            <a:r>
              <a:rPr sz="2000" dirty="0">
                <a:solidFill>
                  <a:srgbClr val="3B3B41"/>
                </a:solidFill>
                <a:latin typeface="Segoe UI"/>
                <a:cs typeface="Segoe UI"/>
              </a:rPr>
              <a:t>by using </a:t>
            </a:r>
            <a:r>
              <a:rPr sz="2000" spc="-5" dirty="0">
                <a:solidFill>
                  <a:srgbClr val="3B3B41"/>
                </a:solidFill>
                <a:latin typeface="Segoe UI"/>
                <a:cs typeface="Segoe UI"/>
              </a:rPr>
              <a:t>Azure Site </a:t>
            </a:r>
            <a:r>
              <a:rPr sz="2000" dirty="0">
                <a:solidFill>
                  <a:srgbClr val="3B3B41"/>
                </a:solidFill>
                <a:latin typeface="Segoe UI"/>
                <a:cs typeface="Segoe UI"/>
              </a:rPr>
              <a:t>Recovery (ASR); </a:t>
            </a:r>
            <a:r>
              <a:rPr sz="2000" spc="-5" dirty="0">
                <a:solidFill>
                  <a:srgbClr val="3B3B41"/>
                </a:solidFill>
                <a:latin typeface="Segoe UI"/>
                <a:cs typeface="Segoe UI"/>
              </a:rPr>
              <a:t>migrate using </a:t>
            </a:r>
            <a:r>
              <a:rPr sz="2000" dirty="0">
                <a:solidFill>
                  <a:srgbClr val="3B3B41"/>
                </a:solidFill>
                <a:latin typeface="Segoe UI"/>
                <a:cs typeface="Segoe UI"/>
              </a:rPr>
              <a:t>P2V;  </a:t>
            </a:r>
            <a:r>
              <a:rPr sz="2000" spc="-5" dirty="0">
                <a:solidFill>
                  <a:srgbClr val="3B3B41"/>
                </a:solidFill>
                <a:latin typeface="Segoe UI"/>
                <a:cs typeface="Segoe UI"/>
              </a:rPr>
              <a:t>configure storage; </a:t>
            </a:r>
            <a:r>
              <a:rPr sz="2000" spc="-10" dirty="0">
                <a:solidFill>
                  <a:srgbClr val="3B3B41"/>
                </a:solidFill>
                <a:latin typeface="Segoe UI"/>
                <a:cs typeface="Segoe UI"/>
              </a:rPr>
              <a:t>create </a:t>
            </a:r>
            <a:r>
              <a:rPr sz="2000" dirty="0">
                <a:solidFill>
                  <a:srgbClr val="3B3B41"/>
                </a:solidFill>
                <a:latin typeface="Segoe UI"/>
                <a:cs typeface="Segoe UI"/>
              </a:rPr>
              <a:t>a </a:t>
            </a:r>
            <a:r>
              <a:rPr sz="2000" spc="-5" dirty="0">
                <a:solidFill>
                  <a:srgbClr val="3B3B41"/>
                </a:solidFill>
                <a:latin typeface="Segoe UI"/>
                <a:cs typeface="Segoe UI"/>
              </a:rPr>
              <a:t>backup </a:t>
            </a:r>
            <a:r>
              <a:rPr sz="2000" spc="-10" dirty="0">
                <a:solidFill>
                  <a:srgbClr val="3B3B41"/>
                </a:solidFill>
                <a:latin typeface="Segoe UI"/>
                <a:cs typeface="Segoe UI"/>
              </a:rPr>
              <a:t>vault; </a:t>
            </a:r>
            <a:r>
              <a:rPr sz="2000" spc="-15" dirty="0">
                <a:solidFill>
                  <a:srgbClr val="3B3B41"/>
                </a:solidFill>
                <a:latin typeface="Segoe UI"/>
                <a:cs typeface="Segoe UI"/>
              </a:rPr>
              <a:t>prepare </a:t>
            </a:r>
            <a:r>
              <a:rPr sz="2000" spc="-5" dirty="0">
                <a:solidFill>
                  <a:srgbClr val="3B3B41"/>
                </a:solidFill>
                <a:latin typeface="Segoe UI"/>
                <a:cs typeface="Segoe UI"/>
              </a:rPr>
              <a:t>source </a:t>
            </a:r>
            <a:r>
              <a:rPr sz="2000" dirty="0">
                <a:solidFill>
                  <a:srgbClr val="3B3B41"/>
                </a:solidFill>
                <a:latin typeface="Segoe UI"/>
                <a:cs typeface="Segoe UI"/>
              </a:rPr>
              <a:t>and </a:t>
            </a:r>
            <a:r>
              <a:rPr sz="2000" spc="-5" dirty="0">
                <a:solidFill>
                  <a:srgbClr val="3B3B41"/>
                </a:solidFill>
                <a:latin typeface="Segoe UI"/>
                <a:cs typeface="Segoe UI"/>
              </a:rPr>
              <a:t>target environments; backup </a:t>
            </a:r>
            <a:r>
              <a:rPr sz="2000" dirty="0">
                <a:solidFill>
                  <a:srgbClr val="3B3B41"/>
                </a:solidFill>
                <a:latin typeface="Segoe UI"/>
                <a:cs typeface="Segoe UI"/>
              </a:rPr>
              <a:t>and  </a:t>
            </a:r>
            <a:r>
              <a:rPr sz="2000" spc="-10" dirty="0">
                <a:solidFill>
                  <a:srgbClr val="3B3B41"/>
                </a:solidFill>
                <a:latin typeface="Segoe UI"/>
                <a:cs typeface="Segoe UI"/>
              </a:rPr>
              <a:t>restore </a:t>
            </a:r>
            <a:r>
              <a:rPr sz="2000" dirty="0">
                <a:solidFill>
                  <a:srgbClr val="3B3B41"/>
                </a:solidFill>
                <a:latin typeface="Segoe UI"/>
                <a:cs typeface="Segoe UI"/>
              </a:rPr>
              <a:t>data; </a:t>
            </a:r>
            <a:r>
              <a:rPr sz="2000" spc="-5" dirty="0">
                <a:solidFill>
                  <a:srgbClr val="3B3B41"/>
                </a:solidFill>
                <a:latin typeface="Segoe UI"/>
                <a:cs typeface="Segoe UI"/>
              </a:rPr>
              <a:t>deploy Azure Site </a:t>
            </a:r>
            <a:r>
              <a:rPr sz="2000" dirty="0">
                <a:solidFill>
                  <a:srgbClr val="3B3B41"/>
                </a:solidFill>
                <a:latin typeface="Segoe UI"/>
                <a:cs typeface="Segoe UI"/>
              </a:rPr>
              <a:t>Recovery (ASR) agent; </a:t>
            </a:r>
            <a:r>
              <a:rPr sz="2000" spc="-15" dirty="0">
                <a:solidFill>
                  <a:srgbClr val="3B3B41"/>
                </a:solidFill>
                <a:latin typeface="Segoe UI"/>
                <a:cs typeface="Segoe UI"/>
              </a:rPr>
              <a:t>prepare </a:t>
            </a:r>
            <a:r>
              <a:rPr sz="2000" spc="5" dirty="0">
                <a:solidFill>
                  <a:srgbClr val="3B3B41"/>
                </a:solidFill>
                <a:latin typeface="Segoe UI"/>
                <a:cs typeface="Segoe UI"/>
              </a:rPr>
              <a:t>virtual</a:t>
            </a:r>
            <a:r>
              <a:rPr sz="2000" spc="-25" dirty="0">
                <a:solidFill>
                  <a:srgbClr val="3B3B41"/>
                </a:solidFill>
                <a:latin typeface="Segoe UI"/>
                <a:cs typeface="Segoe UI"/>
              </a:rPr>
              <a:t> </a:t>
            </a:r>
            <a:r>
              <a:rPr sz="2000" dirty="0">
                <a:solidFill>
                  <a:srgbClr val="3B3B41"/>
                </a:solidFill>
                <a:latin typeface="Segoe UI"/>
                <a:cs typeface="Segoe UI"/>
              </a:rPr>
              <a:t>network</a:t>
            </a:r>
            <a:endParaRPr sz="2000">
              <a:latin typeface="Segoe UI"/>
              <a:cs typeface="Segoe UI"/>
            </a:endParaRPr>
          </a:p>
          <a:p>
            <a:pPr>
              <a:lnSpc>
                <a:spcPct val="100000"/>
              </a:lnSpc>
              <a:spcBef>
                <a:spcPts val="5"/>
              </a:spcBef>
            </a:pPr>
            <a:endParaRPr sz="2500">
              <a:latin typeface="Times New Roman"/>
              <a:cs typeface="Times New Roman"/>
            </a:endParaRPr>
          </a:p>
          <a:p>
            <a:pPr marL="12700">
              <a:lnSpc>
                <a:spcPct val="100000"/>
              </a:lnSpc>
            </a:pPr>
            <a:r>
              <a:rPr sz="2400" b="1" spc="-50" dirty="0">
                <a:solidFill>
                  <a:srgbClr val="3B3B41"/>
                </a:solidFill>
                <a:latin typeface="Segoe UI Semibold"/>
                <a:cs typeface="Segoe UI Semibold"/>
              </a:rPr>
              <a:t>Configure </a:t>
            </a:r>
            <a:r>
              <a:rPr sz="2400" b="1" spc="-45" dirty="0">
                <a:solidFill>
                  <a:srgbClr val="3B3B41"/>
                </a:solidFill>
                <a:latin typeface="Segoe UI Semibold"/>
                <a:cs typeface="Segoe UI Semibold"/>
              </a:rPr>
              <a:t>serverless</a:t>
            </a:r>
            <a:r>
              <a:rPr sz="2400" b="1" spc="-160" dirty="0">
                <a:solidFill>
                  <a:srgbClr val="3B3B41"/>
                </a:solidFill>
                <a:latin typeface="Segoe UI Semibold"/>
                <a:cs typeface="Segoe UI Semibold"/>
              </a:rPr>
              <a:t> </a:t>
            </a:r>
            <a:r>
              <a:rPr sz="2400" b="1" spc="-45" dirty="0">
                <a:solidFill>
                  <a:srgbClr val="3B3B41"/>
                </a:solidFill>
                <a:latin typeface="Segoe UI Semibold"/>
                <a:cs typeface="Segoe UI Semibold"/>
              </a:rPr>
              <a:t>computing</a:t>
            </a:r>
            <a:endParaRPr sz="2400">
              <a:latin typeface="Segoe UI Semibold"/>
              <a:cs typeface="Segoe UI Semibold"/>
            </a:endParaRPr>
          </a:p>
          <a:p>
            <a:pPr marL="12700" marR="10795">
              <a:lnSpc>
                <a:spcPct val="100000"/>
              </a:lnSpc>
              <a:spcBef>
                <a:spcPts val="5"/>
              </a:spcBef>
            </a:pPr>
            <a:r>
              <a:rPr sz="2000" i="1" dirty="0">
                <a:solidFill>
                  <a:srgbClr val="3B3B41"/>
                </a:solidFill>
                <a:latin typeface="Segoe UI"/>
                <a:cs typeface="Segoe UI"/>
              </a:rPr>
              <a:t>May include but not </a:t>
            </a:r>
            <a:r>
              <a:rPr sz="2000" i="1" spc="-5" dirty="0">
                <a:solidFill>
                  <a:srgbClr val="3B3B41"/>
                </a:solidFill>
                <a:latin typeface="Segoe UI"/>
                <a:cs typeface="Segoe UI"/>
              </a:rPr>
              <a:t>limited to: </a:t>
            </a:r>
            <a:r>
              <a:rPr sz="2000" spc="-10" dirty="0">
                <a:solidFill>
                  <a:srgbClr val="3B3B41"/>
                </a:solidFill>
                <a:latin typeface="Segoe UI"/>
                <a:cs typeface="Segoe UI"/>
              </a:rPr>
              <a:t>Create </a:t>
            </a:r>
            <a:r>
              <a:rPr sz="2000" dirty="0">
                <a:solidFill>
                  <a:srgbClr val="3B3B41"/>
                </a:solidFill>
                <a:latin typeface="Segoe UI"/>
                <a:cs typeface="Segoe UI"/>
              </a:rPr>
              <a:t>and manage objects; manage a Logic </a:t>
            </a:r>
            <a:r>
              <a:rPr sz="2000" spc="-5" dirty="0">
                <a:solidFill>
                  <a:srgbClr val="3B3B41"/>
                </a:solidFill>
                <a:latin typeface="Segoe UI"/>
                <a:cs typeface="Segoe UI"/>
              </a:rPr>
              <a:t>App resource; </a:t>
            </a:r>
            <a:r>
              <a:rPr sz="2000" dirty="0">
                <a:solidFill>
                  <a:srgbClr val="3B3B41"/>
                </a:solidFill>
                <a:latin typeface="Segoe UI"/>
                <a:cs typeface="Segoe UI"/>
              </a:rPr>
              <a:t>manage  </a:t>
            </a:r>
            <a:r>
              <a:rPr sz="2000" spc="-5" dirty="0">
                <a:solidFill>
                  <a:srgbClr val="3B3B41"/>
                </a:solidFill>
                <a:latin typeface="Segoe UI"/>
                <a:cs typeface="Segoe UI"/>
              </a:rPr>
              <a:t>Azure </a:t>
            </a:r>
            <a:r>
              <a:rPr sz="2000" dirty="0">
                <a:solidFill>
                  <a:srgbClr val="3B3B41"/>
                </a:solidFill>
                <a:latin typeface="Segoe UI"/>
                <a:cs typeface="Segoe UI"/>
              </a:rPr>
              <a:t>Function app </a:t>
            </a:r>
            <a:r>
              <a:rPr sz="2000" spc="-5" dirty="0">
                <a:solidFill>
                  <a:srgbClr val="3B3B41"/>
                </a:solidFill>
                <a:latin typeface="Segoe UI"/>
                <a:cs typeface="Segoe UI"/>
              </a:rPr>
              <a:t>settings; </a:t>
            </a:r>
            <a:r>
              <a:rPr sz="2000" dirty="0">
                <a:solidFill>
                  <a:srgbClr val="3B3B41"/>
                </a:solidFill>
                <a:latin typeface="Segoe UI"/>
                <a:cs typeface="Segoe UI"/>
              </a:rPr>
              <a:t>manage </a:t>
            </a:r>
            <a:r>
              <a:rPr sz="2000" spc="-5" dirty="0">
                <a:solidFill>
                  <a:srgbClr val="3B3B41"/>
                </a:solidFill>
                <a:latin typeface="Segoe UI"/>
                <a:cs typeface="Segoe UI"/>
              </a:rPr>
              <a:t>Event </a:t>
            </a:r>
            <a:r>
              <a:rPr sz="2000" dirty="0">
                <a:solidFill>
                  <a:srgbClr val="3B3B41"/>
                </a:solidFill>
                <a:latin typeface="Segoe UI"/>
                <a:cs typeface="Segoe UI"/>
              </a:rPr>
              <a:t>Grid; manage </a:t>
            </a:r>
            <a:r>
              <a:rPr sz="2000" spc="5" dirty="0">
                <a:solidFill>
                  <a:srgbClr val="3B3B41"/>
                </a:solidFill>
                <a:latin typeface="Segoe UI"/>
                <a:cs typeface="Segoe UI"/>
              </a:rPr>
              <a:t>Service</a:t>
            </a:r>
            <a:r>
              <a:rPr sz="2000" spc="-75" dirty="0">
                <a:solidFill>
                  <a:srgbClr val="3B3B41"/>
                </a:solidFill>
                <a:latin typeface="Segoe UI"/>
                <a:cs typeface="Segoe UI"/>
              </a:rPr>
              <a:t> </a:t>
            </a:r>
            <a:r>
              <a:rPr sz="2000" dirty="0">
                <a:solidFill>
                  <a:srgbClr val="3B3B41"/>
                </a:solidFill>
                <a:latin typeface="Segoe UI"/>
                <a:cs typeface="Segoe UI"/>
              </a:rPr>
              <a:t>Bus</a:t>
            </a:r>
            <a:endParaRPr sz="2000">
              <a:latin typeface="Segoe UI"/>
              <a:cs typeface="Segoe UI"/>
            </a:endParaRPr>
          </a:p>
          <a:p>
            <a:pPr>
              <a:lnSpc>
                <a:spcPct val="100000"/>
              </a:lnSpc>
              <a:spcBef>
                <a:spcPts val="5"/>
              </a:spcBef>
            </a:pPr>
            <a:endParaRPr sz="2500">
              <a:latin typeface="Times New Roman"/>
              <a:cs typeface="Times New Roman"/>
            </a:endParaRPr>
          </a:p>
          <a:p>
            <a:pPr marL="12700">
              <a:lnSpc>
                <a:spcPct val="100000"/>
              </a:lnSpc>
            </a:pPr>
            <a:r>
              <a:rPr sz="2400" b="1" spc="-50" dirty="0">
                <a:solidFill>
                  <a:srgbClr val="3B3B41"/>
                </a:solidFill>
                <a:latin typeface="Segoe UI Semibold"/>
                <a:cs typeface="Segoe UI Semibold"/>
              </a:rPr>
              <a:t>Implement application load</a:t>
            </a:r>
            <a:r>
              <a:rPr sz="2400" b="1" spc="-229" dirty="0">
                <a:solidFill>
                  <a:srgbClr val="3B3B41"/>
                </a:solidFill>
                <a:latin typeface="Segoe UI Semibold"/>
                <a:cs typeface="Segoe UI Semibold"/>
              </a:rPr>
              <a:t> </a:t>
            </a:r>
            <a:r>
              <a:rPr sz="2400" b="1" spc="-50" dirty="0">
                <a:solidFill>
                  <a:srgbClr val="3B3B41"/>
                </a:solidFill>
                <a:latin typeface="Segoe UI Semibold"/>
                <a:cs typeface="Segoe UI Semibold"/>
              </a:rPr>
              <a:t>balancing</a:t>
            </a:r>
            <a:endParaRPr sz="2400">
              <a:latin typeface="Segoe UI Semibold"/>
              <a:cs typeface="Segoe UI Semibold"/>
            </a:endParaRPr>
          </a:p>
          <a:p>
            <a:pPr marL="12700" marR="5080">
              <a:lnSpc>
                <a:spcPct val="100000"/>
              </a:lnSpc>
              <a:spcBef>
                <a:spcPts val="5"/>
              </a:spcBef>
            </a:pPr>
            <a:r>
              <a:rPr sz="2000" i="1" dirty="0">
                <a:solidFill>
                  <a:srgbClr val="3B3B41"/>
                </a:solidFill>
                <a:latin typeface="Segoe UI"/>
                <a:cs typeface="Segoe UI"/>
              </a:rPr>
              <a:t>May include but not </a:t>
            </a:r>
            <a:r>
              <a:rPr sz="2000" i="1" spc="-5" dirty="0">
                <a:solidFill>
                  <a:srgbClr val="3B3B41"/>
                </a:solidFill>
                <a:latin typeface="Segoe UI"/>
                <a:cs typeface="Segoe UI"/>
              </a:rPr>
              <a:t>limited to: </a:t>
            </a:r>
            <a:r>
              <a:rPr sz="2000" spc="-5" dirty="0">
                <a:solidFill>
                  <a:srgbClr val="3B3B41"/>
                </a:solidFill>
                <a:latin typeface="Segoe UI"/>
                <a:cs typeface="Segoe UI"/>
              </a:rPr>
              <a:t>Configure application </a:t>
            </a:r>
            <a:r>
              <a:rPr sz="2000" dirty="0">
                <a:solidFill>
                  <a:srgbClr val="3B3B41"/>
                </a:solidFill>
                <a:latin typeface="Segoe UI"/>
                <a:cs typeface="Segoe UI"/>
              </a:rPr>
              <a:t>gateway and </a:t>
            </a:r>
            <a:r>
              <a:rPr sz="2000" spc="-10" dirty="0">
                <a:solidFill>
                  <a:srgbClr val="3B3B41"/>
                </a:solidFill>
                <a:latin typeface="Segoe UI"/>
                <a:cs typeface="Segoe UI"/>
              </a:rPr>
              <a:t>load </a:t>
            </a:r>
            <a:r>
              <a:rPr sz="2000" spc="-5" dirty="0">
                <a:solidFill>
                  <a:srgbClr val="3B3B41"/>
                </a:solidFill>
                <a:latin typeface="Segoe UI"/>
                <a:cs typeface="Segoe UI"/>
              </a:rPr>
              <a:t>balancing </a:t>
            </a:r>
            <a:r>
              <a:rPr sz="2000" dirty="0">
                <a:solidFill>
                  <a:srgbClr val="3B3B41"/>
                </a:solidFill>
                <a:latin typeface="Segoe UI"/>
                <a:cs typeface="Segoe UI"/>
              </a:rPr>
              <a:t>rules; </a:t>
            </a:r>
            <a:r>
              <a:rPr sz="2000" spc="-5" dirty="0">
                <a:solidFill>
                  <a:srgbClr val="3B3B41"/>
                </a:solidFill>
                <a:latin typeface="Segoe UI"/>
                <a:cs typeface="Segoe UI"/>
              </a:rPr>
              <a:t>implement  front end IP </a:t>
            </a:r>
            <a:r>
              <a:rPr sz="2000" dirty="0">
                <a:solidFill>
                  <a:srgbClr val="3B3B41"/>
                </a:solidFill>
                <a:latin typeface="Segoe UI"/>
                <a:cs typeface="Segoe UI"/>
              </a:rPr>
              <a:t>configurations; manage </a:t>
            </a:r>
            <a:r>
              <a:rPr sz="2000" spc="-5" dirty="0">
                <a:solidFill>
                  <a:srgbClr val="3B3B41"/>
                </a:solidFill>
                <a:latin typeface="Segoe UI"/>
                <a:cs typeface="Segoe UI"/>
              </a:rPr>
              <a:t>application </a:t>
            </a:r>
            <a:r>
              <a:rPr sz="2000" spc="-10" dirty="0">
                <a:solidFill>
                  <a:srgbClr val="3B3B41"/>
                </a:solidFill>
                <a:latin typeface="Segoe UI"/>
                <a:cs typeface="Segoe UI"/>
              </a:rPr>
              <a:t>load</a:t>
            </a:r>
            <a:r>
              <a:rPr sz="2000" spc="-5" dirty="0">
                <a:solidFill>
                  <a:srgbClr val="3B3B41"/>
                </a:solidFill>
                <a:latin typeface="Segoe UI"/>
                <a:cs typeface="Segoe UI"/>
              </a:rPr>
              <a:t> balancing</a:t>
            </a:r>
            <a:endParaRPr sz="2000">
              <a:latin typeface="Segoe UI"/>
              <a:cs typeface="Segoe U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3604260" cy="452120"/>
          </a:xfrm>
          <a:prstGeom prst="rect">
            <a:avLst/>
          </a:prstGeom>
        </p:spPr>
        <p:txBody>
          <a:bodyPr vert="horz" wrap="square" lIns="0" tIns="12065" rIns="0" bIns="0" rtlCol="0">
            <a:spAutoFit/>
          </a:bodyPr>
          <a:lstStyle/>
          <a:p>
            <a:pPr marL="12700">
              <a:lnSpc>
                <a:spcPct val="100000"/>
              </a:lnSpc>
              <a:spcBef>
                <a:spcPts val="95"/>
              </a:spcBef>
            </a:pPr>
            <a:r>
              <a:rPr sz="2800" b="1" spc="-40" dirty="0">
                <a:solidFill>
                  <a:srgbClr val="3B3B41"/>
                </a:solidFill>
                <a:latin typeface="Segoe UI Semibold"/>
                <a:cs typeface="Segoe UI Semibold"/>
              </a:rPr>
              <a:t>Overview </a:t>
            </a:r>
            <a:r>
              <a:rPr sz="2800" b="1" spc="-55" dirty="0">
                <a:solidFill>
                  <a:srgbClr val="3B3B41"/>
                </a:solidFill>
                <a:latin typeface="Segoe UI Semibold"/>
                <a:cs typeface="Segoe UI Semibold"/>
              </a:rPr>
              <a:t>of </a:t>
            </a:r>
            <a:r>
              <a:rPr sz="2800" b="1" spc="-50" dirty="0">
                <a:solidFill>
                  <a:srgbClr val="3B3B41"/>
                </a:solidFill>
                <a:latin typeface="Segoe UI Semibold"/>
                <a:cs typeface="Segoe UI Semibold"/>
              </a:rPr>
              <a:t>Event</a:t>
            </a:r>
            <a:r>
              <a:rPr sz="2800" b="1" spc="-190" dirty="0">
                <a:solidFill>
                  <a:srgbClr val="3B3B41"/>
                </a:solidFill>
                <a:latin typeface="Segoe UI Semibold"/>
                <a:cs typeface="Segoe UI Semibold"/>
              </a:rPr>
              <a:t> </a:t>
            </a:r>
            <a:r>
              <a:rPr sz="2800" b="1" spc="-45" dirty="0">
                <a:solidFill>
                  <a:srgbClr val="3B3B41"/>
                </a:solidFill>
                <a:latin typeface="Segoe UI Semibold"/>
                <a:cs typeface="Segoe UI Semibold"/>
              </a:rPr>
              <a:t>Grid</a:t>
            </a:r>
            <a:endParaRPr sz="2800">
              <a:latin typeface="Segoe UI Semibold"/>
              <a:cs typeface="Segoe UI Semibold"/>
            </a:endParaRPr>
          </a:p>
        </p:txBody>
      </p:sp>
      <p:sp>
        <p:nvSpPr>
          <p:cNvPr id="3" name="object 3"/>
          <p:cNvSpPr txBox="1"/>
          <p:nvPr/>
        </p:nvSpPr>
        <p:spPr>
          <a:xfrm>
            <a:off x="538683" y="1791715"/>
            <a:ext cx="10810875" cy="3775710"/>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Managed</a:t>
            </a:r>
            <a:r>
              <a:rPr sz="2400" b="1" spc="-114" dirty="0">
                <a:solidFill>
                  <a:srgbClr val="3B3B41"/>
                </a:solidFill>
                <a:latin typeface="Segoe UI Semibold"/>
                <a:cs typeface="Segoe UI Semibold"/>
              </a:rPr>
              <a:t> </a:t>
            </a:r>
            <a:r>
              <a:rPr sz="2400" b="1" spc="-50" dirty="0">
                <a:solidFill>
                  <a:srgbClr val="3B3B41"/>
                </a:solidFill>
                <a:latin typeface="Segoe UI Semibold"/>
                <a:cs typeface="Segoe UI Semibold"/>
              </a:rPr>
              <a:t>event</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routing</a:t>
            </a:r>
            <a:r>
              <a:rPr sz="2400" b="1" spc="-105" dirty="0">
                <a:solidFill>
                  <a:srgbClr val="3B3B41"/>
                </a:solidFill>
                <a:latin typeface="Segoe UI Semibold"/>
                <a:cs typeface="Segoe UI Semibold"/>
              </a:rPr>
              <a:t> </a:t>
            </a:r>
            <a:r>
              <a:rPr sz="2400" b="1" spc="-35" dirty="0">
                <a:solidFill>
                  <a:srgbClr val="3B3B41"/>
                </a:solidFill>
                <a:latin typeface="Segoe UI Semibold"/>
                <a:cs typeface="Segoe UI Semibold"/>
              </a:rPr>
              <a:t>service</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with</a:t>
            </a:r>
            <a:r>
              <a:rPr sz="2400" b="1" spc="-105"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5" dirty="0">
                <a:solidFill>
                  <a:srgbClr val="3B3B41"/>
                </a:solidFill>
                <a:latin typeface="Segoe UI Semibold"/>
                <a:cs typeface="Segoe UI Semibold"/>
              </a:rPr>
              <a:t> </a:t>
            </a:r>
            <a:r>
              <a:rPr sz="2400" b="1" spc="-40" dirty="0">
                <a:solidFill>
                  <a:srgbClr val="3B3B41"/>
                </a:solidFill>
                <a:latin typeface="Segoe UI Semibold"/>
                <a:cs typeface="Segoe UI Semibold"/>
              </a:rPr>
              <a:t>wide</a:t>
            </a:r>
            <a:r>
              <a:rPr sz="2400" b="1" spc="-114" dirty="0">
                <a:solidFill>
                  <a:srgbClr val="3B3B41"/>
                </a:solidFill>
                <a:latin typeface="Segoe UI Semibold"/>
                <a:cs typeface="Segoe UI Semibold"/>
              </a:rPr>
              <a:t> </a:t>
            </a:r>
            <a:r>
              <a:rPr sz="2400" b="1" spc="-40" dirty="0">
                <a:solidFill>
                  <a:srgbClr val="3B3B41"/>
                </a:solidFill>
                <a:latin typeface="Segoe UI Semibold"/>
                <a:cs typeface="Segoe UI Semibold"/>
              </a:rPr>
              <a:t>range</a:t>
            </a:r>
            <a:r>
              <a:rPr sz="2400" b="1" spc="-110" dirty="0">
                <a:solidFill>
                  <a:srgbClr val="3B3B41"/>
                </a:solidFill>
                <a:latin typeface="Segoe UI Semibold"/>
                <a:cs typeface="Segoe UI Semibold"/>
              </a:rPr>
              <a:t> </a:t>
            </a:r>
            <a:r>
              <a:rPr sz="2400" b="1" spc="-45" dirty="0">
                <a:solidFill>
                  <a:srgbClr val="3B3B41"/>
                </a:solidFill>
                <a:latin typeface="Segoe UI Semibold"/>
                <a:cs typeface="Segoe UI Semibold"/>
              </a:rPr>
              <a:t>of</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benefits:</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Simplifies event</a:t>
            </a:r>
            <a:r>
              <a:rPr sz="2000" b="1" spc="-25" dirty="0">
                <a:solidFill>
                  <a:srgbClr val="3B3B41"/>
                </a:solidFill>
                <a:latin typeface="Segoe UI"/>
                <a:cs typeface="Segoe UI"/>
              </a:rPr>
              <a:t> </a:t>
            </a:r>
            <a:r>
              <a:rPr sz="2000" b="1" dirty="0">
                <a:solidFill>
                  <a:srgbClr val="3B3B41"/>
                </a:solidFill>
                <a:latin typeface="Segoe UI"/>
                <a:cs typeface="Segoe UI"/>
              </a:rPr>
              <a:t>delivery:</a:t>
            </a:r>
            <a:endParaRPr sz="2000">
              <a:latin typeface="Segoe UI"/>
              <a:cs typeface="Segoe UI"/>
            </a:endParaRPr>
          </a:p>
          <a:p>
            <a:pPr marL="12700">
              <a:lnSpc>
                <a:spcPct val="100000"/>
              </a:lnSpc>
              <a:spcBef>
                <a:spcPts val="10"/>
              </a:spcBef>
            </a:pPr>
            <a:r>
              <a:rPr sz="1800" b="1" spc="-5" dirty="0">
                <a:solidFill>
                  <a:srgbClr val="0078D2"/>
                </a:solidFill>
                <a:latin typeface="Segoe UI Semibold"/>
                <a:cs typeface="Segoe UI Semibold"/>
              </a:rPr>
              <a:t>Connects multiple event sources </a:t>
            </a:r>
            <a:r>
              <a:rPr sz="1800" b="1" dirty="0">
                <a:solidFill>
                  <a:srgbClr val="0078D2"/>
                </a:solidFill>
                <a:latin typeface="Segoe UI Semibold"/>
                <a:cs typeface="Segoe UI Semibold"/>
              </a:rPr>
              <a:t>and </a:t>
            </a:r>
            <a:r>
              <a:rPr sz="1800" b="1" spc="-5" dirty="0">
                <a:solidFill>
                  <a:srgbClr val="0078D2"/>
                </a:solidFill>
                <a:latin typeface="Segoe UI Semibold"/>
                <a:cs typeface="Segoe UI Semibold"/>
              </a:rPr>
              <a:t>destinations, including </a:t>
            </a:r>
            <a:r>
              <a:rPr sz="1800" b="1" dirty="0">
                <a:solidFill>
                  <a:srgbClr val="0078D2"/>
                </a:solidFill>
                <a:latin typeface="Segoe UI Semibold"/>
                <a:cs typeface="Segoe UI Semibold"/>
              </a:rPr>
              <a:t>virtually </a:t>
            </a:r>
            <a:r>
              <a:rPr sz="1800" b="1" spc="-5" dirty="0">
                <a:solidFill>
                  <a:srgbClr val="0078D2"/>
                </a:solidFill>
                <a:latin typeface="Segoe UI Semibold"/>
                <a:cs typeface="Segoe UI Semibold"/>
              </a:rPr>
              <a:t>all Azure </a:t>
            </a:r>
            <a:r>
              <a:rPr sz="1800" b="1" spc="5" dirty="0">
                <a:solidFill>
                  <a:srgbClr val="0078D2"/>
                </a:solidFill>
                <a:latin typeface="Segoe UI Semibold"/>
                <a:cs typeface="Segoe UI Semibold"/>
              </a:rPr>
              <a:t>services </a:t>
            </a:r>
            <a:r>
              <a:rPr sz="1800" b="1" spc="-5" dirty="0">
                <a:solidFill>
                  <a:srgbClr val="0078D2"/>
                </a:solidFill>
                <a:latin typeface="Segoe UI Semibold"/>
                <a:cs typeface="Segoe UI Semibold"/>
              </a:rPr>
              <a:t>and</a:t>
            </a:r>
            <a:r>
              <a:rPr sz="1800" b="1" spc="110" dirty="0">
                <a:solidFill>
                  <a:srgbClr val="0078D2"/>
                </a:solidFill>
                <a:latin typeface="Segoe UI Semibold"/>
                <a:cs typeface="Segoe UI Semibold"/>
              </a:rPr>
              <a:t> </a:t>
            </a:r>
            <a:r>
              <a:rPr sz="1800" b="1" spc="-5" dirty="0">
                <a:solidFill>
                  <a:srgbClr val="0078D2"/>
                </a:solidFill>
                <a:latin typeface="Segoe UI Semibold"/>
                <a:cs typeface="Segoe UI Semibold"/>
              </a:rPr>
              <a:t>custom</a:t>
            </a:r>
            <a:endParaRPr sz="1800">
              <a:latin typeface="Segoe UI Semibold"/>
              <a:cs typeface="Segoe UI Semibold"/>
            </a:endParaRPr>
          </a:p>
          <a:p>
            <a:pPr marL="12700">
              <a:lnSpc>
                <a:spcPct val="100000"/>
              </a:lnSpc>
              <a:spcBef>
                <a:spcPts val="5"/>
              </a:spcBef>
            </a:pPr>
            <a:r>
              <a:rPr sz="1800" b="1" spc="-5" dirty="0">
                <a:solidFill>
                  <a:srgbClr val="0078D2"/>
                </a:solidFill>
                <a:latin typeface="Segoe UI Semibold"/>
                <a:cs typeface="Segoe UI Semibold"/>
              </a:rPr>
              <a:t>sources</a:t>
            </a:r>
            <a:endParaRPr sz="1800">
              <a:latin typeface="Segoe UI Semibold"/>
              <a:cs typeface="Segoe UI Semibold"/>
            </a:endParaRPr>
          </a:p>
          <a:p>
            <a:pPr marL="12700" marR="400685">
              <a:lnSpc>
                <a:spcPct val="100000"/>
              </a:lnSpc>
            </a:pPr>
            <a:r>
              <a:rPr sz="1800" b="1" spc="-5" dirty="0">
                <a:solidFill>
                  <a:srgbClr val="0078D2"/>
                </a:solidFill>
                <a:latin typeface="Segoe UI Semibold"/>
                <a:cs typeface="Segoe UI Semibold"/>
              </a:rPr>
              <a:t>Provides fully </a:t>
            </a:r>
            <a:r>
              <a:rPr sz="1800" b="1" dirty="0">
                <a:solidFill>
                  <a:srgbClr val="0078D2"/>
                </a:solidFill>
                <a:latin typeface="Segoe UI Semibold"/>
                <a:cs typeface="Segoe UI Semibold"/>
              </a:rPr>
              <a:t>managed </a:t>
            </a:r>
            <a:r>
              <a:rPr sz="1800" b="1" spc="-5" dirty="0">
                <a:solidFill>
                  <a:srgbClr val="0078D2"/>
                </a:solidFill>
                <a:latin typeface="Segoe UI Semibold"/>
                <a:cs typeface="Segoe UI Semibold"/>
              </a:rPr>
              <a:t>event delivery, intelligent filtering, </a:t>
            </a:r>
            <a:r>
              <a:rPr sz="1800" b="1" dirty="0">
                <a:solidFill>
                  <a:srgbClr val="0078D2"/>
                </a:solidFill>
                <a:latin typeface="Segoe UI Semibold"/>
                <a:cs typeface="Segoe UI Semibold"/>
              </a:rPr>
              <a:t>and </a:t>
            </a:r>
            <a:r>
              <a:rPr sz="1800" b="1" spc="-5" dirty="0">
                <a:solidFill>
                  <a:srgbClr val="0078D2"/>
                </a:solidFill>
                <a:latin typeface="Segoe UI Semibold"/>
                <a:cs typeface="Segoe UI Semibold"/>
              </a:rPr>
              <a:t>the ability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send events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multiple  recipients </a:t>
            </a:r>
            <a:r>
              <a:rPr sz="1800" b="1" dirty="0">
                <a:solidFill>
                  <a:srgbClr val="0078D2"/>
                </a:solidFill>
                <a:latin typeface="Segoe UI Semibold"/>
                <a:cs typeface="Segoe UI Semibold"/>
              </a:rPr>
              <a:t>at</a:t>
            </a:r>
            <a:r>
              <a:rPr sz="1800" b="1" spc="5" dirty="0">
                <a:solidFill>
                  <a:srgbClr val="0078D2"/>
                </a:solidFill>
                <a:latin typeface="Segoe UI Semibold"/>
                <a:cs typeface="Segoe UI Semibold"/>
              </a:rPr>
              <a:t> </a:t>
            </a:r>
            <a:r>
              <a:rPr sz="1800" b="1" dirty="0">
                <a:solidFill>
                  <a:srgbClr val="0078D2"/>
                </a:solidFill>
                <a:latin typeface="Segoe UI Semibold"/>
                <a:cs typeface="Segoe UI Semibold"/>
              </a:rPr>
              <a:t>once</a:t>
            </a:r>
            <a:endParaRPr sz="1800">
              <a:latin typeface="Segoe UI Semibold"/>
              <a:cs typeface="Segoe UI Semibold"/>
            </a:endParaRPr>
          </a:p>
          <a:p>
            <a:pPr marL="12700">
              <a:lnSpc>
                <a:spcPct val="100000"/>
              </a:lnSpc>
            </a:pPr>
            <a:r>
              <a:rPr sz="1800" b="1" spc="-5" dirty="0">
                <a:solidFill>
                  <a:srgbClr val="0078D2"/>
                </a:solidFill>
                <a:latin typeface="Segoe UI Semibold"/>
                <a:cs typeface="Segoe UI Semibold"/>
              </a:rPr>
              <a:t>Eliminates polling </a:t>
            </a:r>
            <a:r>
              <a:rPr sz="1800" b="1" dirty="0">
                <a:solidFill>
                  <a:srgbClr val="0078D2"/>
                </a:solidFill>
                <a:latin typeface="Segoe UI Semibold"/>
                <a:cs typeface="Segoe UI Semibold"/>
              </a:rPr>
              <a:t>and </a:t>
            </a:r>
            <a:r>
              <a:rPr sz="1800" b="1" spc="-5" dirty="0">
                <a:solidFill>
                  <a:srgbClr val="0078D2"/>
                </a:solidFill>
                <a:latin typeface="Segoe UI Semibold"/>
                <a:cs typeface="Segoe UI Semibold"/>
              </a:rPr>
              <a:t>the associated cost </a:t>
            </a:r>
            <a:r>
              <a:rPr sz="1800" b="1" dirty="0">
                <a:solidFill>
                  <a:srgbClr val="0078D2"/>
                </a:solidFill>
                <a:latin typeface="Segoe UI Semibold"/>
                <a:cs typeface="Segoe UI Semibold"/>
              </a:rPr>
              <a:t>and</a:t>
            </a:r>
            <a:r>
              <a:rPr sz="1800" b="1" spc="90" dirty="0">
                <a:solidFill>
                  <a:srgbClr val="0078D2"/>
                </a:solidFill>
                <a:latin typeface="Segoe UI Semibold"/>
                <a:cs typeface="Segoe UI Semibold"/>
              </a:rPr>
              <a:t> </a:t>
            </a:r>
            <a:r>
              <a:rPr sz="1800" b="1" spc="-5" dirty="0">
                <a:solidFill>
                  <a:srgbClr val="0078D2"/>
                </a:solidFill>
                <a:latin typeface="Segoe UI Semibold"/>
                <a:cs typeface="Segoe UI Semibold"/>
              </a:rPr>
              <a:t>latency</a:t>
            </a:r>
            <a:endParaRPr sz="1800">
              <a:latin typeface="Segoe UI Semibold"/>
              <a:cs typeface="Segoe UI Semibold"/>
            </a:endParaRPr>
          </a:p>
          <a:p>
            <a:pPr marL="12700" marR="5080">
              <a:lnSpc>
                <a:spcPct val="100000"/>
              </a:lnSpc>
            </a:pPr>
            <a:r>
              <a:rPr sz="1800" b="1" spc="-5" dirty="0">
                <a:solidFill>
                  <a:srgbClr val="0078D2"/>
                </a:solidFill>
                <a:latin typeface="Segoe UI Semibold"/>
                <a:cs typeface="Segoe UI Semibold"/>
              </a:rPr>
              <a:t>Decouples event publishers </a:t>
            </a:r>
            <a:r>
              <a:rPr sz="1800" b="1" dirty="0">
                <a:solidFill>
                  <a:srgbClr val="0078D2"/>
                </a:solidFill>
                <a:latin typeface="Segoe UI Semibold"/>
                <a:cs typeface="Segoe UI Semibold"/>
              </a:rPr>
              <a:t>from subscribers by </a:t>
            </a:r>
            <a:r>
              <a:rPr sz="1800" b="1" spc="-5" dirty="0">
                <a:solidFill>
                  <a:srgbClr val="0078D2"/>
                </a:solidFill>
                <a:latin typeface="Segoe UI Semibold"/>
                <a:cs typeface="Segoe UI Semibold"/>
              </a:rPr>
              <a:t>using </a:t>
            </a:r>
            <a:r>
              <a:rPr sz="1800" b="1" dirty="0">
                <a:solidFill>
                  <a:srgbClr val="0078D2"/>
                </a:solidFill>
                <a:latin typeface="Segoe UI Semibold"/>
                <a:cs typeface="Segoe UI Semibold"/>
              </a:rPr>
              <a:t>a </a:t>
            </a:r>
            <a:r>
              <a:rPr sz="1800" b="1" spc="-5" dirty="0">
                <a:solidFill>
                  <a:srgbClr val="0078D2"/>
                </a:solidFill>
                <a:latin typeface="Segoe UI Semibold"/>
                <a:cs typeface="Segoe UI Semibold"/>
              </a:rPr>
              <a:t>pub/sub </a:t>
            </a:r>
            <a:r>
              <a:rPr sz="1800" b="1" dirty="0">
                <a:solidFill>
                  <a:srgbClr val="0078D2"/>
                </a:solidFill>
                <a:latin typeface="Segoe UI Semibold"/>
                <a:cs typeface="Segoe UI Semibold"/>
              </a:rPr>
              <a:t>model and HTTP-based </a:t>
            </a:r>
            <a:r>
              <a:rPr sz="1800" b="1" spc="-5" dirty="0">
                <a:solidFill>
                  <a:srgbClr val="0078D2"/>
                </a:solidFill>
                <a:latin typeface="Segoe UI Semibold"/>
                <a:cs typeface="Segoe UI Semibold"/>
              </a:rPr>
              <a:t>event delivery,  Simplifies building scalable </a:t>
            </a:r>
            <a:r>
              <a:rPr sz="1800" b="1" spc="5" dirty="0">
                <a:solidFill>
                  <a:srgbClr val="0078D2"/>
                </a:solidFill>
                <a:latin typeface="Segoe UI Semibold"/>
                <a:cs typeface="Segoe UI Semibold"/>
              </a:rPr>
              <a:t>serverless </a:t>
            </a:r>
            <a:r>
              <a:rPr sz="1800" b="1" spc="-5" dirty="0">
                <a:solidFill>
                  <a:srgbClr val="0078D2"/>
                </a:solidFill>
                <a:latin typeface="Segoe UI Semibold"/>
                <a:cs typeface="Segoe UI Semibold"/>
              </a:rPr>
              <a:t>applications, </a:t>
            </a:r>
            <a:r>
              <a:rPr sz="1800" b="1" dirty="0">
                <a:solidFill>
                  <a:srgbClr val="0078D2"/>
                </a:solidFill>
                <a:latin typeface="Segoe UI Semibold"/>
                <a:cs typeface="Segoe UI Semibold"/>
              </a:rPr>
              <a:t>microservices, and </a:t>
            </a:r>
            <a:r>
              <a:rPr sz="1800" b="1" spc="-5" dirty="0">
                <a:solidFill>
                  <a:srgbClr val="0078D2"/>
                </a:solidFill>
                <a:latin typeface="Segoe UI Semibold"/>
                <a:cs typeface="Segoe UI Semibold"/>
              </a:rPr>
              <a:t>distributed</a:t>
            </a:r>
            <a:r>
              <a:rPr sz="1800" b="1" spc="150" dirty="0">
                <a:solidFill>
                  <a:srgbClr val="0078D2"/>
                </a:solidFill>
                <a:latin typeface="Segoe UI Semibold"/>
                <a:cs typeface="Segoe UI Semibold"/>
              </a:rPr>
              <a:t> </a:t>
            </a:r>
            <a:r>
              <a:rPr sz="1800" b="1" spc="-5" dirty="0">
                <a:solidFill>
                  <a:srgbClr val="0078D2"/>
                </a:solidFill>
                <a:latin typeface="Segoe UI Semibold"/>
                <a:cs typeface="Segoe UI Semibold"/>
              </a:rPr>
              <a:t>systems.</a:t>
            </a:r>
            <a:endParaRPr sz="1800">
              <a:latin typeface="Segoe UI Semibold"/>
              <a:cs typeface="Segoe UI Semibold"/>
            </a:endParaRPr>
          </a:p>
          <a:p>
            <a:pPr marL="12700">
              <a:lnSpc>
                <a:spcPts val="2395"/>
              </a:lnSpc>
            </a:pPr>
            <a:r>
              <a:rPr sz="2000" b="1" spc="-10" dirty="0">
                <a:solidFill>
                  <a:srgbClr val="3B3B41"/>
                </a:solidFill>
                <a:latin typeface="Segoe UI"/>
                <a:cs typeface="Segoe UI"/>
              </a:rPr>
              <a:t>Facilitates </a:t>
            </a:r>
            <a:r>
              <a:rPr sz="2000" b="1" spc="-5" dirty="0">
                <a:solidFill>
                  <a:srgbClr val="3B3B41"/>
                </a:solidFill>
                <a:latin typeface="Segoe UI"/>
                <a:cs typeface="Segoe UI"/>
              </a:rPr>
              <a:t>developing reliable cloud</a:t>
            </a:r>
            <a:r>
              <a:rPr sz="2000" b="1" spc="-40" dirty="0">
                <a:solidFill>
                  <a:srgbClr val="3B3B41"/>
                </a:solidFill>
                <a:latin typeface="Segoe UI"/>
                <a:cs typeface="Segoe UI"/>
              </a:rPr>
              <a:t> </a:t>
            </a:r>
            <a:r>
              <a:rPr sz="2000" b="1" spc="-5" dirty="0">
                <a:solidFill>
                  <a:srgbClr val="3B3B41"/>
                </a:solidFill>
                <a:latin typeface="Segoe UI"/>
                <a:cs typeface="Segoe UI"/>
              </a:rPr>
              <a:t>applications:</a:t>
            </a:r>
            <a:endParaRPr sz="2000">
              <a:latin typeface="Segoe UI"/>
              <a:cs typeface="Segoe UI"/>
            </a:endParaRPr>
          </a:p>
          <a:p>
            <a:pPr marL="12700" marR="2922905">
              <a:lnSpc>
                <a:spcPct val="100000"/>
              </a:lnSpc>
              <a:spcBef>
                <a:spcPts val="5"/>
              </a:spcBef>
            </a:pPr>
            <a:r>
              <a:rPr sz="1800" b="1" dirty="0">
                <a:solidFill>
                  <a:srgbClr val="0078D2"/>
                </a:solidFill>
                <a:latin typeface="Segoe UI Semibold"/>
                <a:cs typeface="Segoe UI Semibold"/>
              </a:rPr>
              <a:t>Supports </a:t>
            </a:r>
            <a:r>
              <a:rPr sz="1800" b="1" spc="-5" dirty="0">
                <a:solidFill>
                  <a:srgbClr val="0078D2"/>
                </a:solidFill>
                <a:latin typeface="Segoe UI Semibold"/>
                <a:cs typeface="Segoe UI Semibold"/>
              </a:rPr>
              <a:t>massive auto-scaling with near-real-time notifications </a:t>
            </a:r>
            <a:r>
              <a:rPr sz="1800" b="1" dirty="0">
                <a:solidFill>
                  <a:srgbClr val="0078D2"/>
                </a:solidFill>
                <a:latin typeface="Segoe UI Semibold"/>
                <a:cs typeface="Segoe UI Semibold"/>
              </a:rPr>
              <a:t>for </a:t>
            </a:r>
            <a:r>
              <a:rPr sz="1800" b="1" spc="-5" dirty="0">
                <a:solidFill>
                  <a:srgbClr val="0078D2"/>
                </a:solidFill>
                <a:latin typeface="Segoe UI Semibold"/>
                <a:cs typeface="Segoe UI Semibold"/>
              </a:rPr>
              <a:t>changes  Implements </a:t>
            </a:r>
            <a:r>
              <a:rPr sz="1800" b="1" spc="-10" dirty="0">
                <a:solidFill>
                  <a:srgbClr val="0078D2"/>
                </a:solidFill>
                <a:latin typeface="Segoe UI Semibold"/>
                <a:cs typeface="Segoe UI Semibold"/>
              </a:rPr>
              <a:t>reactive </a:t>
            </a:r>
            <a:r>
              <a:rPr sz="1800" b="1" spc="-5" dirty="0">
                <a:solidFill>
                  <a:srgbClr val="0078D2"/>
                </a:solidFill>
                <a:latin typeface="Segoe UI Semibold"/>
                <a:cs typeface="Segoe UI Semibold"/>
              </a:rPr>
              <a:t>programming leveraging guaranteed event </a:t>
            </a:r>
            <a:r>
              <a:rPr sz="1800" b="1" spc="5" dirty="0">
                <a:solidFill>
                  <a:srgbClr val="0078D2"/>
                </a:solidFill>
                <a:latin typeface="Segoe UI Semibold"/>
                <a:cs typeface="Segoe UI Semibold"/>
              </a:rPr>
              <a:t>delivery  </a:t>
            </a:r>
            <a:r>
              <a:rPr sz="2000" b="1" spc="-5" dirty="0">
                <a:solidFill>
                  <a:srgbClr val="3B3B41"/>
                </a:solidFill>
                <a:latin typeface="Segoe UI"/>
                <a:cs typeface="Segoe UI"/>
              </a:rPr>
              <a:t>Promotes focus on product</a:t>
            </a:r>
            <a:r>
              <a:rPr sz="2000" b="1" spc="-20" dirty="0">
                <a:solidFill>
                  <a:srgbClr val="3B3B41"/>
                </a:solidFill>
                <a:latin typeface="Segoe UI"/>
                <a:cs typeface="Segoe UI"/>
              </a:rPr>
              <a:t> </a:t>
            </a:r>
            <a:r>
              <a:rPr sz="2000" b="1" spc="-5" dirty="0">
                <a:solidFill>
                  <a:srgbClr val="3B3B41"/>
                </a:solidFill>
                <a:latin typeface="Segoe UI"/>
                <a:cs typeface="Segoe UI"/>
              </a:rPr>
              <a:t>innovation</a:t>
            </a:r>
            <a:endParaRPr sz="2000">
              <a:latin typeface="Segoe UI"/>
              <a:cs typeface="Segoe U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317754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Event </a:t>
            </a:r>
            <a:r>
              <a:rPr sz="2800" b="1" spc="-45" dirty="0">
                <a:solidFill>
                  <a:srgbClr val="3B3B41"/>
                </a:solidFill>
                <a:latin typeface="Segoe UI Semibold"/>
                <a:cs typeface="Segoe UI Semibold"/>
              </a:rPr>
              <a:t>Grid</a:t>
            </a:r>
            <a:r>
              <a:rPr sz="2800" b="1" spc="-145" dirty="0">
                <a:solidFill>
                  <a:srgbClr val="3B3B41"/>
                </a:solidFill>
                <a:latin typeface="Segoe UI Semibold"/>
                <a:cs typeface="Segoe UI Semibold"/>
              </a:rPr>
              <a:t> </a:t>
            </a:r>
            <a:r>
              <a:rPr sz="2800" b="1" spc="-50" dirty="0">
                <a:solidFill>
                  <a:srgbClr val="3B3B41"/>
                </a:solidFill>
                <a:latin typeface="Segoe UI Semibold"/>
                <a:cs typeface="Segoe UI Semibold"/>
              </a:rPr>
              <a:t>Concepts</a:t>
            </a:r>
            <a:endParaRPr sz="2800">
              <a:latin typeface="Segoe UI Semibold"/>
              <a:cs typeface="Segoe UI Semibold"/>
            </a:endParaRPr>
          </a:p>
        </p:txBody>
      </p:sp>
      <p:sp>
        <p:nvSpPr>
          <p:cNvPr id="3" name="object 3"/>
          <p:cNvSpPr txBox="1"/>
          <p:nvPr/>
        </p:nvSpPr>
        <p:spPr>
          <a:xfrm>
            <a:off x="538683" y="1791715"/>
            <a:ext cx="2616835" cy="1489075"/>
          </a:xfrm>
          <a:prstGeom prst="rect">
            <a:avLst/>
          </a:prstGeom>
        </p:spPr>
        <p:txBody>
          <a:bodyPr vert="horz" wrap="square" lIns="0" tIns="12700" rIns="0" bIns="0" rtlCol="0">
            <a:spAutoFit/>
          </a:bodyPr>
          <a:lstStyle/>
          <a:p>
            <a:pPr marL="12700" marR="756285">
              <a:lnSpc>
                <a:spcPct val="100000"/>
              </a:lnSpc>
              <a:spcBef>
                <a:spcPts val="100"/>
              </a:spcBef>
            </a:pPr>
            <a:r>
              <a:rPr sz="2400" b="1" spc="-45" dirty="0">
                <a:solidFill>
                  <a:srgbClr val="3B3B41"/>
                </a:solidFill>
                <a:latin typeface="Segoe UI Semibold"/>
                <a:cs typeface="Segoe UI Semibold"/>
              </a:rPr>
              <a:t>Event</a:t>
            </a:r>
            <a:r>
              <a:rPr sz="2400" b="1" spc="-190" dirty="0">
                <a:solidFill>
                  <a:srgbClr val="3B3B41"/>
                </a:solidFill>
                <a:latin typeface="Segoe UI Semibold"/>
                <a:cs typeface="Segoe UI Semibold"/>
              </a:rPr>
              <a:t> </a:t>
            </a:r>
            <a:r>
              <a:rPr sz="2400" b="1" spc="-50" dirty="0">
                <a:solidFill>
                  <a:srgbClr val="3B3B41"/>
                </a:solidFill>
                <a:latin typeface="Segoe UI Semibold"/>
                <a:cs typeface="Segoe UI Semibold"/>
              </a:rPr>
              <a:t>Sources  </a:t>
            </a:r>
            <a:r>
              <a:rPr sz="2400" b="1" spc="-85" dirty="0">
                <a:solidFill>
                  <a:srgbClr val="3B3B41"/>
                </a:solidFill>
                <a:latin typeface="Segoe UI Semibold"/>
                <a:cs typeface="Segoe UI Semibold"/>
              </a:rPr>
              <a:t>Topics</a:t>
            </a:r>
            <a:endParaRPr sz="2400">
              <a:latin typeface="Segoe UI Semibold"/>
              <a:cs typeface="Segoe UI Semibold"/>
            </a:endParaRPr>
          </a:p>
          <a:p>
            <a:pPr marL="12700" marR="5080">
              <a:lnSpc>
                <a:spcPct val="100000"/>
              </a:lnSpc>
            </a:pPr>
            <a:r>
              <a:rPr sz="2400" b="1" spc="-45" dirty="0">
                <a:solidFill>
                  <a:srgbClr val="3B3B41"/>
                </a:solidFill>
                <a:latin typeface="Segoe UI Semibold"/>
                <a:cs typeface="Segoe UI Semibold"/>
              </a:rPr>
              <a:t>Event</a:t>
            </a:r>
            <a:r>
              <a:rPr sz="2400" b="1" spc="-165" dirty="0">
                <a:solidFill>
                  <a:srgbClr val="3B3B41"/>
                </a:solidFill>
                <a:latin typeface="Segoe UI Semibold"/>
                <a:cs typeface="Segoe UI Semibold"/>
              </a:rPr>
              <a:t> </a:t>
            </a:r>
            <a:r>
              <a:rPr sz="2400" b="1" spc="-50" dirty="0">
                <a:solidFill>
                  <a:srgbClr val="3B3B41"/>
                </a:solidFill>
                <a:latin typeface="Segoe UI Semibold"/>
                <a:cs typeface="Segoe UI Semibold"/>
              </a:rPr>
              <a:t>Subscriptions  </a:t>
            </a:r>
            <a:r>
              <a:rPr sz="2400" b="1" spc="-45" dirty="0">
                <a:solidFill>
                  <a:srgbClr val="3B3B41"/>
                </a:solidFill>
                <a:latin typeface="Segoe UI Semibold"/>
                <a:cs typeface="Segoe UI Semibold"/>
              </a:rPr>
              <a:t>Event</a:t>
            </a:r>
            <a:r>
              <a:rPr sz="2400" b="1" spc="-125" dirty="0">
                <a:solidFill>
                  <a:srgbClr val="3B3B41"/>
                </a:solidFill>
                <a:latin typeface="Segoe UI Semibold"/>
                <a:cs typeface="Segoe UI Semibold"/>
              </a:rPr>
              <a:t> </a:t>
            </a:r>
            <a:r>
              <a:rPr sz="2400" b="1" spc="-45" dirty="0">
                <a:solidFill>
                  <a:srgbClr val="3B3B41"/>
                </a:solidFill>
                <a:latin typeface="Segoe UI Semibold"/>
                <a:cs typeface="Segoe UI Semibold"/>
              </a:rPr>
              <a:t>Handlers</a:t>
            </a:r>
            <a:endParaRPr sz="2400">
              <a:latin typeface="Segoe UI Semibold"/>
              <a:cs typeface="Segoe UI Semibold"/>
            </a:endParaRPr>
          </a:p>
        </p:txBody>
      </p:sp>
      <p:sp>
        <p:nvSpPr>
          <p:cNvPr id="4" name="object 4"/>
          <p:cNvSpPr/>
          <p:nvPr/>
        </p:nvSpPr>
        <p:spPr>
          <a:xfrm>
            <a:off x="4644709" y="1728106"/>
            <a:ext cx="7284081" cy="485176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319722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Event </a:t>
            </a:r>
            <a:r>
              <a:rPr sz="2800" b="1" spc="-45" dirty="0">
                <a:solidFill>
                  <a:srgbClr val="3B3B41"/>
                </a:solidFill>
                <a:latin typeface="Segoe UI Semibold"/>
                <a:cs typeface="Segoe UI Semibold"/>
              </a:rPr>
              <a:t>Grid</a:t>
            </a:r>
            <a:r>
              <a:rPr sz="2800" b="1" spc="-175" dirty="0">
                <a:solidFill>
                  <a:srgbClr val="3B3B41"/>
                </a:solidFill>
                <a:latin typeface="Segoe UI Semibold"/>
                <a:cs typeface="Segoe UI Semibold"/>
              </a:rPr>
              <a:t> </a:t>
            </a:r>
            <a:r>
              <a:rPr sz="2800" b="1" spc="-45" dirty="0">
                <a:solidFill>
                  <a:srgbClr val="3B3B41"/>
                </a:solidFill>
                <a:latin typeface="Segoe UI Semibold"/>
                <a:cs typeface="Segoe UI Semibold"/>
              </a:rPr>
              <a:t>Examples</a:t>
            </a:r>
            <a:endParaRPr sz="2800">
              <a:latin typeface="Segoe UI Semibold"/>
              <a:cs typeface="Segoe UI Semibold"/>
            </a:endParaRPr>
          </a:p>
        </p:txBody>
      </p:sp>
      <p:sp>
        <p:nvSpPr>
          <p:cNvPr id="3" name="object 3"/>
          <p:cNvSpPr txBox="1"/>
          <p:nvPr/>
        </p:nvSpPr>
        <p:spPr>
          <a:xfrm>
            <a:off x="538683" y="1791715"/>
            <a:ext cx="4542155" cy="2586355"/>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Serverless </a:t>
            </a:r>
            <a:r>
              <a:rPr sz="2400" b="1" spc="-50" dirty="0">
                <a:solidFill>
                  <a:srgbClr val="3B3B41"/>
                </a:solidFill>
                <a:latin typeface="Segoe UI Semibold"/>
                <a:cs typeface="Segoe UI Semibold"/>
              </a:rPr>
              <a:t>application</a:t>
            </a:r>
            <a:r>
              <a:rPr sz="2400" b="1" spc="-170" dirty="0">
                <a:solidFill>
                  <a:srgbClr val="3B3B41"/>
                </a:solidFill>
                <a:latin typeface="Segoe UI Semibold"/>
                <a:cs typeface="Segoe UI Semibold"/>
              </a:rPr>
              <a:t> </a:t>
            </a:r>
            <a:r>
              <a:rPr sz="2400" b="1" spc="-55" dirty="0">
                <a:solidFill>
                  <a:srgbClr val="3B3B41"/>
                </a:solidFill>
                <a:latin typeface="Segoe UI Semibold"/>
                <a:cs typeface="Segoe UI Semibold"/>
              </a:rPr>
              <a:t>architecture</a:t>
            </a:r>
            <a:endParaRPr sz="2400">
              <a:latin typeface="Segoe UI Semibold"/>
              <a:cs typeface="Segoe UI Semibold"/>
            </a:endParaRPr>
          </a:p>
          <a:p>
            <a:pPr marL="12700" marR="1459865">
              <a:lnSpc>
                <a:spcPct val="300100"/>
              </a:lnSpc>
            </a:pPr>
            <a:r>
              <a:rPr sz="2400" b="1" spc="-35" dirty="0">
                <a:solidFill>
                  <a:srgbClr val="3B3B41"/>
                </a:solidFill>
                <a:latin typeface="Segoe UI Semibold"/>
                <a:cs typeface="Segoe UI Semibold"/>
              </a:rPr>
              <a:t>Ops </a:t>
            </a:r>
            <a:r>
              <a:rPr sz="2400" b="1" spc="-50" dirty="0">
                <a:solidFill>
                  <a:srgbClr val="3B3B41"/>
                </a:solidFill>
                <a:latin typeface="Segoe UI Semibold"/>
                <a:cs typeface="Segoe UI Semibold"/>
              </a:rPr>
              <a:t>automation  Application</a:t>
            </a:r>
            <a:r>
              <a:rPr sz="2400" b="1" spc="-160" dirty="0">
                <a:solidFill>
                  <a:srgbClr val="3B3B41"/>
                </a:solidFill>
                <a:latin typeface="Segoe UI Semibold"/>
                <a:cs typeface="Segoe UI Semibold"/>
              </a:rPr>
              <a:t> </a:t>
            </a:r>
            <a:r>
              <a:rPr sz="2400" b="1" spc="-50" dirty="0">
                <a:solidFill>
                  <a:srgbClr val="3B3B41"/>
                </a:solidFill>
                <a:latin typeface="Segoe UI Semibold"/>
                <a:cs typeface="Segoe UI Semibold"/>
              </a:rPr>
              <a:t>integration</a:t>
            </a:r>
            <a:endParaRPr sz="2400">
              <a:latin typeface="Segoe UI Semibold"/>
              <a:cs typeface="Segoe UI Semibold"/>
            </a:endParaRPr>
          </a:p>
        </p:txBody>
      </p:sp>
      <p:sp>
        <p:nvSpPr>
          <p:cNvPr id="4" name="object 4"/>
          <p:cNvSpPr/>
          <p:nvPr/>
        </p:nvSpPr>
        <p:spPr>
          <a:xfrm>
            <a:off x="7071714" y="1691606"/>
            <a:ext cx="4314652" cy="127731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099206" y="3274033"/>
            <a:ext cx="4050550" cy="133060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145450" y="4903644"/>
            <a:ext cx="2603224" cy="1427856"/>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510095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Implementing Event </a:t>
            </a:r>
            <a:r>
              <a:rPr sz="2800" b="1" spc="-45" dirty="0">
                <a:solidFill>
                  <a:srgbClr val="3B3B41"/>
                </a:solidFill>
                <a:latin typeface="Segoe UI Semibold"/>
                <a:cs typeface="Segoe UI Semibold"/>
              </a:rPr>
              <a:t>Grid (Part</a:t>
            </a:r>
            <a:r>
              <a:rPr sz="2800" b="1" spc="-229" dirty="0">
                <a:solidFill>
                  <a:srgbClr val="3B3B41"/>
                </a:solidFill>
                <a:latin typeface="Segoe UI Semibold"/>
                <a:cs typeface="Segoe UI Semibold"/>
              </a:rPr>
              <a:t> </a:t>
            </a:r>
            <a:r>
              <a:rPr sz="2800" b="1" spc="-30" dirty="0">
                <a:solidFill>
                  <a:srgbClr val="3B3B41"/>
                </a:solidFill>
                <a:latin typeface="Segoe UI Semibold"/>
                <a:cs typeface="Segoe UI Semibold"/>
              </a:rPr>
              <a:t>1)</a:t>
            </a:r>
            <a:endParaRPr sz="2800">
              <a:latin typeface="Segoe UI Semibold"/>
              <a:cs typeface="Segoe UI Semibold"/>
            </a:endParaRPr>
          </a:p>
        </p:txBody>
      </p:sp>
      <p:sp>
        <p:nvSpPr>
          <p:cNvPr id="3" name="object 3"/>
          <p:cNvSpPr txBox="1"/>
          <p:nvPr/>
        </p:nvSpPr>
        <p:spPr>
          <a:xfrm>
            <a:off x="538683" y="1791715"/>
            <a:ext cx="7263130" cy="344170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Implementation</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components:</a:t>
            </a:r>
            <a:endParaRPr sz="2400">
              <a:latin typeface="Segoe UI Semibold"/>
              <a:cs typeface="Segoe UI Semibold"/>
            </a:endParaRPr>
          </a:p>
          <a:p>
            <a:pPr marL="12700" marR="2876550">
              <a:lnSpc>
                <a:spcPct val="100000"/>
              </a:lnSpc>
            </a:pPr>
            <a:r>
              <a:rPr sz="2000" b="1" spc="-5" dirty="0">
                <a:solidFill>
                  <a:srgbClr val="3B3B41"/>
                </a:solidFill>
                <a:latin typeface="Segoe UI"/>
                <a:cs typeface="Segoe UI"/>
              </a:rPr>
              <a:t>Event source: Azure Blob </a:t>
            </a:r>
            <a:r>
              <a:rPr sz="2000" b="1" spc="-15" dirty="0">
                <a:solidFill>
                  <a:srgbClr val="3B3B41"/>
                </a:solidFill>
                <a:latin typeface="Segoe UI"/>
                <a:cs typeface="Segoe UI"/>
              </a:rPr>
              <a:t>Storage  </a:t>
            </a:r>
            <a:r>
              <a:rPr sz="2000" b="1" spc="-5" dirty="0">
                <a:solidFill>
                  <a:srgbClr val="3B3B41"/>
                </a:solidFill>
                <a:latin typeface="Segoe UI"/>
                <a:cs typeface="Segoe UI"/>
              </a:rPr>
              <a:t>Event </a:t>
            </a:r>
            <a:r>
              <a:rPr sz="2000" b="1" spc="5" dirty="0">
                <a:solidFill>
                  <a:srgbClr val="3B3B41"/>
                </a:solidFill>
                <a:latin typeface="Segoe UI"/>
                <a:cs typeface="Segoe UI"/>
              </a:rPr>
              <a:t>Handler: </a:t>
            </a:r>
            <a:r>
              <a:rPr sz="2000" b="1" spc="-5" dirty="0">
                <a:solidFill>
                  <a:srgbClr val="3B3B41"/>
                </a:solidFill>
                <a:latin typeface="Segoe UI"/>
                <a:cs typeface="Segoe UI"/>
              </a:rPr>
              <a:t>Azure Queue </a:t>
            </a:r>
            <a:r>
              <a:rPr sz="2000" b="1" spc="-15" dirty="0">
                <a:solidFill>
                  <a:srgbClr val="3B3B41"/>
                </a:solidFill>
                <a:latin typeface="Segoe UI"/>
                <a:cs typeface="Segoe UI"/>
              </a:rPr>
              <a:t>Storage  </a:t>
            </a:r>
            <a:r>
              <a:rPr sz="2400" b="1" spc="-50" dirty="0">
                <a:solidFill>
                  <a:srgbClr val="3B3B41"/>
                </a:solidFill>
                <a:latin typeface="Segoe UI Semibold"/>
                <a:cs typeface="Segoe UI Semibold"/>
              </a:rPr>
              <a:t>Implementation </a:t>
            </a:r>
            <a:r>
              <a:rPr sz="2400" b="1" spc="-45" dirty="0">
                <a:solidFill>
                  <a:srgbClr val="3B3B41"/>
                </a:solidFill>
                <a:latin typeface="Segoe UI Semibold"/>
                <a:cs typeface="Segoe UI Semibold"/>
              </a:rPr>
              <a:t>steps </a:t>
            </a:r>
            <a:r>
              <a:rPr sz="2400" b="1" spc="-35" dirty="0">
                <a:solidFill>
                  <a:srgbClr val="3B3B41"/>
                </a:solidFill>
                <a:latin typeface="Segoe UI Semibold"/>
                <a:cs typeface="Segoe UI Semibold"/>
              </a:rPr>
              <a:t>(part</a:t>
            </a:r>
            <a:r>
              <a:rPr sz="2400" b="1" spc="-245" dirty="0">
                <a:solidFill>
                  <a:srgbClr val="3B3B41"/>
                </a:solidFill>
                <a:latin typeface="Segoe UI Semibold"/>
                <a:cs typeface="Segoe UI Semibold"/>
              </a:rPr>
              <a:t> </a:t>
            </a:r>
            <a:r>
              <a:rPr sz="2400" b="1" spc="-40" dirty="0">
                <a:solidFill>
                  <a:srgbClr val="3B3B41"/>
                </a:solidFill>
                <a:latin typeface="Segoe UI Semibold"/>
                <a:cs typeface="Segoe UI Semibold"/>
              </a:rPr>
              <a:t>1):</a:t>
            </a:r>
            <a:endParaRPr sz="2400">
              <a:latin typeface="Segoe UI Semibold"/>
              <a:cs typeface="Segoe UI Semibold"/>
            </a:endParaRPr>
          </a:p>
          <a:p>
            <a:pPr marL="702945" indent="-457200">
              <a:lnSpc>
                <a:spcPct val="100000"/>
              </a:lnSpc>
              <a:spcBef>
                <a:spcPts val="5"/>
              </a:spcBef>
              <a:buSzPct val="90000"/>
              <a:buAutoNum type="arabicPeriod"/>
              <a:tabLst>
                <a:tab pos="702945" algn="l"/>
                <a:tab pos="703580" algn="l"/>
              </a:tabLst>
            </a:pPr>
            <a:r>
              <a:rPr sz="2000" b="1" spc="-5" dirty="0">
                <a:solidFill>
                  <a:srgbClr val="3B3B41"/>
                </a:solidFill>
                <a:latin typeface="Segoe UI"/>
                <a:cs typeface="Segoe UI"/>
              </a:rPr>
              <a:t>Create an </a:t>
            </a:r>
            <a:r>
              <a:rPr sz="2000" b="1" spc="-10" dirty="0">
                <a:solidFill>
                  <a:srgbClr val="3B3B41"/>
                </a:solidFill>
                <a:latin typeface="Segoe UI"/>
                <a:cs typeface="Segoe UI"/>
              </a:rPr>
              <a:t>Azure </a:t>
            </a:r>
            <a:r>
              <a:rPr sz="2000" b="1" spc="-15" dirty="0">
                <a:solidFill>
                  <a:srgbClr val="3B3B41"/>
                </a:solidFill>
                <a:latin typeface="Segoe UI"/>
                <a:cs typeface="Segoe UI"/>
              </a:rPr>
              <a:t>Storage </a:t>
            </a:r>
            <a:r>
              <a:rPr sz="2000" b="1" spc="-5" dirty="0">
                <a:solidFill>
                  <a:srgbClr val="3B3B41"/>
                </a:solidFill>
                <a:latin typeface="Segoe UI"/>
                <a:cs typeface="Segoe UI"/>
              </a:rPr>
              <a:t>account (Blob</a:t>
            </a:r>
            <a:r>
              <a:rPr sz="2000" b="1" spc="35" dirty="0">
                <a:solidFill>
                  <a:srgbClr val="3B3B41"/>
                </a:solidFill>
                <a:latin typeface="Segoe UI"/>
                <a:cs typeface="Segoe UI"/>
              </a:rPr>
              <a:t> </a:t>
            </a:r>
            <a:r>
              <a:rPr sz="2000" b="1" spc="-5" dirty="0">
                <a:solidFill>
                  <a:srgbClr val="3B3B41"/>
                </a:solidFill>
                <a:latin typeface="Segoe UI"/>
                <a:cs typeface="Segoe UI"/>
              </a:rPr>
              <a:t>storage)</a:t>
            </a:r>
            <a:endParaRPr sz="2000">
              <a:latin typeface="Segoe UI"/>
              <a:cs typeface="Segoe UI"/>
            </a:endParaRPr>
          </a:p>
          <a:p>
            <a:pPr marL="702945" indent="-457200">
              <a:lnSpc>
                <a:spcPct val="100000"/>
              </a:lnSpc>
              <a:buSzPct val="90000"/>
              <a:buAutoNum type="arabicPeriod"/>
              <a:tabLst>
                <a:tab pos="702945" algn="l"/>
                <a:tab pos="703580" algn="l"/>
              </a:tabLst>
            </a:pPr>
            <a:r>
              <a:rPr sz="2000" b="1" spc="-5" dirty="0">
                <a:solidFill>
                  <a:srgbClr val="3B3B41"/>
                </a:solidFill>
                <a:latin typeface="Segoe UI"/>
                <a:cs typeface="Segoe UI"/>
              </a:rPr>
              <a:t>Create an </a:t>
            </a:r>
            <a:r>
              <a:rPr sz="2000" b="1" spc="-10" dirty="0">
                <a:solidFill>
                  <a:srgbClr val="3B3B41"/>
                </a:solidFill>
                <a:latin typeface="Segoe UI"/>
                <a:cs typeface="Segoe UI"/>
              </a:rPr>
              <a:t>Azure </a:t>
            </a:r>
            <a:r>
              <a:rPr sz="2000" b="1" spc="-15" dirty="0">
                <a:solidFill>
                  <a:srgbClr val="3B3B41"/>
                </a:solidFill>
                <a:latin typeface="Segoe UI"/>
                <a:cs typeface="Segoe UI"/>
              </a:rPr>
              <a:t>Storage </a:t>
            </a:r>
            <a:r>
              <a:rPr sz="2000" b="1" spc="-5" dirty="0">
                <a:solidFill>
                  <a:srgbClr val="3B3B41"/>
                </a:solidFill>
                <a:latin typeface="Segoe UI"/>
                <a:cs typeface="Segoe UI"/>
              </a:rPr>
              <a:t>account (general purpose</a:t>
            </a:r>
            <a:r>
              <a:rPr sz="2000" b="1" spc="85" dirty="0">
                <a:solidFill>
                  <a:srgbClr val="3B3B41"/>
                </a:solidFill>
                <a:latin typeface="Segoe UI"/>
                <a:cs typeface="Segoe UI"/>
              </a:rPr>
              <a:t> </a:t>
            </a:r>
            <a:r>
              <a:rPr sz="2000" b="1" dirty="0">
                <a:solidFill>
                  <a:srgbClr val="3B3B41"/>
                </a:solidFill>
                <a:latin typeface="Segoe UI"/>
                <a:cs typeface="Segoe UI"/>
              </a:rPr>
              <a:t>v1))</a:t>
            </a:r>
            <a:endParaRPr sz="2000">
              <a:latin typeface="Segoe UI"/>
              <a:cs typeface="Segoe UI"/>
            </a:endParaRPr>
          </a:p>
          <a:p>
            <a:pPr marL="702945" indent="-457200">
              <a:lnSpc>
                <a:spcPct val="100000"/>
              </a:lnSpc>
              <a:buSzPct val="90000"/>
              <a:buAutoNum type="arabicPeriod"/>
              <a:tabLst>
                <a:tab pos="702945" algn="l"/>
                <a:tab pos="703580" algn="l"/>
              </a:tabLst>
            </a:pPr>
            <a:r>
              <a:rPr sz="2000" b="1" spc="-5" dirty="0">
                <a:solidFill>
                  <a:srgbClr val="3B3B41"/>
                </a:solidFill>
                <a:latin typeface="Segoe UI"/>
                <a:cs typeface="Segoe UI"/>
              </a:rPr>
              <a:t>Create </a:t>
            </a:r>
            <a:r>
              <a:rPr sz="2000" b="1" dirty="0">
                <a:solidFill>
                  <a:srgbClr val="3B3B41"/>
                </a:solidFill>
                <a:latin typeface="Segoe UI"/>
                <a:cs typeface="Segoe UI"/>
              </a:rPr>
              <a:t>an </a:t>
            </a:r>
            <a:r>
              <a:rPr sz="2000" b="1" spc="-5" dirty="0">
                <a:solidFill>
                  <a:srgbClr val="3B3B41"/>
                </a:solidFill>
                <a:latin typeface="Segoe UI"/>
                <a:cs typeface="Segoe UI"/>
              </a:rPr>
              <a:t>Azure </a:t>
            </a:r>
            <a:r>
              <a:rPr sz="2000" b="1" spc="-10" dirty="0">
                <a:solidFill>
                  <a:srgbClr val="3B3B41"/>
                </a:solidFill>
                <a:latin typeface="Segoe UI"/>
                <a:cs typeface="Segoe UI"/>
              </a:rPr>
              <a:t>Storage</a:t>
            </a:r>
            <a:r>
              <a:rPr sz="2000" b="1" spc="15" dirty="0">
                <a:solidFill>
                  <a:srgbClr val="3B3B41"/>
                </a:solidFill>
                <a:latin typeface="Segoe UI"/>
                <a:cs typeface="Segoe UI"/>
              </a:rPr>
              <a:t> </a:t>
            </a:r>
            <a:r>
              <a:rPr sz="2000" b="1" spc="-5" dirty="0">
                <a:solidFill>
                  <a:srgbClr val="3B3B41"/>
                </a:solidFill>
                <a:latin typeface="Segoe UI"/>
                <a:cs typeface="Segoe UI"/>
              </a:rPr>
              <a:t>queue</a:t>
            </a:r>
            <a:endParaRPr sz="2000">
              <a:latin typeface="Segoe UI"/>
              <a:cs typeface="Segoe UI"/>
            </a:endParaRPr>
          </a:p>
          <a:p>
            <a:pPr marL="702945" indent="-457200">
              <a:lnSpc>
                <a:spcPct val="100000"/>
              </a:lnSpc>
              <a:spcBef>
                <a:spcPts val="5"/>
              </a:spcBef>
              <a:buSzPct val="90000"/>
              <a:buAutoNum type="arabicPeriod"/>
              <a:tabLst>
                <a:tab pos="702945" algn="l"/>
                <a:tab pos="703580" algn="l"/>
              </a:tabLst>
            </a:pPr>
            <a:r>
              <a:rPr sz="2000" b="1" spc="-5" dirty="0">
                <a:solidFill>
                  <a:srgbClr val="3B3B41"/>
                </a:solidFill>
                <a:latin typeface="Segoe UI"/>
                <a:cs typeface="Segoe UI"/>
              </a:rPr>
              <a:t>Create </a:t>
            </a:r>
            <a:r>
              <a:rPr sz="2000" b="1" dirty="0">
                <a:solidFill>
                  <a:srgbClr val="3B3B41"/>
                </a:solidFill>
                <a:latin typeface="Segoe UI"/>
                <a:cs typeface="Segoe UI"/>
              </a:rPr>
              <a:t>the </a:t>
            </a:r>
            <a:r>
              <a:rPr sz="2000" b="1" spc="-5" dirty="0">
                <a:solidFill>
                  <a:srgbClr val="3B3B41"/>
                </a:solidFill>
                <a:latin typeface="Segoe UI"/>
                <a:cs typeface="Segoe UI"/>
              </a:rPr>
              <a:t>event</a:t>
            </a:r>
            <a:r>
              <a:rPr sz="2000" b="1" dirty="0">
                <a:solidFill>
                  <a:srgbClr val="3B3B41"/>
                </a:solidFill>
                <a:latin typeface="Segoe UI"/>
                <a:cs typeface="Segoe UI"/>
              </a:rPr>
              <a:t> </a:t>
            </a:r>
            <a:r>
              <a:rPr sz="2000" b="1" spc="-5" dirty="0">
                <a:solidFill>
                  <a:srgbClr val="3B3B41"/>
                </a:solidFill>
                <a:latin typeface="Segoe UI"/>
                <a:cs typeface="Segoe UI"/>
              </a:rPr>
              <a:t>source:</a:t>
            </a:r>
            <a:endParaRPr sz="2000">
              <a:latin typeface="Segoe UI"/>
              <a:cs typeface="Segoe UI"/>
            </a:endParaRPr>
          </a:p>
          <a:p>
            <a:pPr marL="12700">
              <a:lnSpc>
                <a:spcPts val="2155"/>
              </a:lnSpc>
              <a:spcBef>
                <a:spcPts val="5"/>
              </a:spcBef>
            </a:pPr>
            <a:r>
              <a:rPr sz="1800" b="1" spc="-5" dirty="0">
                <a:solidFill>
                  <a:srgbClr val="0078D2"/>
                </a:solidFill>
                <a:latin typeface="Segoe UI Semibold"/>
                <a:cs typeface="Segoe UI Semibold"/>
              </a:rPr>
              <a:t>Use the </a:t>
            </a:r>
            <a:r>
              <a:rPr sz="1800" b="1" dirty="0">
                <a:solidFill>
                  <a:srgbClr val="0078D2"/>
                </a:solidFill>
                <a:latin typeface="Segoe UI Semibold"/>
                <a:cs typeface="Segoe UI Semibold"/>
              </a:rPr>
              <a:t>When a new </a:t>
            </a:r>
            <a:r>
              <a:rPr sz="1800" b="1" spc="-5" dirty="0">
                <a:solidFill>
                  <a:srgbClr val="0078D2"/>
                </a:solidFill>
                <a:latin typeface="Segoe UI Semibold"/>
                <a:cs typeface="Segoe UI Semibold"/>
              </a:rPr>
              <a:t>blob is </a:t>
            </a:r>
            <a:r>
              <a:rPr sz="1800" b="1" spc="-10" dirty="0">
                <a:solidFill>
                  <a:srgbClr val="0078D2"/>
                </a:solidFill>
                <a:latin typeface="Segoe UI Semibold"/>
                <a:cs typeface="Segoe UI Semibold"/>
              </a:rPr>
              <a:t>uploaded</a:t>
            </a:r>
            <a:r>
              <a:rPr sz="1800" b="1" spc="85" dirty="0">
                <a:solidFill>
                  <a:srgbClr val="0078D2"/>
                </a:solidFill>
                <a:latin typeface="Segoe UI Semibold"/>
                <a:cs typeface="Segoe UI Semibold"/>
              </a:rPr>
              <a:t> </a:t>
            </a:r>
            <a:r>
              <a:rPr sz="1800" b="1" spc="-10" dirty="0">
                <a:solidFill>
                  <a:srgbClr val="0078D2"/>
                </a:solidFill>
                <a:latin typeface="Segoe UI Semibold"/>
                <a:cs typeface="Segoe UI Semibold"/>
              </a:rPr>
              <a:t>template</a:t>
            </a:r>
            <a:endParaRPr sz="1800">
              <a:latin typeface="Segoe UI Semibold"/>
              <a:cs typeface="Segoe UI Semibold"/>
            </a:endParaRPr>
          </a:p>
          <a:p>
            <a:pPr marL="702945" indent="-457200">
              <a:lnSpc>
                <a:spcPts val="2395"/>
              </a:lnSpc>
              <a:buSzPct val="90000"/>
              <a:buAutoNum type="arabicPeriod" startAt="5"/>
              <a:tabLst>
                <a:tab pos="702945" algn="l"/>
                <a:tab pos="703580" algn="l"/>
              </a:tabLst>
            </a:pPr>
            <a:r>
              <a:rPr sz="2000" b="1" spc="-5" dirty="0">
                <a:solidFill>
                  <a:srgbClr val="3B3B41"/>
                </a:solidFill>
                <a:latin typeface="Segoe UI"/>
                <a:cs typeface="Segoe UI"/>
              </a:rPr>
              <a:t>Configure </a:t>
            </a:r>
            <a:r>
              <a:rPr sz="2000" b="1" dirty="0">
                <a:solidFill>
                  <a:srgbClr val="3B3B41"/>
                </a:solidFill>
                <a:latin typeface="Segoe UI"/>
                <a:cs typeface="Segoe UI"/>
              </a:rPr>
              <a:t>the </a:t>
            </a:r>
            <a:r>
              <a:rPr sz="2000" b="1" spc="-5" dirty="0">
                <a:solidFill>
                  <a:srgbClr val="3B3B41"/>
                </a:solidFill>
                <a:latin typeface="Segoe UI"/>
                <a:cs typeface="Segoe UI"/>
              </a:rPr>
              <a:t>event</a:t>
            </a:r>
            <a:r>
              <a:rPr sz="2000" b="1" spc="-10" dirty="0">
                <a:solidFill>
                  <a:srgbClr val="3B3B41"/>
                </a:solidFill>
                <a:latin typeface="Segoe UI"/>
                <a:cs typeface="Segoe UI"/>
              </a:rPr>
              <a:t> </a:t>
            </a:r>
            <a:r>
              <a:rPr sz="2000" b="1" spc="-5" dirty="0">
                <a:solidFill>
                  <a:srgbClr val="3B3B41"/>
                </a:solidFill>
                <a:latin typeface="Segoe UI"/>
                <a:cs typeface="Segoe UI"/>
              </a:rPr>
              <a:t>source:</a:t>
            </a:r>
            <a:endParaRPr sz="2000">
              <a:latin typeface="Segoe UI"/>
              <a:cs typeface="Segoe UI"/>
            </a:endParaRPr>
          </a:p>
          <a:p>
            <a:pPr marL="12700">
              <a:lnSpc>
                <a:spcPct val="100000"/>
              </a:lnSpc>
              <a:spcBef>
                <a:spcPts val="10"/>
              </a:spcBef>
            </a:pPr>
            <a:r>
              <a:rPr sz="1800" b="1" dirty="0">
                <a:solidFill>
                  <a:srgbClr val="0078D2"/>
                </a:solidFill>
                <a:latin typeface="Segoe UI Semibold"/>
                <a:cs typeface="Segoe UI Semibold"/>
              </a:rPr>
              <a:t>When </a:t>
            </a:r>
            <a:r>
              <a:rPr sz="1800" b="1" spc="-5" dirty="0">
                <a:solidFill>
                  <a:srgbClr val="0078D2"/>
                </a:solidFill>
                <a:latin typeface="Segoe UI Semibold"/>
                <a:cs typeface="Segoe UI Semibold"/>
              </a:rPr>
              <a:t>prompted, provide the </a:t>
            </a:r>
            <a:r>
              <a:rPr sz="1800" b="1" dirty="0">
                <a:solidFill>
                  <a:srgbClr val="0078D2"/>
                </a:solidFill>
                <a:latin typeface="Segoe UI Semibold"/>
                <a:cs typeface="Segoe UI Semibold"/>
              </a:rPr>
              <a:t>Blob </a:t>
            </a:r>
            <a:r>
              <a:rPr sz="1800" b="1" spc="-5" dirty="0">
                <a:solidFill>
                  <a:srgbClr val="0078D2"/>
                </a:solidFill>
                <a:latin typeface="Segoe UI Semibold"/>
                <a:cs typeface="Segoe UI Semibold"/>
              </a:rPr>
              <a:t>storage</a:t>
            </a:r>
            <a:r>
              <a:rPr sz="1800" b="1" spc="50" dirty="0">
                <a:solidFill>
                  <a:srgbClr val="0078D2"/>
                </a:solidFill>
                <a:latin typeface="Segoe UI Semibold"/>
                <a:cs typeface="Segoe UI Semibold"/>
              </a:rPr>
              <a:t> </a:t>
            </a:r>
            <a:r>
              <a:rPr sz="1800" b="1" dirty="0">
                <a:solidFill>
                  <a:srgbClr val="0078D2"/>
                </a:solidFill>
                <a:latin typeface="Segoe UI Semibold"/>
                <a:cs typeface="Segoe UI Semibold"/>
              </a:rPr>
              <a:t>account</a:t>
            </a:r>
            <a:endParaRPr sz="1800">
              <a:latin typeface="Segoe UI Semibold"/>
              <a:cs typeface="Segoe UI Semibold"/>
            </a:endParaRPr>
          </a:p>
        </p:txBody>
      </p:sp>
      <p:sp>
        <p:nvSpPr>
          <p:cNvPr id="4" name="object 4"/>
          <p:cNvSpPr/>
          <p:nvPr/>
        </p:nvSpPr>
        <p:spPr>
          <a:xfrm>
            <a:off x="6550152" y="1735835"/>
            <a:ext cx="5183124" cy="101803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8193023" y="2750819"/>
            <a:ext cx="1629155" cy="109118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0032014" y="3050698"/>
            <a:ext cx="1747459" cy="1132681"/>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155435" y="4273295"/>
            <a:ext cx="2313432" cy="142646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8638031" y="4719827"/>
            <a:ext cx="3195828" cy="1211580"/>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515429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Implementing Event </a:t>
            </a:r>
            <a:r>
              <a:rPr sz="2800" b="1" spc="-45" dirty="0">
                <a:solidFill>
                  <a:srgbClr val="3B3B41"/>
                </a:solidFill>
                <a:latin typeface="Segoe UI Semibold"/>
                <a:cs typeface="Segoe UI Semibold"/>
              </a:rPr>
              <a:t>Grid (Part</a:t>
            </a:r>
            <a:r>
              <a:rPr sz="2800" b="1" spc="-235" dirty="0">
                <a:solidFill>
                  <a:srgbClr val="3B3B41"/>
                </a:solidFill>
                <a:latin typeface="Segoe UI Semibold"/>
                <a:cs typeface="Segoe UI Semibold"/>
              </a:rPr>
              <a:t> </a:t>
            </a:r>
            <a:r>
              <a:rPr sz="2800" b="1" spc="-30" dirty="0">
                <a:solidFill>
                  <a:srgbClr val="3B3B41"/>
                </a:solidFill>
                <a:latin typeface="Segoe UI Semibold"/>
                <a:cs typeface="Segoe UI Semibold"/>
              </a:rPr>
              <a:t>2)</a:t>
            </a:r>
            <a:endParaRPr sz="2800">
              <a:latin typeface="Segoe UI Semibold"/>
              <a:cs typeface="Segoe UI Semibold"/>
            </a:endParaRPr>
          </a:p>
        </p:txBody>
      </p:sp>
      <p:sp>
        <p:nvSpPr>
          <p:cNvPr id="3" name="object 3"/>
          <p:cNvSpPr txBox="1"/>
          <p:nvPr/>
        </p:nvSpPr>
        <p:spPr>
          <a:xfrm>
            <a:off x="538683" y="1791715"/>
            <a:ext cx="6087110" cy="246507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Implementation </a:t>
            </a:r>
            <a:r>
              <a:rPr sz="2400" b="1" spc="-45" dirty="0">
                <a:solidFill>
                  <a:srgbClr val="3B3B41"/>
                </a:solidFill>
                <a:latin typeface="Segoe UI Semibold"/>
                <a:cs typeface="Segoe UI Semibold"/>
              </a:rPr>
              <a:t>steps </a:t>
            </a:r>
            <a:r>
              <a:rPr sz="2400" b="1" spc="-35" dirty="0">
                <a:solidFill>
                  <a:srgbClr val="3B3B41"/>
                </a:solidFill>
                <a:latin typeface="Segoe UI Semibold"/>
                <a:cs typeface="Segoe UI Semibold"/>
              </a:rPr>
              <a:t>(part</a:t>
            </a:r>
            <a:r>
              <a:rPr sz="2400" b="1" spc="-235" dirty="0">
                <a:solidFill>
                  <a:srgbClr val="3B3B41"/>
                </a:solidFill>
                <a:latin typeface="Segoe UI Semibold"/>
                <a:cs typeface="Segoe UI Semibold"/>
              </a:rPr>
              <a:t> </a:t>
            </a:r>
            <a:r>
              <a:rPr sz="2400" b="1" spc="-35" dirty="0">
                <a:solidFill>
                  <a:srgbClr val="3B3B41"/>
                </a:solidFill>
                <a:latin typeface="Segoe UI Semibold"/>
                <a:cs typeface="Segoe UI Semibold"/>
              </a:rPr>
              <a:t>2):</a:t>
            </a:r>
            <a:endParaRPr sz="2400">
              <a:latin typeface="Segoe UI Semibold"/>
              <a:cs typeface="Segoe UI Semibold"/>
            </a:endParaRPr>
          </a:p>
          <a:p>
            <a:pPr marL="528955" indent="-283210">
              <a:lnSpc>
                <a:spcPct val="100000"/>
              </a:lnSpc>
              <a:buAutoNum type="arabicPeriod" startAt="6"/>
              <a:tabLst>
                <a:tab pos="529590" algn="l"/>
              </a:tabLst>
            </a:pPr>
            <a:r>
              <a:rPr sz="2000" b="1" spc="-5" dirty="0">
                <a:solidFill>
                  <a:srgbClr val="3B3B41"/>
                </a:solidFill>
                <a:latin typeface="Segoe UI"/>
                <a:cs typeface="Segoe UI"/>
              </a:rPr>
              <a:t>Edit </a:t>
            </a:r>
            <a:r>
              <a:rPr sz="2000" b="1" dirty="0">
                <a:solidFill>
                  <a:srgbClr val="3B3B41"/>
                </a:solidFill>
                <a:latin typeface="Segoe UI"/>
                <a:cs typeface="Segoe UI"/>
              </a:rPr>
              <a:t>the </a:t>
            </a:r>
            <a:r>
              <a:rPr sz="2000" b="1" spc="-5" dirty="0">
                <a:solidFill>
                  <a:srgbClr val="3B3B41"/>
                </a:solidFill>
                <a:latin typeface="Segoe UI"/>
                <a:cs typeface="Segoe UI"/>
              </a:rPr>
              <a:t>Logic</a:t>
            </a:r>
            <a:r>
              <a:rPr sz="2000" b="1" spc="-20" dirty="0">
                <a:solidFill>
                  <a:srgbClr val="3B3B41"/>
                </a:solidFill>
                <a:latin typeface="Segoe UI"/>
                <a:cs typeface="Segoe UI"/>
              </a:rPr>
              <a:t> </a:t>
            </a:r>
            <a:r>
              <a:rPr sz="2000" b="1" dirty="0">
                <a:solidFill>
                  <a:srgbClr val="3B3B41"/>
                </a:solidFill>
                <a:latin typeface="Segoe UI"/>
                <a:cs typeface="Segoe UI"/>
              </a:rPr>
              <a:t>App:</a:t>
            </a:r>
            <a:endParaRPr sz="2000">
              <a:latin typeface="Segoe UI"/>
              <a:cs typeface="Segoe UI"/>
            </a:endParaRPr>
          </a:p>
          <a:p>
            <a:pPr marL="478790">
              <a:lnSpc>
                <a:spcPct val="100000"/>
              </a:lnSpc>
              <a:spcBef>
                <a:spcPts val="10"/>
              </a:spcBef>
            </a:pPr>
            <a:r>
              <a:rPr sz="1800" b="1" spc="-5" dirty="0">
                <a:solidFill>
                  <a:srgbClr val="0078D2"/>
                </a:solidFill>
                <a:latin typeface="Segoe UI Semibold"/>
                <a:cs typeface="Segoe UI Semibold"/>
              </a:rPr>
              <a:t>One condition: </a:t>
            </a:r>
            <a:r>
              <a:rPr sz="1800" b="1" spc="-35" dirty="0">
                <a:solidFill>
                  <a:srgbClr val="0078D2"/>
                </a:solidFill>
                <a:latin typeface="Segoe UI Semibold"/>
                <a:cs typeface="Segoe UI Semibold"/>
              </a:rPr>
              <a:t>True </a:t>
            </a:r>
            <a:r>
              <a:rPr sz="1800" b="1" spc="-5" dirty="0">
                <a:solidFill>
                  <a:srgbClr val="0078D2"/>
                </a:solidFill>
                <a:latin typeface="Segoe UI Semibold"/>
                <a:cs typeface="Segoe UI Semibold"/>
              </a:rPr>
              <a:t>whenever </a:t>
            </a:r>
            <a:r>
              <a:rPr sz="1800" b="1" dirty="0">
                <a:solidFill>
                  <a:srgbClr val="0078D2"/>
                </a:solidFill>
                <a:latin typeface="Segoe UI Semibold"/>
                <a:cs typeface="Segoe UI Semibold"/>
              </a:rPr>
              <a:t>a </a:t>
            </a:r>
            <a:r>
              <a:rPr sz="1800" b="1" spc="-5" dirty="0">
                <a:solidFill>
                  <a:srgbClr val="0078D2"/>
                </a:solidFill>
                <a:latin typeface="Segoe UI Semibold"/>
                <a:cs typeface="Segoe UI Semibold"/>
              </a:rPr>
              <a:t>blob is</a:t>
            </a:r>
            <a:r>
              <a:rPr sz="1800" b="1" spc="55" dirty="0">
                <a:solidFill>
                  <a:srgbClr val="0078D2"/>
                </a:solidFill>
                <a:latin typeface="Segoe UI Semibold"/>
                <a:cs typeface="Segoe UI Semibold"/>
              </a:rPr>
              <a:t> </a:t>
            </a:r>
            <a:r>
              <a:rPr sz="1800" b="1" spc="-10" dirty="0">
                <a:solidFill>
                  <a:srgbClr val="0078D2"/>
                </a:solidFill>
                <a:latin typeface="Segoe UI Semibold"/>
                <a:cs typeface="Segoe UI Semibold"/>
              </a:rPr>
              <a:t>created</a:t>
            </a:r>
            <a:endParaRPr sz="1800">
              <a:latin typeface="Segoe UI Semibold"/>
              <a:cs typeface="Segoe UI Semibold"/>
            </a:endParaRPr>
          </a:p>
          <a:p>
            <a:pPr marL="478790">
              <a:lnSpc>
                <a:spcPts val="2155"/>
              </a:lnSpc>
              <a:spcBef>
                <a:spcPts val="5"/>
              </a:spcBef>
            </a:pPr>
            <a:r>
              <a:rPr sz="1800" b="1" dirty="0">
                <a:solidFill>
                  <a:srgbClr val="0078D2"/>
                </a:solidFill>
                <a:latin typeface="Segoe UI Semibold"/>
                <a:cs typeface="Segoe UI Semibold"/>
              </a:rPr>
              <a:t>One action: </a:t>
            </a:r>
            <a:r>
              <a:rPr sz="1800" b="1" spc="-5" dirty="0">
                <a:solidFill>
                  <a:srgbClr val="0078D2"/>
                </a:solidFill>
                <a:latin typeface="Segoe UI Semibold"/>
                <a:cs typeface="Segoe UI Semibold"/>
              </a:rPr>
              <a:t>Add </a:t>
            </a:r>
            <a:r>
              <a:rPr sz="1800" b="1" dirty="0">
                <a:solidFill>
                  <a:srgbClr val="0078D2"/>
                </a:solidFill>
                <a:latin typeface="Segoe UI Semibold"/>
                <a:cs typeface="Segoe UI Semibold"/>
              </a:rPr>
              <a:t>a </a:t>
            </a:r>
            <a:r>
              <a:rPr sz="1800" b="1" spc="-5" dirty="0">
                <a:solidFill>
                  <a:srgbClr val="0078D2"/>
                </a:solidFill>
                <a:latin typeface="Segoe UI Semibold"/>
                <a:cs typeface="Segoe UI Semibold"/>
              </a:rPr>
              <a:t>message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the</a:t>
            </a:r>
            <a:r>
              <a:rPr sz="1800" b="1" spc="55" dirty="0">
                <a:solidFill>
                  <a:srgbClr val="0078D2"/>
                </a:solidFill>
                <a:latin typeface="Segoe UI Semibold"/>
                <a:cs typeface="Segoe UI Semibold"/>
              </a:rPr>
              <a:t> </a:t>
            </a:r>
            <a:r>
              <a:rPr sz="1800" b="1" spc="-5" dirty="0">
                <a:solidFill>
                  <a:srgbClr val="0078D2"/>
                </a:solidFill>
                <a:latin typeface="Segoe UI Semibold"/>
                <a:cs typeface="Segoe UI Semibold"/>
              </a:rPr>
              <a:t>queue.</a:t>
            </a:r>
            <a:endParaRPr sz="1800">
              <a:latin typeface="Segoe UI Semibold"/>
              <a:cs typeface="Segoe UI Semibold"/>
            </a:endParaRPr>
          </a:p>
          <a:p>
            <a:pPr marL="528955" indent="-283210">
              <a:lnSpc>
                <a:spcPts val="2395"/>
              </a:lnSpc>
              <a:buAutoNum type="arabicPeriod" startAt="7"/>
              <a:tabLst>
                <a:tab pos="529590" algn="l"/>
              </a:tabLst>
            </a:pPr>
            <a:r>
              <a:rPr sz="2000" b="1" spc="-5" dirty="0">
                <a:solidFill>
                  <a:srgbClr val="3B3B41"/>
                </a:solidFill>
                <a:latin typeface="Segoe UI"/>
                <a:cs typeface="Segoe UI"/>
              </a:rPr>
              <a:t>Save </a:t>
            </a:r>
            <a:r>
              <a:rPr sz="2000" b="1" dirty="0">
                <a:solidFill>
                  <a:srgbClr val="3B3B41"/>
                </a:solidFill>
                <a:latin typeface="Segoe UI"/>
                <a:cs typeface="Segoe UI"/>
              </a:rPr>
              <a:t>changes and </a:t>
            </a:r>
            <a:r>
              <a:rPr sz="2000" b="1" spc="10" dirty="0">
                <a:solidFill>
                  <a:srgbClr val="3B3B41"/>
                </a:solidFill>
                <a:latin typeface="Segoe UI"/>
                <a:cs typeface="Segoe UI"/>
              </a:rPr>
              <a:t>start </a:t>
            </a:r>
            <a:r>
              <a:rPr sz="2000" b="1" dirty="0">
                <a:solidFill>
                  <a:srgbClr val="3B3B41"/>
                </a:solidFill>
                <a:latin typeface="Segoe UI"/>
                <a:cs typeface="Segoe UI"/>
              </a:rPr>
              <a:t>the </a:t>
            </a:r>
            <a:r>
              <a:rPr sz="2000" b="1" spc="-5" dirty="0">
                <a:solidFill>
                  <a:srgbClr val="3B3B41"/>
                </a:solidFill>
                <a:latin typeface="Segoe UI"/>
                <a:cs typeface="Segoe UI"/>
              </a:rPr>
              <a:t>Logic</a:t>
            </a:r>
            <a:r>
              <a:rPr sz="2000" b="1" spc="-55" dirty="0">
                <a:solidFill>
                  <a:srgbClr val="3B3B41"/>
                </a:solidFill>
                <a:latin typeface="Segoe UI"/>
                <a:cs typeface="Segoe UI"/>
              </a:rPr>
              <a:t> </a:t>
            </a:r>
            <a:r>
              <a:rPr sz="2000" b="1" spc="-5" dirty="0">
                <a:solidFill>
                  <a:srgbClr val="3B3B41"/>
                </a:solidFill>
                <a:latin typeface="Segoe UI"/>
                <a:cs typeface="Segoe UI"/>
              </a:rPr>
              <a:t>App</a:t>
            </a:r>
            <a:endParaRPr sz="2000">
              <a:latin typeface="Segoe UI"/>
              <a:cs typeface="Segoe UI"/>
            </a:endParaRPr>
          </a:p>
          <a:p>
            <a:pPr marL="528955" indent="-283210">
              <a:lnSpc>
                <a:spcPct val="100000"/>
              </a:lnSpc>
              <a:buAutoNum type="arabicPeriod" startAt="7"/>
              <a:tabLst>
                <a:tab pos="529590" algn="l"/>
              </a:tabLst>
            </a:pPr>
            <a:r>
              <a:rPr sz="2000" b="1" spc="-5" dirty="0">
                <a:solidFill>
                  <a:srgbClr val="3B3B41"/>
                </a:solidFill>
                <a:latin typeface="Segoe UI"/>
                <a:cs typeface="Segoe UI"/>
              </a:rPr>
              <a:t>Create an storage </a:t>
            </a:r>
            <a:r>
              <a:rPr sz="2000" b="1" dirty="0">
                <a:solidFill>
                  <a:srgbClr val="3B3B41"/>
                </a:solidFill>
                <a:latin typeface="Segoe UI"/>
                <a:cs typeface="Segoe UI"/>
              </a:rPr>
              <a:t>container and </a:t>
            </a:r>
            <a:r>
              <a:rPr sz="2000" b="1" spc="-5" dirty="0">
                <a:solidFill>
                  <a:srgbClr val="3B3B41"/>
                </a:solidFill>
                <a:latin typeface="Segoe UI"/>
                <a:cs typeface="Segoe UI"/>
              </a:rPr>
              <a:t>upload </a:t>
            </a:r>
            <a:r>
              <a:rPr sz="2000" b="1" dirty="0">
                <a:solidFill>
                  <a:srgbClr val="3B3B41"/>
                </a:solidFill>
                <a:latin typeface="Segoe UI"/>
                <a:cs typeface="Segoe UI"/>
              </a:rPr>
              <a:t>a</a:t>
            </a:r>
            <a:r>
              <a:rPr sz="2000" b="1" spc="-5" dirty="0">
                <a:solidFill>
                  <a:srgbClr val="3B3B41"/>
                </a:solidFill>
                <a:latin typeface="Segoe UI"/>
                <a:cs typeface="Segoe UI"/>
              </a:rPr>
              <a:t> blob</a:t>
            </a:r>
            <a:endParaRPr sz="2000">
              <a:latin typeface="Segoe UI"/>
              <a:cs typeface="Segoe UI"/>
            </a:endParaRPr>
          </a:p>
          <a:p>
            <a:pPr marL="528955" indent="-283210">
              <a:lnSpc>
                <a:spcPct val="100000"/>
              </a:lnSpc>
              <a:buAutoNum type="arabicPeriod" startAt="7"/>
              <a:tabLst>
                <a:tab pos="529590" algn="l"/>
              </a:tabLst>
            </a:pPr>
            <a:r>
              <a:rPr sz="2000" b="1" spc="-5" dirty="0">
                <a:solidFill>
                  <a:srgbClr val="3B3B41"/>
                </a:solidFill>
                <a:latin typeface="Segoe UI"/>
                <a:cs typeface="Segoe UI"/>
              </a:rPr>
              <a:t>View </a:t>
            </a:r>
            <a:r>
              <a:rPr sz="2000" b="1" dirty="0">
                <a:solidFill>
                  <a:srgbClr val="3B3B41"/>
                </a:solidFill>
                <a:latin typeface="Segoe UI"/>
                <a:cs typeface="Segoe UI"/>
              </a:rPr>
              <a:t>messages </a:t>
            </a:r>
            <a:r>
              <a:rPr sz="2000" b="1" spc="-5" dirty="0">
                <a:solidFill>
                  <a:srgbClr val="3B3B41"/>
                </a:solidFill>
                <a:latin typeface="Segoe UI"/>
                <a:cs typeface="Segoe UI"/>
              </a:rPr>
              <a:t>in </a:t>
            </a:r>
            <a:r>
              <a:rPr sz="2000" b="1" dirty="0">
                <a:solidFill>
                  <a:srgbClr val="3B3B41"/>
                </a:solidFill>
                <a:latin typeface="Segoe UI"/>
                <a:cs typeface="Segoe UI"/>
              </a:rPr>
              <a:t>the </a:t>
            </a:r>
            <a:r>
              <a:rPr sz="2000" b="1" spc="-10" dirty="0">
                <a:solidFill>
                  <a:srgbClr val="3B3B41"/>
                </a:solidFill>
                <a:latin typeface="Segoe UI"/>
                <a:cs typeface="Segoe UI"/>
              </a:rPr>
              <a:t>Storage</a:t>
            </a:r>
            <a:r>
              <a:rPr sz="2000" b="1" spc="-5" dirty="0">
                <a:solidFill>
                  <a:srgbClr val="3B3B41"/>
                </a:solidFill>
                <a:latin typeface="Segoe UI"/>
                <a:cs typeface="Segoe UI"/>
              </a:rPr>
              <a:t> queue</a:t>
            </a:r>
            <a:endParaRPr sz="2000">
              <a:latin typeface="Segoe UI"/>
              <a:cs typeface="Segoe UI"/>
            </a:endParaRPr>
          </a:p>
          <a:p>
            <a:pPr marL="675640" indent="-429895">
              <a:lnSpc>
                <a:spcPct val="100000"/>
              </a:lnSpc>
              <a:buAutoNum type="arabicPeriod" startAt="7"/>
              <a:tabLst>
                <a:tab pos="676275" algn="l"/>
              </a:tabLst>
            </a:pPr>
            <a:r>
              <a:rPr sz="2000" b="1" spc="-90" dirty="0">
                <a:solidFill>
                  <a:srgbClr val="3B3B41"/>
                </a:solidFill>
                <a:latin typeface="Segoe UI"/>
                <a:cs typeface="Segoe UI"/>
              </a:rPr>
              <a:t>To </a:t>
            </a:r>
            <a:r>
              <a:rPr sz="2000" b="1" spc="-5" dirty="0">
                <a:solidFill>
                  <a:srgbClr val="3B3B41"/>
                </a:solidFill>
                <a:latin typeface="Segoe UI"/>
                <a:cs typeface="Segoe UI"/>
              </a:rPr>
              <a:t>avoid future charges, delete all</a:t>
            </a:r>
            <a:r>
              <a:rPr sz="2000" b="1" spc="75" dirty="0">
                <a:solidFill>
                  <a:srgbClr val="3B3B41"/>
                </a:solidFill>
                <a:latin typeface="Segoe UI"/>
                <a:cs typeface="Segoe UI"/>
              </a:rPr>
              <a:t> </a:t>
            </a:r>
            <a:r>
              <a:rPr sz="2000" b="1" spc="-5" dirty="0">
                <a:solidFill>
                  <a:srgbClr val="3B3B41"/>
                </a:solidFill>
                <a:latin typeface="Segoe UI"/>
                <a:cs typeface="Segoe UI"/>
              </a:rPr>
              <a:t>resources</a:t>
            </a:r>
            <a:endParaRPr sz="2000">
              <a:latin typeface="Segoe UI"/>
              <a:cs typeface="Segoe UI"/>
            </a:endParaRPr>
          </a:p>
        </p:txBody>
      </p:sp>
      <p:sp>
        <p:nvSpPr>
          <p:cNvPr id="4" name="object 4"/>
          <p:cNvSpPr/>
          <p:nvPr/>
        </p:nvSpPr>
        <p:spPr>
          <a:xfrm>
            <a:off x="7078980" y="1572767"/>
            <a:ext cx="4759452" cy="366979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61064" y="5404944"/>
            <a:ext cx="7771483" cy="94304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40679" y="0"/>
            <a:ext cx="6995159" cy="6995159"/>
          </a:xfrm>
          <a:custGeom>
            <a:avLst/>
            <a:gdLst/>
            <a:ahLst/>
            <a:cxnLst/>
            <a:rect l="l" t="t" r="r" b="b"/>
            <a:pathLst>
              <a:path w="6995159" h="6995159">
                <a:moveTo>
                  <a:pt x="0" y="6995159"/>
                </a:moveTo>
                <a:lnTo>
                  <a:pt x="6995159" y="6995159"/>
                </a:lnTo>
                <a:lnTo>
                  <a:pt x="6995159"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81145" y="643247"/>
            <a:ext cx="1007110" cy="194310"/>
          </a:xfrm>
          <a:custGeom>
            <a:avLst/>
            <a:gdLst/>
            <a:ahLst/>
            <a:cxnLst/>
            <a:rect l="l" t="t" r="r" b="b"/>
            <a:pathLst>
              <a:path w="1007110" h="194309">
                <a:moveTo>
                  <a:pt x="44202" y="13216"/>
                </a:moveTo>
                <a:lnTo>
                  <a:pt x="0" y="13216"/>
                </a:lnTo>
                <a:lnTo>
                  <a:pt x="0" y="191215"/>
                </a:lnTo>
                <a:lnTo>
                  <a:pt x="29169" y="191215"/>
                </a:lnTo>
                <a:lnTo>
                  <a:pt x="29169" y="66968"/>
                </a:lnTo>
                <a:lnTo>
                  <a:pt x="28383" y="58156"/>
                </a:lnTo>
                <a:lnTo>
                  <a:pt x="28304" y="49344"/>
                </a:lnTo>
                <a:lnTo>
                  <a:pt x="27410" y="45820"/>
                </a:lnTo>
                <a:lnTo>
                  <a:pt x="57071" y="45820"/>
                </a:lnTo>
                <a:lnTo>
                  <a:pt x="44202" y="13216"/>
                </a:lnTo>
                <a:close/>
              </a:path>
              <a:path w="1007110" h="194309">
                <a:moveTo>
                  <a:pt x="57071" y="45820"/>
                </a:moveTo>
                <a:lnTo>
                  <a:pt x="28304" y="45820"/>
                </a:lnTo>
                <a:lnTo>
                  <a:pt x="30064" y="52871"/>
                </a:lnTo>
                <a:lnTo>
                  <a:pt x="31824" y="58156"/>
                </a:lnTo>
                <a:lnTo>
                  <a:pt x="32719" y="61680"/>
                </a:lnTo>
                <a:lnTo>
                  <a:pt x="85749" y="191216"/>
                </a:lnTo>
                <a:lnTo>
                  <a:pt x="106061" y="191216"/>
                </a:lnTo>
                <a:lnTo>
                  <a:pt x="123500" y="148039"/>
                </a:lnTo>
                <a:lnTo>
                  <a:pt x="96337" y="148039"/>
                </a:lnTo>
                <a:lnTo>
                  <a:pt x="95443" y="142751"/>
                </a:lnTo>
                <a:lnTo>
                  <a:pt x="92818" y="134820"/>
                </a:lnTo>
                <a:lnTo>
                  <a:pt x="88374" y="125127"/>
                </a:lnTo>
                <a:lnTo>
                  <a:pt x="57071" y="45820"/>
                </a:lnTo>
                <a:close/>
              </a:path>
              <a:path w="1007110" h="194309">
                <a:moveTo>
                  <a:pt x="192675" y="45820"/>
                </a:moveTo>
                <a:lnTo>
                  <a:pt x="163505" y="45820"/>
                </a:lnTo>
                <a:lnTo>
                  <a:pt x="162988" y="55376"/>
                </a:lnTo>
                <a:lnTo>
                  <a:pt x="162722" y="64104"/>
                </a:lnTo>
                <a:lnTo>
                  <a:pt x="162611" y="191216"/>
                </a:lnTo>
                <a:lnTo>
                  <a:pt x="192675" y="191216"/>
                </a:lnTo>
                <a:lnTo>
                  <a:pt x="192675" y="45820"/>
                </a:lnTo>
                <a:close/>
              </a:path>
              <a:path w="1007110" h="194309">
                <a:moveTo>
                  <a:pt x="192675" y="13216"/>
                </a:moveTo>
                <a:lnTo>
                  <a:pt x="151128" y="13216"/>
                </a:lnTo>
                <a:lnTo>
                  <a:pt x="105166" y="125127"/>
                </a:lnTo>
                <a:lnTo>
                  <a:pt x="97232" y="148039"/>
                </a:lnTo>
                <a:lnTo>
                  <a:pt x="123500" y="148039"/>
                </a:lnTo>
                <a:lnTo>
                  <a:pt x="159091" y="59919"/>
                </a:lnTo>
                <a:lnTo>
                  <a:pt x="160851" y="57275"/>
                </a:lnTo>
                <a:lnTo>
                  <a:pt x="161746" y="51107"/>
                </a:lnTo>
                <a:lnTo>
                  <a:pt x="163505" y="45820"/>
                </a:lnTo>
                <a:lnTo>
                  <a:pt x="192675" y="45820"/>
                </a:lnTo>
                <a:lnTo>
                  <a:pt x="192675" y="13216"/>
                </a:lnTo>
                <a:close/>
              </a:path>
              <a:path w="1007110" h="194309">
                <a:moveTo>
                  <a:pt x="251880" y="63444"/>
                </a:moveTo>
                <a:lnTo>
                  <a:pt x="221815" y="63444"/>
                </a:lnTo>
                <a:lnTo>
                  <a:pt x="221815" y="191216"/>
                </a:lnTo>
                <a:lnTo>
                  <a:pt x="251880" y="191216"/>
                </a:lnTo>
                <a:lnTo>
                  <a:pt x="251880" y="63444"/>
                </a:lnTo>
                <a:close/>
              </a:path>
              <a:path w="1007110" h="194309">
                <a:moveTo>
                  <a:pt x="242156" y="9691"/>
                </a:moveTo>
                <a:lnTo>
                  <a:pt x="232433" y="9691"/>
                </a:lnTo>
                <a:lnTo>
                  <a:pt x="228019" y="11455"/>
                </a:lnTo>
                <a:lnTo>
                  <a:pt x="224470" y="14979"/>
                </a:lnTo>
                <a:lnTo>
                  <a:pt x="220950" y="17623"/>
                </a:lnTo>
                <a:lnTo>
                  <a:pt x="219190" y="22028"/>
                </a:lnTo>
                <a:lnTo>
                  <a:pt x="219190" y="31720"/>
                </a:lnTo>
                <a:lnTo>
                  <a:pt x="220950" y="36127"/>
                </a:lnTo>
                <a:lnTo>
                  <a:pt x="224470" y="39652"/>
                </a:lnTo>
                <a:lnTo>
                  <a:pt x="228019" y="42295"/>
                </a:lnTo>
                <a:lnTo>
                  <a:pt x="232433" y="44059"/>
                </a:lnTo>
                <a:lnTo>
                  <a:pt x="242156" y="44059"/>
                </a:lnTo>
                <a:lnTo>
                  <a:pt x="246571" y="42295"/>
                </a:lnTo>
                <a:lnTo>
                  <a:pt x="250120" y="39652"/>
                </a:lnTo>
                <a:lnTo>
                  <a:pt x="253639" y="36127"/>
                </a:lnTo>
                <a:lnTo>
                  <a:pt x="255399" y="31720"/>
                </a:lnTo>
                <a:lnTo>
                  <a:pt x="255399" y="22028"/>
                </a:lnTo>
                <a:lnTo>
                  <a:pt x="253639" y="18503"/>
                </a:lnTo>
                <a:lnTo>
                  <a:pt x="246571" y="11455"/>
                </a:lnTo>
                <a:lnTo>
                  <a:pt x="242156" y="9691"/>
                </a:lnTo>
                <a:close/>
              </a:path>
              <a:path w="1007110" h="194309">
                <a:moveTo>
                  <a:pt x="352632" y="60800"/>
                </a:moveTo>
                <a:lnTo>
                  <a:pt x="313172" y="65633"/>
                </a:lnTo>
                <a:lnTo>
                  <a:pt x="281049" y="94284"/>
                </a:lnTo>
                <a:lnTo>
                  <a:pt x="273086" y="130415"/>
                </a:lnTo>
                <a:lnTo>
                  <a:pt x="273584" y="139350"/>
                </a:lnTo>
                <a:lnTo>
                  <a:pt x="290419" y="176125"/>
                </a:lnTo>
                <a:lnTo>
                  <a:pt x="326873" y="193364"/>
                </a:lnTo>
                <a:lnTo>
                  <a:pt x="335840" y="193860"/>
                </a:lnTo>
                <a:lnTo>
                  <a:pt x="346099" y="193364"/>
                </a:lnTo>
                <a:lnTo>
                  <a:pt x="355614" y="191877"/>
                </a:lnTo>
                <a:lnTo>
                  <a:pt x="364302" y="189398"/>
                </a:lnTo>
                <a:lnTo>
                  <a:pt x="372078" y="185928"/>
                </a:lnTo>
                <a:lnTo>
                  <a:pt x="372943" y="185048"/>
                </a:lnTo>
                <a:lnTo>
                  <a:pt x="372943" y="169187"/>
                </a:lnTo>
                <a:lnTo>
                  <a:pt x="342014" y="169187"/>
                </a:lnTo>
                <a:lnTo>
                  <a:pt x="333745" y="168526"/>
                </a:lnTo>
                <a:lnTo>
                  <a:pt x="304666" y="137050"/>
                </a:lnTo>
                <a:lnTo>
                  <a:pt x="304015" y="127771"/>
                </a:lnTo>
                <a:lnTo>
                  <a:pt x="304680" y="118863"/>
                </a:lnTo>
                <a:lnTo>
                  <a:pt x="334640" y="86147"/>
                </a:lnTo>
                <a:lnTo>
                  <a:pt x="342908" y="85472"/>
                </a:lnTo>
                <a:lnTo>
                  <a:pt x="372943" y="85472"/>
                </a:lnTo>
                <a:lnTo>
                  <a:pt x="372943" y="66968"/>
                </a:lnTo>
                <a:lnTo>
                  <a:pt x="372078" y="66968"/>
                </a:lnTo>
                <a:lnTo>
                  <a:pt x="368529" y="65207"/>
                </a:lnTo>
                <a:lnTo>
                  <a:pt x="364115" y="63444"/>
                </a:lnTo>
                <a:lnTo>
                  <a:pt x="357911" y="62563"/>
                </a:lnTo>
                <a:lnTo>
                  <a:pt x="352632" y="60800"/>
                </a:lnTo>
                <a:close/>
              </a:path>
              <a:path w="1007110" h="194309">
                <a:moveTo>
                  <a:pt x="372943" y="157731"/>
                </a:moveTo>
                <a:lnTo>
                  <a:pt x="371183" y="158612"/>
                </a:lnTo>
                <a:lnTo>
                  <a:pt x="366769" y="162136"/>
                </a:lnTo>
                <a:lnTo>
                  <a:pt x="362355" y="164780"/>
                </a:lnTo>
                <a:lnTo>
                  <a:pt x="351737" y="168304"/>
                </a:lnTo>
                <a:lnTo>
                  <a:pt x="346428" y="169187"/>
                </a:lnTo>
                <a:lnTo>
                  <a:pt x="372943" y="169187"/>
                </a:lnTo>
                <a:lnTo>
                  <a:pt x="372943" y="157731"/>
                </a:lnTo>
                <a:close/>
              </a:path>
              <a:path w="1007110" h="194309">
                <a:moveTo>
                  <a:pt x="372943" y="85472"/>
                </a:moveTo>
                <a:lnTo>
                  <a:pt x="342908" y="85472"/>
                </a:lnTo>
                <a:lnTo>
                  <a:pt x="350187" y="86120"/>
                </a:lnTo>
                <a:lnTo>
                  <a:pt x="357382" y="88007"/>
                </a:lnTo>
                <a:lnTo>
                  <a:pt x="364408" y="91050"/>
                </a:lnTo>
                <a:lnTo>
                  <a:pt x="371183" y="95167"/>
                </a:lnTo>
                <a:lnTo>
                  <a:pt x="372943" y="96048"/>
                </a:lnTo>
                <a:lnTo>
                  <a:pt x="372943" y="85472"/>
                </a:lnTo>
                <a:close/>
              </a:path>
              <a:path w="1007110" h="194309">
                <a:moveTo>
                  <a:pt x="425079" y="63444"/>
                </a:moveTo>
                <a:lnTo>
                  <a:pt x="395044" y="63444"/>
                </a:lnTo>
                <a:lnTo>
                  <a:pt x="395044" y="191216"/>
                </a:lnTo>
                <a:lnTo>
                  <a:pt x="425079" y="191216"/>
                </a:lnTo>
                <a:lnTo>
                  <a:pt x="425079" y="126008"/>
                </a:lnTo>
                <a:lnTo>
                  <a:pt x="425577" y="117898"/>
                </a:lnTo>
                <a:lnTo>
                  <a:pt x="444525" y="88116"/>
                </a:lnTo>
                <a:lnTo>
                  <a:pt x="469281" y="88116"/>
                </a:lnTo>
                <a:lnTo>
                  <a:pt x="469281" y="85472"/>
                </a:lnTo>
                <a:lnTo>
                  <a:pt x="425079" y="85472"/>
                </a:lnTo>
                <a:lnTo>
                  <a:pt x="425079" y="63444"/>
                </a:lnTo>
                <a:close/>
              </a:path>
              <a:path w="1007110" h="194309">
                <a:moveTo>
                  <a:pt x="469281" y="88116"/>
                </a:moveTo>
                <a:lnTo>
                  <a:pt x="455144" y="88116"/>
                </a:lnTo>
                <a:lnTo>
                  <a:pt x="457798" y="88999"/>
                </a:lnTo>
                <a:lnTo>
                  <a:pt x="464867" y="90760"/>
                </a:lnTo>
                <a:lnTo>
                  <a:pt x="468386" y="92523"/>
                </a:lnTo>
                <a:lnTo>
                  <a:pt x="469281" y="93404"/>
                </a:lnTo>
                <a:lnTo>
                  <a:pt x="469281" y="88116"/>
                </a:lnTo>
                <a:close/>
              </a:path>
              <a:path w="1007110" h="194309">
                <a:moveTo>
                  <a:pt x="466627" y="61680"/>
                </a:moveTo>
                <a:lnTo>
                  <a:pt x="449835" y="61680"/>
                </a:lnTo>
                <a:lnTo>
                  <a:pt x="442766" y="63444"/>
                </a:lnTo>
                <a:lnTo>
                  <a:pt x="437457" y="68731"/>
                </a:lnTo>
                <a:lnTo>
                  <a:pt x="432148" y="73136"/>
                </a:lnTo>
                <a:lnTo>
                  <a:pt x="428628" y="78424"/>
                </a:lnTo>
                <a:lnTo>
                  <a:pt x="425974" y="85472"/>
                </a:lnTo>
                <a:lnTo>
                  <a:pt x="469281" y="85472"/>
                </a:lnTo>
                <a:lnTo>
                  <a:pt x="469281" y="63444"/>
                </a:lnTo>
                <a:lnTo>
                  <a:pt x="466627" y="61680"/>
                </a:lnTo>
                <a:close/>
              </a:path>
              <a:path w="1007110" h="194309">
                <a:moveTo>
                  <a:pt x="539104" y="60800"/>
                </a:moveTo>
                <a:lnTo>
                  <a:pt x="498822" y="70837"/>
                </a:lnTo>
                <a:lnTo>
                  <a:pt x="472185" y="113616"/>
                </a:lnTo>
                <a:lnTo>
                  <a:pt x="471041" y="128652"/>
                </a:lnTo>
                <a:lnTo>
                  <a:pt x="472185" y="143026"/>
                </a:lnTo>
                <a:lnTo>
                  <a:pt x="498154" y="183822"/>
                </a:lnTo>
                <a:lnTo>
                  <a:pt x="535554" y="193860"/>
                </a:lnTo>
                <a:lnTo>
                  <a:pt x="550101" y="192703"/>
                </a:lnTo>
                <a:lnTo>
                  <a:pt x="563162" y="189234"/>
                </a:lnTo>
                <a:lnTo>
                  <a:pt x="574574" y="183451"/>
                </a:lnTo>
                <a:lnTo>
                  <a:pt x="584171" y="175355"/>
                </a:lnTo>
                <a:lnTo>
                  <a:pt x="589140" y="169187"/>
                </a:lnTo>
                <a:lnTo>
                  <a:pt x="537314" y="169187"/>
                </a:lnTo>
                <a:lnTo>
                  <a:pt x="529712" y="168526"/>
                </a:lnTo>
                <a:lnTo>
                  <a:pt x="502621" y="137175"/>
                </a:lnTo>
                <a:lnTo>
                  <a:pt x="502031" y="128652"/>
                </a:lnTo>
                <a:lnTo>
                  <a:pt x="502092" y="126008"/>
                </a:lnTo>
                <a:lnTo>
                  <a:pt x="522848" y="88117"/>
                </a:lnTo>
                <a:lnTo>
                  <a:pt x="537314" y="85472"/>
                </a:lnTo>
                <a:lnTo>
                  <a:pt x="591237" y="85472"/>
                </a:lnTo>
                <a:lnTo>
                  <a:pt x="585930" y="78424"/>
                </a:lnTo>
                <a:lnTo>
                  <a:pt x="576500" y="70466"/>
                </a:lnTo>
                <a:lnTo>
                  <a:pt x="565492" y="64986"/>
                </a:lnTo>
                <a:lnTo>
                  <a:pt x="552997" y="61819"/>
                </a:lnTo>
                <a:lnTo>
                  <a:pt x="539104" y="60800"/>
                </a:lnTo>
                <a:close/>
              </a:path>
              <a:path w="1007110" h="194309">
                <a:moveTo>
                  <a:pt x="591237" y="85472"/>
                </a:moveTo>
                <a:lnTo>
                  <a:pt x="537314" y="85472"/>
                </a:lnTo>
                <a:lnTo>
                  <a:pt x="544789" y="86133"/>
                </a:lnTo>
                <a:lnTo>
                  <a:pt x="551347" y="88117"/>
                </a:lnTo>
                <a:lnTo>
                  <a:pt x="570850" y="126008"/>
                </a:lnTo>
                <a:lnTo>
                  <a:pt x="570810" y="128652"/>
                </a:lnTo>
                <a:lnTo>
                  <a:pt x="552119" y="166543"/>
                </a:lnTo>
                <a:lnTo>
                  <a:pt x="537314" y="169187"/>
                </a:lnTo>
                <a:lnTo>
                  <a:pt x="589140" y="169187"/>
                </a:lnTo>
                <a:lnTo>
                  <a:pt x="592279" y="165291"/>
                </a:lnTo>
                <a:lnTo>
                  <a:pt x="598077" y="153656"/>
                </a:lnTo>
                <a:lnTo>
                  <a:pt x="601560" y="140534"/>
                </a:lnTo>
                <a:lnTo>
                  <a:pt x="602722" y="126008"/>
                </a:lnTo>
                <a:lnTo>
                  <a:pt x="601588" y="111633"/>
                </a:lnTo>
                <a:lnTo>
                  <a:pt x="598297" y="98911"/>
                </a:lnTo>
                <a:lnTo>
                  <a:pt x="593021" y="87842"/>
                </a:lnTo>
                <a:lnTo>
                  <a:pt x="591237" y="85472"/>
                </a:lnTo>
                <a:close/>
              </a:path>
              <a:path w="1007110" h="194309">
                <a:moveTo>
                  <a:pt x="616860" y="157731"/>
                </a:moveTo>
                <a:lnTo>
                  <a:pt x="616860" y="186811"/>
                </a:lnTo>
                <a:lnTo>
                  <a:pt x="617755" y="186811"/>
                </a:lnTo>
                <a:lnTo>
                  <a:pt x="621274" y="189452"/>
                </a:lnTo>
                <a:lnTo>
                  <a:pt x="627448" y="190335"/>
                </a:lnTo>
                <a:lnTo>
                  <a:pt x="633652" y="192096"/>
                </a:lnTo>
                <a:lnTo>
                  <a:pt x="646030" y="193860"/>
                </a:lnTo>
                <a:lnTo>
                  <a:pt x="687547" y="183284"/>
                </a:lnTo>
                <a:lnTo>
                  <a:pt x="698262" y="170068"/>
                </a:lnTo>
                <a:lnTo>
                  <a:pt x="646892" y="170067"/>
                </a:lnTo>
                <a:lnTo>
                  <a:pt x="641615" y="169187"/>
                </a:lnTo>
                <a:lnTo>
                  <a:pt x="635412" y="167424"/>
                </a:lnTo>
                <a:lnTo>
                  <a:pt x="623034" y="162136"/>
                </a:lnTo>
                <a:lnTo>
                  <a:pt x="618620" y="158612"/>
                </a:lnTo>
                <a:lnTo>
                  <a:pt x="616860" y="157731"/>
                </a:lnTo>
                <a:close/>
              </a:path>
              <a:path w="1007110" h="194309">
                <a:moveTo>
                  <a:pt x="675170" y="60800"/>
                </a:moveTo>
                <a:lnTo>
                  <a:pt x="630997" y="71375"/>
                </a:lnTo>
                <a:lnTo>
                  <a:pt x="616860" y="99572"/>
                </a:lnTo>
                <a:lnTo>
                  <a:pt x="616860" y="105740"/>
                </a:lnTo>
                <a:lnTo>
                  <a:pt x="617755" y="111028"/>
                </a:lnTo>
                <a:lnTo>
                  <a:pt x="619514" y="115435"/>
                </a:lnTo>
                <a:lnTo>
                  <a:pt x="624823" y="124247"/>
                </a:lnTo>
                <a:lnTo>
                  <a:pt x="629238" y="126888"/>
                </a:lnTo>
                <a:lnTo>
                  <a:pt x="632757" y="130415"/>
                </a:lnTo>
                <a:lnTo>
                  <a:pt x="638961" y="133939"/>
                </a:lnTo>
                <a:lnTo>
                  <a:pt x="647789" y="137464"/>
                </a:lnTo>
                <a:lnTo>
                  <a:pt x="653963" y="140108"/>
                </a:lnTo>
                <a:lnTo>
                  <a:pt x="666341" y="146276"/>
                </a:lnTo>
                <a:lnTo>
                  <a:pt x="668101" y="148039"/>
                </a:lnTo>
                <a:lnTo>
                  <a:pt x="669890" y="150680"/>
                </a:lnTo>
                <a:lnTo>
                  <a:pt x="670755" y="152444"/>
                </a:lnTo>
                <a:lnTo>
                  <a:pt x="671650" y="154207"/>
                </a:lnTo>
                <a:lnTo>
                  <a:pt x="671650" y="165660"/>
                </a:lnTo>
                <a:lnTo>
                  <a:pt x="665476" y="170068"/>
                </a:lnTo>
                <a:lnTo>
                  <a:pt x="698262" y="170067"/>
                </a:lnTo>
                <a:lnTo>
                  <a:pt x="700843" y="162467"/>
                </a:lnTo>
                <a:lnTo>
                  <a:pt x="701685" y="154207"/>
                </a:lnTo>
                <a:lnTo>
                  <a:pt x="701685" y="145395"/>
                </a:lnTo>
                <a:lnTo>
                  <a:pt x="668996" y="116316"/>
                </a:lnTo>
                <a:lnTo>
                  <a:pt x="659272" y="112791"/>
                </a:lnTo>
                <a:lnTo>
                  <a:pt x="653098" y="109264"/>
                </a:lnTo>
                <a:lnTo>
                  <a:pt x="651309" y="106623"/>
                </a:lnTo>
                <a:lnTo>
                  <a:pt x="648684" y="104860"/>
                </a:lnTo>
                <a:lnTo>
                  <a:pt x="646895" y="101336"/>
                </a:lnTo>
                <a:lnTo>
                  <a:pt x="646895" y="93404"/>
                </a:lnTo>
                <a:lnTo>
                  <a:pt x="648684" y="90760"/>
                </a:lnTo>
                <a:lnTo>
                  <a:pt x="652204" y="88116"/>
                </a:lnTo>
                <a:lnTo>
                  <a:pt x="654858" y="85472"/>
                </a:lnTo>
                <a:lnTo>
                  <a:pt x="659272" y="84592"/>
                </a:lnTo>
                <a:lnTo>
                  <a:pt x="694616" y="84592"/>
                </a:lnTo>
                <a:lnTo>
                  <a:pt x="694616" y="66088"/>
                </a:lnTo>
                <a:lnTo>
                  <a:pt x="691097" y="64324"/>
                </a:lnTo>
                <a:lnTo>
                  <a:pt x="686681" y="63443"/>
                </a:lnTo>
                <a:lnTo>
                  <a:pt x="680479" y="61680"/>
                </a:lnTo>
                <a:lnTo>
                  <a:pt x="675170" y="60800"/>
                </a:lnTo>
                <a:close/>
              </a:path>
              <a:path w="1007110" h="194309">
                <a:moveTo>
                  <a:pt x="694616" y="84592"/>
                </a:moveTo>
                <a:lnTo>
                  <a:pt x="669890" y="84592"/>
                </a:lnTo>
                <a:lnTo>
                  <a:pt x="680479" y="86355"/>
                </a:lnTo>
                <a:lnTo>
                  <a:pt x="685788" y="88116"/>
                </a:lnTo>
                <a:lnTo>
                  <a:pt x="690202" y="90760"/>
                </a:lnTo>
                <a:lnTo>
                  <a:pt x="693751" y="92524"/>
                </a:lnTo>
                <a:lnTo>
                  <a:pt x="694616" y="93404"/>
                </a:lnTo>
                <a:lnTo>
                  <a:pt x="694616" y="84592"/>
                </a:lnTo>
                <a:close/>
              </a:path>
              <a:path w="1007110" h="194309">
                <a:moveTo>
                  <a:pt x="782125" y="60800"/>
                </a:moveTo>
                <a:lnTo>
                  <a:pt x="742712" y="70837"/>
                </a:lnTo>
                <a:lnTo>
                  <a:pt x="716102" y="113617"/>
                </a:lnTo>
                <a:lnTo>
                  <a:pt x="714957" y="128652"/>
                </a:lnTo>
                <a:lnTo>
                  <a:pt x="716102" y="143026"/>
                </a:lnTo>
                <a:lnTo>
                  <a:pt x="742058" y="183822"/>
                </a:lnTo>
                <a:lnTo>
                  <a:pt x="779471" y="193860"/>
                </a:lnTo>
                <a:lnTo>
                  <a:pt x="794017" y="192703"/>
                </a:lnTo>
                <a:lnTo>
                  <a:pt x="807075" y="189234"/>
                </a:lnTo>
                <a:lnTo>
                  <a:pt x="818478" y="183451"/>
                </a:lnTo>
                <a:lnTo>
                  <a:pt x="828057" y="175356"/>
                </a:lnTo>
                <a:lnTo>
                  <a:pt x="832951" y="169187"/>
                </a:lnTo>
                <a:lnTo>
                  <a:pt x="781231" y="169187"/>
                </a:lnTo>
                <a:lnTo>
                  <a:pt x="773251" y="168526"/>
                </a:lnTo>
                <a:lnTo>
                  <a:pt x="746534" y="137175"/>
                </a:lnTo>
                <a:lnTo>
                  <a:pt x="745947" y="128652"/>
                </a:lnTo>
                <a:lnTo>
                  <a:pt x="746008" y="126008"/>
                </a:lnTo>
                <a:lnTo>
                  <a:pt x="766430" y="88117"/>
                </a:lnTo>
                <a:lnTo>
                  <a:pt x="781231" y="85472"/>
                </a:lnTo>
                <a:lnTo>
                  <a:pt x="834541" y="85472"/>
                </a:lnTo>
                <a:lnTo>
                  <a:pt x="828952" y="78424"/>
                </a:lnTo>
                <a:lnTo>
                  <a:pt x="820012" y="70466"/>
                </a:lnTo>
                <a:lnTo>
                  <a:pt x="809174" y="64986"/>
                </a:lnTo>
                <a:lnTo>
                  <a:pt x="796518" y="61819"/>
                </a:lnTo>
                <a:lnTo>
                  <a:pt x="782125" y="60800"/>
                </a:lnTo>
                <a:close/>
              </a:path>
              <a:path w="1007110" h="194309">
                <a:moveTo>
                  <a:pt x="834541" y="85472"/>
                </a:moveTo>
                <a:lnTo>
                  <a:pt x="781231" y="85472"/>
                </a:lnTo>
                <a:lnTo>
                  <a:pt x="788706" y="86134"/>
                </a:lnTo>
                <a:lnTo>
                  <a:pt x="795264" y="88117"/>
                </a:lnTo>
                <a:lnTo>
                  <a:pt x="814767" y="126008"/>
                </a:lnTo>
                <a:lnTo>
                  <a:pt x="814724" y="128652"/>
                </a:lnTo>
                <a:lnTo>
                  <a:pt x="795599" y="166543"/>
                </a:lnTo>
                <a:lnTo>
                  <a:pt x="781231" y="169187"/>
                </a:lnTo>
                <a:lnTo>
                  <a:pt x="832951" y="169187"/>
                </a:lnTo>
                <a:lnTo>
                  <a:pt x="836043" y="165291"/>
                </a:lnTo>
                <a:lnTo>
                  <a:pt x="841542" y="153656"/>
                </a:lnTo>
                <a:lnTo>
                  <a:pt x="844721" y="140534"/>
                </a:lnTo>
                <a:lnTo>
                  <a:pt x="845744" y="126008"/>
                </a:lnTo>
                <a:lnTo>
                  <a:pt x="844735" y="111633"/>
                </a:lnTo>
                <a:lnTo>
                  <a:pt x="841654" y="98911"/>
                </a:lnTo>
                <a:lnTo>
                  <a:pt x="836420" y="87842"/>
                </a:lnTo>
                <a:lnTo>
                  <a:pt x="834541" y="85472"/>
                </a:lnTo>
                <a:close/>
              </a:path>
              <a:path w="1007110" h="194309">
                <a:moveTo>
                  <a:pt x="975666" y="88116"/>
                </a:moveTo>
                <a:lnTo>
                  <a:pt x="945601" y="88116"/>
                </a:lnTo>
                <a:lnTo>
                  <a:pt x="945601" y="153324"/>
                </a:lnTo>
                <a:lnTo>
                  <a:pt x="947936" y="171182"/>
                </a:lnTo>
                <a:lnTo>
                  <a:pt x="954993" y="183836"/>
                </a:lnTo>
                <a:lnTo>
                  <a:pt x="966854" y="191367"/>
                </a:lnTo>
                <a:lnTo>
                  <a:pt x="983600" y="193860"/>
                </a:lnTo>
                <a:lnTo>
                  <a:pt x="991563" y="193860"/>
                </a:lnTo>
                <a:lnTo>
                  <a:pt x="995978" y="192980"/>
                </a:lnTo>
                <a:lnTo>
                  <a:pt x="1003941" y="190336"/>
                </a:lnTo>
                <a:lnTo>
                  <a:pt x="1005701" y="189452"/>
                </a:lnTo>
                <a:lnTo>
                  <a:pt x="1006596" y="189452"/>
                </a:lnTo>
                <a:lnTo>
                  <a:pt x="1006596" y="169188"/>
                </a:lnTo>
                <a:lnTo>
                  <a:pt x="987149" y="169188"/>
                </a:lnTo>
                <a:lnTo>
                  <a:pt x="982735" y="167424"/>
                </a:lnTo>
                <a:lnTo>
                  <a:pt x="980080" y="164780"/>
                </a:lnTo>
                <a:lnTo>
                  <a:pt x="977426" y="161256"/>
                </a:lnTo>
                <a:lnTo>
                  <a:pt x="975666" y="155968"/>
                </a:lnTo>
                <a:lnTo>
                  <a:pt x="975666" y="88116"/>
                </a:lnTo>
                <a:close/>
              </a:path>
              <a:path w="1007110" h="194309">
                <a:moveTo>
                  <a:pt x="900534" y="88116"/>
                </a:moveTo>
                <a:lnTo>
                  <a:pt x="870500" y="88116"/>
                </a:lnTo>
                <a:lnTo>
                  <a:pt x="870500" y="191216"/>
                </a:lnTo>
                <a:lnTo>
                  <a:pt x="900534" y="191216"/>
                </a:lnTo>
                <a:lnTo>
                  <a:pt x="900534" y="88116"/>
                </a:lnTo>
                <a:close/>
              </a:path>
              <a:path w="1007110" h="194309">
                <a:moveTo>
                  <a:pt x="1006596" y="164780"/>
                </a:moveTo>
                <a:lnTo>
                  <a:pt x="1001287" y="167424"/>
                </a:lnTo>
                <a:lnTo>
                  <a:pt x="995978" y="169188"/>
                </a:lnTo>
                <a:lnTo>
                  <a:pt x="1006596" y="169188"/>
                </a:lnTo>
                <a:lnTo>
                  <a:pt x="1006596" y="164780"/>
                </a:lnTo>
                <a:close/>
              </a:path>
              <a:path w="1007110" h="194309">
                <a:moveTo>
                  <a:pt x="1006596" y="63444"/>
                </a:moveTo>
                <a:lnTo>
                  <a:pt x="849293" y="63444"/>
                </a:lnTo>
                <a:lnTo>
                  <a:pt x="849293" y="88116"/>
                </a:lnTo>
                <a:lnTo>
                  <a:pt x="1006596" y="88116"/>
                </a:lnTo>
                <a:lnTo>
                  <a:pt x="1006596" y="63444"/>
                </a:lnTo>
                <a:close/>
              </a:path>
              <a:path w="1007110" h="194309">
                <a:moveTo>
                  <a:pt x="923500" y="0"/>
                </a:moveTo>
                <a:lnTo>
                  <a:pt x="885502" y="9692"/>
                </a:lnTo>
                <a:lnTo>
                  <a:pt x="870500" y="37008"/>
                </a:lnTo>
                <a:lnTo>
                  <a:pt x="870500" y="63444"/>
                </a:lnTo>
                <a:lnTo>
                  <a:pt x="900534" y="63444"/>
                </a:lnTo>
                <a:lnTo>
                  <a:pt x="900534" y="40532"/>
                </a:lnTo>
                <a:lnTo>
                  <a:pt x="902294" y="34364"/>
                </a:lnTo>
                <a:lnTo>
                  <a:pt x="905843" y="30840"/>
                </a:lnTo>
                <a:lnTo>
                  <a:pt x="908498" y="26435"/>
                </a:lnTo>
                <a:lnTo>
                  <a:pt x="913777" y="24672"/>
                </a:lnTo>
                <a:lnTo>
                  <a:pt x="934118" y="24672"/>
                </a:lnTo>
                <a:lnTo>
                  <a:pt x="934118" y="2643"/>
                </a:lnTo>
                <a:lnTo>
                  <a:pt x="933224" y="2643"/>
                </a:lnTo>
                <a:lnTo>
                  <a:pt x="928809" y="880"/>
                </a:lnTo>
                <a:lnTo>
                  <a:pt x="923500" y="0"/>
                </a:lnTo>
                <a:close/>
              </a:path>
              <a:path w="1007110" h="194309">
                <a:moveTo>
                  <a:pt x="975666" y="25552"/>
                </a:moveTo>
                <a:lnTo>
                  <a:pt x="974771" y="25552"/>
                </a:lnTo>
                <a:lnTo>
                  <a:pt x="946496" y="34364"/>
                </a:lnTo>
                <a:lnTo>
                  <a:pt x="945601" y="35247"/>
                </a:lnTo>
                <a:lnTo>
                  <a:pt x="945601" y="63444"/>
                </a:lnTo>
                <a:lnTo>
                  <a:pt x="975666" y="63444"/>
                </a:lnTo>
                <a:lnTo>
                  <a:pt x="975666" y="25552"/>
                </a:lnTo>
                <a:close/>
              </a:path>
              <a:path w="1007110" h="194309">
                <a:moveTo>
                  <a:pt x="934118" y="24672"/>
                </a:moveTo>
                <a:lnTo>
                  <a:pt x="923500" y="24672"/>
                </a:lnTo>
                <a:lnTo>
                  <a:pt x="927945" y="25552"/>
                </a:lnTo>
                <a:lnTo>
                  <a:pt x="932359" y="28196"/>
                </a:lnTo>
                <a:lnTo>
                  <a:pt x="934118" y="28196"/>
                </a:lnTo>
                <a:lnTo>
                  <a:pt x="934118" y="24672"/>
                </a:lnTo>
                <a:close/>
              </a:path>
            </a:pathLst>
          </a:custGeom>
          <a:solidFill>
            <a:srgbClr val="737373"/>
          </a:solidFill>
        </p:spPr>
        <p:txBody>
          <a:bodyPr wrap="square" lIns="0" tIns="0" rIns="0" bIns="0" rtlCol="0"/>
          <a:lstStyle/>
          <a:p>
            <a:endParaRPr/>
          </a:p>
        </p:txBody>
      </p:sp>
      <p:sp>
        <p:nvSpPr>
          <p:cNvPr id="4" name="object 4"/>
          <p:cNvSpPr/>
          <p:nvPr/>
        </p:nvSpPr>
        <p:spPr>
          <a:xfrm>
            <a:off x="594968" y="597426"/>
            <a:ext cx="296932" cy="2960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376415" y="815339"/>
            <a:ext cx="5125211" cy="5362956"/>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587451" y="3064509"/>
            <a:ext cx="347599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Managing </a:t>
            </a:r>
            <a:r>
              <a:rPr sz="2800" b="1" spc="-30" dirty="0">
                <a:solidFill>
                  <a:srgbClr val="3B3B41"/>
                </a:solidFill>
                <a:latin typeface="Segoe UI Semibold"/>
                <a:cs typeface="Segoe UI Semibold"/>
              </a:rPr>
              <a:t>Service</a:t>
            </a:r>
            <a:r>
              <a:rPr sz="2800" b="1" spc="-175" dirty="0">
                <a:solidFill>
                  <a:srgbClr val="3B3B41"/>
                </a:solidFill>
                <a:latin typeface="Segoe UI Semibold"/>
                <a:cs typeface="Segoe UI Semibold"/>
              </a:rPr>
              <a:t> </a:t>
            </a:r>
            <a:r>
              <a:rPr sz="2800" b="1" spc="-35" dirty="0">
                <a:solidFill>
                  <a:srgbClr val="3B3B41"/>
                </a:solidFill>
                <a:latin typeface="Segoe UI Semibold"/>
                <a:cs typeface="Segoe UI Semibold"/>
              </a:rPr>
              <a:t>Bus</a:t>
            </a:r>
            <a:endParaRPr sz="2800">
              <a:latin typeface="Segoe UI Semibold"/>
              <a:cs typeface="Segoe UI Semibo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1209675" cy="452120"/>
          </a:xfrm>
          <a:prstGeom prst="rect">
            <a:avLst/>
          </a:prstGeom>
        </p:spPr>
        <p:txBody>
          <a:bodyPr vert="horz" wrap="square" lIns="0" tIns="12065" rIns="0" bIns="0" rtlCol="0">
            <a:spAutoFit/>
          </a:bodyPr>
          <a:lstStyle/>
          <a:p>
            <a:pPr marL="12700">
              <a:lnSpc>
                <a:spcPct val="100000"/>
              </a:lnSpc>
              <a:spcBef>
                <a:spcPts val="95"/>
              </a:spcBef>
            </a:pPr>
            <a:r>
              <a:rPr sz="2800" b="1" spc="-55" dirty="0">
                <a:solidFill>
                  <a:srgbClr val="3B3B41"/>
                </a:solidFill>
                <a:latin typeface="Segoe UI Semibold"/>
                <a:cs typeface="Segoe UI Semibold"/>
              </a:rPr>
              <a:t>Queue</a:t>
            </a:r>
            <a:r>
              <a:rPr sz="2800" b="1" spc="-5" dirty="0">
                <a:solidFill>
                  <a:srgbClr val="3B3B41"/>
                </a:solidFill>
                <a:latin typeface="Segoe UI Semibold"/>
                <a:cs typeface="Segoe UI Semibold"/>
              </a:rPr>
              <a:t>s</a:t>
            </a:r>
            <a:endParaRPr sz="2800">
              <a:latin typeface="Segoe UI Semibold"/>
              <a:cs typeface="Segoe UI Semibold"/>
            </a:endParaRPr>
          </a:p>
        </p:txBody>
      </p:sp>
      <p:sp>
        <p:nvSpPr>
          <p:cNvPr id="3" name="object 3"/>
          <p:cNvSpPr txBox="1"/>
          <p:nvPr/>
        </p:nvSpPr>
        <p:spPr>
          <a:xfrm>
            <a:off x="538683" y="1791715"/>
            <a:ext cx="6590665" cy="1916430"/>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Azure </a:t>
            </a:r>
            <a:r>
              <a:rPr sz="2400" b="1" spc="-35" dirty="0">
                <a:solidFill>
                  <a:srgbClr val="3B3B41"/>
                </a:solidFill>
                <a:latin typeface="Segoe UI Semibold"/>
                <a:cs typeface="Segoe UI Semibold"/>
              </a:rPr>
              <a:t>Service Bus </a:t>
            </a:r>
            <a:r>
              <a:rPr sz="2400" b="1" spc="-45" dirty="0">
                <a:solidFill>
                  <a:srgbClr val="3B3B41"/>
                </a:solidFill>
                <a:latin typeface="Segoe UI Semibold"/>
                <a:cs typeface="Segoe UI Semibold"/>
              </a:rPr>
              <a:t>Queues</a:t>
            </a:r>
            <a:r>
              <a:rPr sz="2400" b="1" spc="-320" dirty="0">
                <a:solidFill>
                  <a:srgbClr val="3B3B41"/>
                </a:solidFill>
                <a:latin typeface="Segoe UI Semibold"/>
                <a:cs typeface="Segoe UI Semibold"/>
              </a:rPr>
              <a:t> </a:t>
            </a:r>
            <a:r>
              <a:rPr sz="2400" b="1" spc="-50" dirty="0">
                <a:solidFill>
                  <a:srgbClr val="3B3B41"/>
                </a:solidFill>
                <a:latin typeface="Segoe UI Semibold"/>
                <a:cs typeface="Segoe UI Semibold"/>
              </a:rPr>
              <a:t>provide:</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Asynchronous, </a:t>
            </a:r>
            <a:r>
              <a:rPr sz="2000" b="1" spc="-10" dirty="0">
                <a:solidFill>
                  <a:srgbClr val="3B3B41"/>
                </a:solidFill>
                <a:latin typeface="Segoe UI"/>
                <a:cs typeface="Segoe UI"/>
              </a:rPr>
              <a:t>brokered</a:t>
            </a:r>
            <a:r>
              <a:rPr sz="2000" b="1" spc="10" dirty="0">
                <a:solidFill>
                  <a:srgbClr val="3B3B41"/>
                </a:solidFill>
                <a:latin typeface="Segoe UI"/>
                <a:cs typeface="Segoe UI"/>
              </a:rPr>
              <a:t> </a:t>
            </a:r>
            <a:r>
              <a:rPr sz="2000" b="1" spc="-5" dirty="0">
                <a:solidFill>
                  <a:srgbClr val="3B3B41"/>
                </a:solidFill>
                <a:latin typeface="Segoe UI"/>
                <a:cs typeface="Segoe UI"/>
              </a:rPr>
              <a:t>messaging</a:t>
            </a:r>
            <a:endParaRPr sz="2000">
              <a:latin typeface="Segoe UI"/>
              <a:cs typeface="Segoe UI"/>
            </a:endParaRPr>
          </a:p>
          <a:p>
            <a:pPr marL="12700" marR="5080">
              <a:lnSpc>
                <a:spcPct val="100000"/>
              </a:lnSpc>
              <a:spcBef>
                <a:spcPts val="5"/>
              </a:spcBef>
            </a:pPr>
            <a:r>
              <a:rPr sz="2000" b="1" spc="-25" dirty="0">
                <a:solidFill>
                  <a:srgbClr val="3B3B41"/>
                </a:solidFill>
                <a:latin typeface="Segoe UI"/>
                <a:cs typeface="Segoe UI"/>
              </a:rPr>
              <a:t>Temporal </a:t>
            </a:r>
            <a:r>
              <a:rPr sz="2000" b="1" spc="-5" dirty="0">
                <a:solidFill>
                  <a:srgbClr val="3B3B41"/>
                </a:solidFill>
                <a:latin typeface="Segoe UI"/>
                <a:cs typeface="Segoe UI"/>
              </a:rPr>
              <a:t>decoupling </a:t>
            </a:r>
            <a:r>
              <a:rPr sz="2000" b="1" spc="-25" dirty="0">
                <a:solidFill>
                  <a:srgbClr val="3B3B41"/>
                </a:solidFill>
                <a:latin typeface="Segoe UI"/>
                <a:cs typeface="Segoe UI"/>
              </a:rPr>
              <a:t>of </a:t>
            </a:r>
            <a:r>
              <a:rPr sz="2000" b="1" spc="-5" dirty="0">
                <a:solidFill>
                  <a:srgbClr val="3B3B41"/>
                </a:solidFill>
                <a:latin typeface="Segoe UI"/>
                <a:cs typeface="Segoe UI"/>
              </a:rPr>
              <a:t>message senders </a:t>
            </a:r>
            <a:r>
              <a:rPr sz="2000" b="1" dirty="0">
                <a:solidFill>
                  <a:srgbClr val="3B3B41"/>
                </a:solidFill>
                <a:latin typeface="Segoe UI"/>
                <a:cs typeface="Segoe UI"/>
              </a:rPr>
              <a:t>and </a:t>
            </a:r>
            <a:r>
              <a:rPr sz="2000" b="1" spc="-10" dirty="0">
                <a:solidFill>
                  <a:srgbClr val="3B3B41"/>
                </a:solidFill>
                <a:latin typeface="Segoe UI"/>
                <a:cs typeface="Segoe UI"/>
              </a:rPr>
              <a:t>receivers  Structured </a:t>
            </a:r>
            <a:r>
              <a:rPr sz="2000" b="1" spc="-5" dirty="0">
                <a:solidFill>
                  <a:srgbClr val="3B3B41"/>
                </a:solidFill>
                <a:latin typeface="Segoe UI"/>
                <a:cs typeface="Segoe UI"/>
              </a:rPr>
              <a:t>message</a:t>
            </a:r>
            <a:r>
              <a:rPr sz="2000" b="1" spc="20" dirty="0">
                <a:solidFill>
                  <a:srgbClr val="3B3B41"/>
                </a:solidFill>
                <a:latin typeface="Segoe UI"/>
                <a:cs typeface="Segoe UI"/>
              </a:rPr>
              <a:t> </a:t>
            </a:r>
            <a:r>
              <a:rPr sz="2000" b="1" spc="-5" dirty="0">
                <a:solidFill>
                  <a:srgbClr val="3B3B41"/>
                </a:solidFill>
                <a:latin typeface="Segoe UI"/>
                <a:cs typeface="Segoe UI"/>
              </a:rPr>
              <a:t>processing</a:t>
            </a:r>
            <a:endParaRPr sz="2000">
              <a:latin typeface="Segoe UI"/>
              <a:cs typeface="Segoe UI"/>
            </a:endParaRPr>
          </a:p>
          <a:p>
            <a:pPr marL="12700">
              <a:lnSpc>
                <a:spcPct val="100000"/>
              </a:lnSpc>
            </a:pPr>
            <a:r>
              <a:rPr sz="2000" b="1" spc="-5" dirty="0">
                <a:solidFill>
                  <a:srgbClr val="3B3B41"/>
                </a:solidFill>
                <a:latin typeface="Segoe UI"/>
                <a:cs typeface="Segoe UI"/>
              </a:rPr>
              <a:t>Publish/subscribe</a:t>
            </a:r>
            <a:r>
              <a:rPr sz="2000" b="1" spc="-35" dirty="0">
                <a:solidFill>
                  <a:srgbClr val="3B3B41"/>
                </a:solidFill>
                <a:latin typeface="Segoe UI"/>
                <a:cs typeface="Segoe UI"/>
              </a:rPr>
              <a:t> </a:t>
            </a:r>
            <a:r>
              <a:rPr sz="2000" b="1" spc="-5" dirty="0">
                <a:solidFill>
                  <a:srgbClr val="3B3B41"/>
                </a:solidFill>
                <a:latin typeface="Segoe UI"/>
                <a:cs typeface="Segoe UI"/>
              </a:rPr>
              <a:t>capabilities</a:t>
            </a:r>
            <a:endParaRPr sz="2000">
              <a:latin typeface="Segoe UI"/>
              <a:cs typeface="Segoe UI"/>
            </a:endParaRPr>
          </a:p>
          <a:p>
            <a:pPr marL="12700">
              <a:lnSpc>
                <a:spcPct val="100000"/>
              </a:lnSpc>
            </a:pPr>
            <a:r>
              <a:rPr sz="2000" b="1" spc="-5" dirty="0">
                <a:solidFill>
                  <a:srgbClr val="3B3B41"/>
                </a:solidFill>
                <a:latin typeface="Segoe UI"/>
                <a:cs typeface="Segoe UI"/>
              </a:rPr>
              <a:t>First </a:t>
            </a:r>
            <a:r>
              <a:rPr sz="2000" b="1" dirty="0">
                <a:solidFill>
                  <a:srgbClr val="3B3B41"/>
                </a:solidFill>
                <a:latin typeface="Segoe UI"/>
                <a:cs typeface="Segoe UI"/>
              </a:rPr>
              <a:t>In, </a:t>
            </a:r>
            <a:r>
              <a:rPr sz="2000" b="1" spc="-5" dirty="0">
                <a:solidFill>
                  <a:srgbClr val="3B3B41"/>
                </a:solidFill>
                <a:latin typeface="Segoe UI"/>
                <a:cs typeface="Segoe UI"/>
              </a:rPr>
              <a:t>First Out </a:t>
            </a:r>
            <a:r>
              <a:rPr sz="2000" b="1" dirty="0">
                <a:solidFill>
                  <a:srgbClr val="3B3B41"/>
                </a:solidFill>
                <a:latin typeface="Segoe UI"/>
                <a:cs typeface="Segoe UI"/>
              </a:rPr>
              <a:t>(FIFO) </a:t>
            </a:r>
            <a:r>
              <a:rPr sz="2000" b="1" spc="-5" dirty="0">
                <a:solidFill>
                  <a:srgbClr val="3B3B41"/>
                </a:solidFill>
                <a:latin typeface="Segoe UI"/>
                <a:cs typeface="Segoe UI"/>
              </a:rPr>
              <a:t>message</a:t>
            </a:r>
            <a:r>
              <a:rPr sz="2000" b="1" spc="-65" dirty="0">
                <a:solidFill>
                  <a:srgbClr val="3B3B41"/>
                </a:solidFill>
                <a:latin typeface="Segoe UI"/>
                <a:cs typeface="Segoe UI"/>
              </a:rPr>
              <a:t> </a:t>
            </a:r>
            <a:r>
              <a:rPr sz="2000" b="1" dirty="0">
                <a:solidFill>
                  <a:srgbClr val="3B3B41"/>
                </a:solidFill>
                <a:latin typeface="Segoe UI"/>
                <a:cs typeface="Segoe UI"/>
              </a:rPr>
              <a:t>delivery</a:t>
            </a:r>
            <a:endParaRPr sz="2000">
              <a:latin typeface="Segoe UI"/>
              <a:cs typeface="Segoe UI"/>
            </a:endParaRPr>
          </a:p>
        </p:txBody>
      </p:sp>
      <p:sp>
        <p:nvSpPr>
          <p:cNvPr id="4" name="object 4"/>
          <p:cNvSpPr/>
          <p:nvPr/>
        </p:nvSpPr>
        <p:spPr>
          <a:xfrm>
            <a:off x="3538728" y="4442459"/>
            <a:ext cx="7871459" cy="170383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3856354" cy="452120"/>
          </a:xfrm>
          <a:prstGeom prst="rect">
            <a:avLst/>
          </a:prstGeom>
        </p:spPr>
        <p:txBody>
          <a:bodyPr vert="horz" wrap="square" lIns="0" tIns="12065" rIns="0" bIns="0" rtlCol="0">
            <a:spAutoFit/>
          </a:bodyPr>
          <a:lstStyle/>
          <a:p>
            <a:pPr marL="12700">
              <a:lnSpc>
                <a:spcPct val="100000"/>
              </a:lnSpc>
              <a:spcBef>
                <a:spcPts val="95"/>
              </a:spcBef>
            </a:pPr>
            <a:r>
              <a:rPr sz="2800" b="1" spc="-90" dirty="0">
                <a:solidFill>
                  <a:srgbClr val="3B3B41"/>
                </a:solidFill>
                <a:latin typeface="Segoe UI Semibold"/>
                <a:cs typeface="Segoe UI Semibold"/>
              </a:rPr>
              <a:t>Topics </a:t>
            </a:r>
            <a:r>
              <a:rPr sz="2800" b="1" spc="-35" dirty="0">
                <a:solidFill>
                  <a:srgbClr val="3B3B41"/>
                </a:solidFill>
                <a:latin typeface="Segoe UI Semibold"/>
                <a:cs typeface="Segoe UI Semibold"/>
              </a:rPr>
              <a:t>and</a:t>
            </a:r>
            <a:r>
              <a:rPr sz="2800" b="1" spc="-155" dirty="0">
                <a:solidFill>
                  <a:srgbClr val="3B3B41"/>
                </a:solidFill>
                <a:latin typeface="Segoe UI Semibold"/>
                <a:cs typeface="Segoe UI Semibold"/>
              </a:rPr>
              <a:t> </a:t>
            </a:r>
            <a:r>
              <a:rPr sz="2800" b="1" spc="-50" dirty="0">
                <a:solidFill>
                  <a:srgbClr val="3B3B41"/>
                </a:solidFill>
                <a:latin typeface="Segoe UI Semibold"/>
                <a:cs typeface="Segoe UI Semibold"/>
              </a:rPr>
              <a:t>Subscriptions</a:t>
            </a:r>
            <a:endParaRPr sz="2800">
              <a:latin typeface="Segoe UI Semibold"/>
              <a:cs typeface="Segoe UI Semibold"/>
            </a:endParaRPr>
          </a:p>
        </p:txBody>
      </p:sp>
      <p:sp>
        <p:nvSpPr>
          <p:cNvPr id="3" name="object 3"/>
          <p:cNvSpPr txBox="1"/>
          <p:nvPr/>
        </p:nvSpPr>
        <p:spPr>
          <a:xfrm>
            <a:off x="538683" y="1791715"/>
            <a:ext cx="9131300" cy="1489075"/>
          </a:xfrm>
          <a:prstGeom prst="rect">
            <a:avLst/>
          </a:prstGeom>
        </p:spPr>
        <p:txBody>
          <a:bodyPr vert="horz" wrap="square" lIns="0" tIns="12700" rIns="0" bIns="0" rtlCol="0">
            <a:spAutoFit/>
          </a:bodyPr>
          <a:lstStyle/>
          <a:p>
            <a:pPr marL="12700" marR="1147445">
              <a:lnSpc>
                <a:spcPct val="100000"/>
              </a:lnSpc>
              <a:spcBef>
                <a:spcPts val="100"/>
              </a:spcBef>
            </a:pPr>
            <a:r>
              <a:rPr sz="2400" b="1" spc="-50" dirty="0">
                <a:solidFill>
                  <a:srgbClr val="3B3B41"/>
                </a:solidFill>
                <a:latin typeface="Segoe UI Semibold"/>
                <a:cs typeface="Segoe UI Semibold"/>
              </a:rPr>
              <a:t>One-to-many communication </a:t>
            </a:r>
            <a:r>
              <a:rPr sz="2400" b="1" spc="-30" dirty="0">
                <a:solidFill>
                  <a:srgbClr val="3B3B41"/>
                </a:solidFill>
                <a:latin typeface="Segoe UI Semibold"/>
                <a:cs typeface="Segoe UI Semibold"/>
              </a:rPr>
              <a:t>in </a:t>
            </a:r>
            <a:r>
              <a:rPr sz="2400" b="1" dirty="0">
                <a:solidFill>
                  <a:srgbClr val="3B3B41"/>
                </a:solidFill>
                <a:latin typeface="Segoe UI Semibold"/>
                <a:cs typeface="Segoe UI Semibold"/>
              </a:rPr>
              <a:t>a </a:t>
            </a:r>
            <a:r>
              <a:rPr sz="2400" b="1" spc="-50" dirty="0">
                <a:solidFill>
                  <a:srgbClr val="3B3B41"/>
                </a:solidFill>
                <a:latin typeface="Segoe UI Semibold"/>
                <a:cs typeface="Segoe UI Semibold"/>
              </a:rPr>
              <a:t>publish/subscribe</a:t>
            </a:r>
            <a:r>
              <a:rPr sz="2400" b="1" spc="-430" dirty="0">
                <a:solidFill>
                  <a:srgbClr val="3B3B41"/>
                </a:solidFill>
                <a:latin typeface="Segoe UI Semibold"/>
                <a:cs typeface="Segoe UI Semibold"/>
              </a:rPr>
              <a:t> </a:t>
            </a:r>
            <a:r>
              <a:rPr sz="2400" b="1" spc="-50" dirty="0">
                <a:solidFill>
                  <a:srgbClr val="3B3B41"/>
                </a:solidFill>
                <a:latin typeface="Segoe UI Semibold"/>
                <a:cs typeface="Segoe UI Semibold"/>
              </a:rPr>
              <a:t>pattern  </a:t>
            </a:r>
            <a:r>
              <a:rPr sz="2400" b="1" spc="-45" dirty="0">
                <a:solidFill>
                  <a:srgbClr val="3B3B41"/>
                </a:solidFill>
                <a:latin typeface="Segoe UI Semibold"/>
                <a:cs typeface="Segoe UI Semibold"/>
              </a:rPr>
              <a:t>Useful </a:t>
            </a:r>
            <a:r>
              <a:rPr sz="2400" b="1" spc="-40" dirty="0">
                <a:solidFill>
                  <a:srgbClr val="3B3B41"/>
                </a:solidFill>
                <a:latin typeface="Segoe UI Semibold"/>
                <a:cs typeface="Segoe UI Semibold"/>
              </a:rPr>
              <a:t>for </a:t>
            </a:r>
            <a:r>
              <a:rPr sz="2400" b="1" spc="-45" dirty="0">
                <a:solidFill>
                  <a:srgbClr val="3B3B41"/>
                </a:solidFill>
                <a:latin typeface="Segoe UI Semibold"/>
                <a:cs typeface="Segoe UI Semibold"/>
              </a:rPr>
              <a:t>scaling large number </a:t>
            </a:r>
            <a:r>
              <a:rPr sz="2400" b="1" spc="-50" dirty="0">
                <a:solidFill>
                  <a:srgbClr val="3B3B41"/>
                </a:solidFill>
                <a:latin typeface="Segoe UI Semibold"/>
                <a:cs typeface="Segoe UI Semibold"/>
              </a:rPr>
              <a:t>of</a:t>
            </a:r>
            <a:r>
              <a:rPr sz="2400" b="1" spc="-425" dirty="0">
                <a:solidFill>
                  <a:srgbClr val="3B3B41"/>
                </a:solidFill>
                <a:latin typeface="Segoe UI Semibold"/>
                <a:cs typeface="Segoe UI Semibold"/>
              </a:rPr>
              <a:t> </a:t>
            </a:r>
            <a:r>
              <a:rPr sz="2400" b="1" spc="-50" dirty="0">
                <a:solidFill>
                  <a:srgbClr val="3B3B41"/>
                </a:solidFill>
                <a:latin typeface="Segoe UI Semibold"/>
                <a:cs typeface="Segoe UI Semibold"/>
              </a:rPr>
              <a:t>recipients</a:t>
            </a:r>
            <a:endParaRPr sz="2400">
              <a:latin typeface="Segoe UI Semibold"/>
              <a:cs typeface="Segoe UI Semibold"/>
            </a:endParaRPr>
          </a:p>
          <a:p>
            <a:pPr marL="12700" marR="5080">
              <a:lnSpc>
                <a:spcPct val="100000"/>
              </a:lnSpc>
            </a:pPr>
            <a:r>
              <a:rPr sz="2400" b="1" spc="-40" dirty="0">
                <a:solidFill>
                  <a:srgbClr val="3B3B41"/>
                </a:solidFill>
                <a:latin typeface="Segoe UI Semibold"/>
                <a:cs typeface="Segoe UI Semibold"/>
              </a:rPr>
              <a:t>Each </a:t>
            </a:r>
            <a:r>
              <a:rPr sz="2400" b="1" spc="-50" dirty="0">
                <a:solidFill>
                  <a:srgbClr val="3B3B41"/>
                </a:solidFill>
                <a:latin typeface="Segoe UI Semibold"/>
                <a:cs typeface="Segoe UI Semibold"/>
              </a:rPr>
              <a:t>published </a:t>
            </a:r>
            <a:r>
              <a:rPr sz="2400" b="1" spc="-45" dirty="0">
                <a:solidFill>
                  <a:srgbClr val="3B3B41"/>
                </a:solidFill>
                <a:latin typeface="Segoe UI Semibold"/>
                <a:cs typeface="Segoe UI Semibold"/>
              </a:rPr>
              <a:t>message </a:t>
            </a:r>
            <a:r>
              <a:rPr sz="2400" b="1" spc="-30" dirty="0">
                <a:solidFill>
                  <a:srgbClr val="3B3B41"/>
                </a:solidFill>
                <a:latin typeface="Segoe UI Semibold"/>
                <a:cs typeface="Segoe UI Semibold"/>
              </a:rPr>
              <a:t>is </a:t>
            </a:r>
            <a:r>
              <a:rPr sz="2400" b="1" spc="-55" dirty="0">
                <a:solidFill>
                  <a:srgbClr val="3B3B41"/>
                </a:solidFill>
                <a:latin typeface="Segoe UI Semibold"/>
                <a:cs typeface="Segoe UI Semibold"/>
              </a:rPr>
              <a:t>available </a:t>
            </a:r>
            <a:r>
              <a:rPr sz="2400" b="1" spc="-35" dirty="0">
                <a:solidFill>
                  <a:srgbClr val="3B3B41"/>
                </a:solidFill>
                <a:latin typeface="Segoe UI Semibold"/>
                <a:cs typeface="Segoe UI Semibold"/>
              </a:rPr>
              <a:t>to </a:t>
            </a:r>
            <a:r>
              <a:rPr sz="2400" b="1" spc="-55" dirty="0">
                <a:solidFill>
                  <a:srgbClr val="3B3B41"/>
                </a:solidFill>
                <a:latin typeface="Segoe UI Semibold"/>
                <a:cs typeface="Segoe UI Semibold"/>
              </a:rPr>
              <a:t>topic-registered</a:t>
            </a:r>
            <a:r>
              <a:rPr sz="2400" b="1" spc="-430" dirty="0">
                <a:solidFill>
                  <a:srgbClr val="3B3B41"/>
                </a:solidFill>
                <a:latin typeface="Segoe UI Semibold"/>
                <a:cs typeface="Segoe UI Semibold"/>
              </a:rPr>
              <a:t> </a:t>
            </a:r>
            <a:r>
              <a:rPr sz="2400" b="1" spc="-50" dirty="0">
                <a:solidFill>
                  <a:srgbClr val="3B3B41"/>
                </a:solidFill>
                <a:latin typeface="Segoe UI Semibold"/>
                <a:cs typeface="Segoe UI Semibold"/>
              </a:rPr>
              <a:t>subscriptions  Subscriptions </a:t>
            </a:r>
            <a:r>
              <a:rPr sz="2400" b="1" spc="-35" dirty="0">
                <a:solidFill>
                  <a:srgbClr val="3B3B41"/>
                </a:solidFill>
                <a:latin typeface="Segoe UI Semibold"/>
                <a:cs typeface="Segoe UI Semibold"/>
              </a:rPr>
              <a:t>use </a:t>
            </a:r>
            <a:r>
              <a:rPr sz="2400" b="1" spc="-50" dirty="0">
                <a:solidFill>
                  <a:srgbClr val="3B3B41"/>
                </a:solidFill>
                <a:latin typeface="Segoe UI Semibold"/>
                <a:cs typeface="Segoe UI Semibold"/>
              </a:rPr>
              <a:t>filters </a:t>
            </a:r>
            <a:r>
              <a:rPr sz="2400" b="1" spc="-35" dirty="0">
                <a:solidFill>
                  <a:srgbClr val="3B3B41"/>
                </a:solidFill>
                <a:latin typeface="Segoe UI Semibold"/>
                <a:cs typeface="Segoe UI Semibold"/>
              </a:rPr>
              <a:t>to </a:t>
            </a:r>
            <a:r>
              <a:rPr sz="2400" b="1" spc="-50" dirty="0">
                <a:solidFill>
                  <a:srgbClr val="3B3B41"/>
                </a:solidFill>
                <a:latin typeface="Segoe UI Semibold"/>
                <a:cs typeface="Segoe UI Semibold"/>
              </a:rPr>
              <a:t>designate messages </a:t>
            </a:r>
            <a:r>
              <a:rPr sz="2400" b="1" spc="-35" dirty="0">
                <a:solidFill>
                  <a:srgbClr val="3B3B41"/>
                </a:solidFill>
                <a:latin typeface="Segoe UI Semibold"/>
                <a:cs typeface="Segoe UI Semibold"/>
              </a:rPr>
              <a:t>to</a:t>
            </a:r>
            <a:r>
              <a:rPr sz="2400" b="1" spc="-459" dirty="0">
                <a:solidFill>
                  <a:srgbClr val="3B3B41"/>
                </a:solidFill>
                <a:latin typeface="Segoe UI Semibold"/>
                <a:cs typeface="Segoe UI Semibold"/>
              </a:rPr>
              <a:t> </a:t>
            </a:r>
            <a:r>
              <a:rPr sz="2400" b="1" spc="-55" dirty="0">
                <a:solidFill>
                  <a:srgbClr val="3B3B41"/>
                </a:solidFill>
                <a:latin typeface="Segoe UI Semibold"/>
                <a:cs typeface="Segoe UI Semibold"/>
              </a:rPr>
              <a:t>receive</a:t>
            </a:r>
            <a:endParaRPr sz="2400">
              <a:latin typeface="Segoe UI Semibold"/>
              <a:cs typeface="Segoe UI Semibold"/>
            </a:endParaRPr>
          </a:p>
        </p:txBody>
      </p:sp>
      <p:sp>
        <p:nvSpPr>
          <p:cNvPr id="4" name="object 4"/>
          <p:cNvSpPr/>
          <p:nvPr/>
        </p:nvSpPr>
        <p:spPr>
          <a:xfrm>
            <a:off x="1156325" y="4073468"/>
            <a:ext cx="7383037" cy="244866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88365" y="492963"/>
            <a:ext cx="3198495" cy="452120"/>
          </a:xfrm>
          <a:prstGeom prst="rect">
            <a:avLst/>
          </a:prstGeom>
        </p:spPr>
        <p:txBody>
          <a:bodyPr vert="horz" wrap="square" lIns="0" tIns="12065" rIns="0" bIns="0" rtlCol="0">
            <a:spAutoFit/>
          </a:bodyPr>
          <a:lstStyle/>
          <a:p>
            <a:pPr marL="12700">
              <a:lnSpc>
                <a:spcPct val="100000"/>
              </a:lnSpc>
              <a:spcBef>
                <a:spcPts val="95"/>
              </a:spcBef>
            </a:pPr>
            <a:r>
              <a:rPr sz="2800" b="1" spc="-30" dirty="0">
                <a:solidFill>
                  <a:srgbClr val="3B3B41"/>
                </a:solidFill>
                <a:latin typeface="Segoe UI Semibold"/>
                <a:cs typeface="Segoe UI Semibold"/>
              </a:rPr>
              <a:t>Service </a:t>
            </a:r>
            <a:r>
              <a:rPr sz="2800" b="1" spc="-35" dirty="0">
                <a:solidFill>
                  <a:srgbClr val="3B3B41"/>
                </a:solidFill>
                <a:latin typeface="Segoe UI Semibold"/>
                <a:cs typeface="Segoe UI Semibold"/>
              </a:rPr>
              <a:t>Bus</a:t>
            </a:r>
            <a:r>
              <a:rPr sz="2800" b="1" spc="-225" dirty="0">
                <a:solidFill>
                  <a:srgbClr val="3B3B41"/>
                </a:solidFill>
                <a:latin typeface="Segoe UI Semibold"/>
                <a:cs typeface="Segoe UI Semibold"/>
              </a:rPr>
              <a:t> </a:t>
            </a:r>
            <a:r>
              <a:rPr sz="2800" b="1" spc="-50" dirty="0">
                <a:solidFill>
                  <a:srgbClr val="3B3B41"/>
                </a:solidFill>
                <a:latin typeface="Segoe UI Semibold"/>
                <a:cs typeface="Segoe UI Semibold"/>
              </a:rPr>
              <a:t>Features</a:t>
            </a:r>
            <a:endParaRPr sz="2800">
              <a:latin typeface="Segoe UI Semibold"/>
              <a:cs typeface="Segoe UI Semibold"/>
            </a:endParaRPr>
          </a:p>
        </p:txBody>
      </p:sp>
      <p:sp>
        <p:nvSpPr>
          <p:cNvPr id="3" name="object 3"/>
          <p:cNvSpPr txBox="1"/>
          <p:nvPr/>
        </p:nvSpPr>
        <p:spPr>
          <a:xfrm>
            <a:off x="538683" y="1791715"/>
            <a:ext cx="2089785" cy="1123315"/>
          </a:xfrm>
          <a:prstGeom prst="rect">
            <a:avLst/>
          </a:prstGeom>
        </p:spPr>
        <p:txBody>
          <a:bodyPr vert="horz" wrap="square" lIns="0" tIns="12700" rIns="0" bIns="0" rtlCol="0">
            <a:spAutoFit/>
          </a:bodyPr>
          <a:lstStyle/>
          <a:p>
            <a:pPr marL="12700" marR="5080">
              <a:lnSpc>
                <a:spcPct val="100000"/>
              </a:lnSpc>
              <a:spcBef>
                <a:spcPts val="100"/>
              </a:spcBef>
            </a:pPr>
            <a:r>
              <a:rPr sz="2400" b="1" spc="-45" dirty="0">
                <a:solidFill>
                  <a:srgbClr val="3B3B41"/>
                </a:solidFill>
                <a:latin typeface="Segoe UI Semibold"/>
                <a:cs typeface="Segoe UI Semibold"/>
              </a:rPr>
              <a:t>Load </a:t>
            </a:r>
            <a:r>
              <a:rPr sz="2400" b="1" spc="-50" dirty="0">
                <a:solidFill>
                  <a:srgbClr val="3B3B41"/>
                </a:solidFill>
                <a:latin typeface="Segoe UI Semibold"/>
                <a:cs typeface="Segoe UI Semibold"/>
              </a:rPr>
              <a:t>Leveling  </a:t>
            </a:r>
            <a:r>
              <a:rPr sz="2400" b="1" spc="-45" dirty="0">
                <a:solidFill>
                  <a:srgbClr val="3B3B41"/>
                </a:solidFill>
                <a:latin typeface="Segoe UI Semibold"/>
                <a:cs typeface="Segoe UI Semibold"/>
              </a:rPr>
              <a:t>Loose</a:t>
            </a:r>
            <a:r>
              <a:rPr sz="2400" b="1" spc="-180" dirty="0">
                <a:solidFill>
                  <a:srgbClr val="3B3B41"/>
                </a:solidFill>
                <a:latin typeface="Segoe UI Semibold"/>
                <a:cs typeface="Segoe UI Semibold"/>
              </a:rPr>
              <a:t> </a:t>
            </a:r>
            <a:r>
              <a:rPr sz="2400" b="1" spc="-45" dirty="0">
                <a:solidFill>
                  <a:srgbClr val="3B3B41"/>
                </a:solidFill>
                <a:latin typeface="Segoe UI Semibold"/>
                <a:cs typeface="Segoe UI Semibold"/>
              </a:rPr>
              <a:t>Coupling  Load</a:t>
            </a:r>
            <a:r>
              <a:rPr sz="2400" b="1" spc="-130" dirty="0">
                <a:solidFill>
                  <a:srgbClr val="3B3B41"/>
                </a:solidFill>
                <a:latin typeface="Segoe UI Semibold"/>
                <a:cs typeface="Segoe UI Semibold"/>
              </a:rPr>
              <a:t> </a:t>
            </a:r>
            <a:r>
              <a:rPr sz="2400" b="1" spc="-50" dirty="0">
                <a:solidFill>
                  <a:srgbClr val="3B3B41"/>
                </a:solidFill>
                <a:latin typeface="Segoe UI Semibold"/>
                <a:cs typeface="Segoe UI Semibold"/>
              </a:rPr>
              <a:t>Balancing</a:t>
            </a:r>
            <a:endParaRPr sz="2400">
              <a:latin typeface="Segoe UI Semibold"/>
              <a:cs typeface="Segoe UI Semibold"/>
            </a:endParaRPr>
          </a:p>
        </p:txBody>
      </p:sp>
      <p:sp>
        <p:nvSpPr>
          <p:cNvPr id="4" name="object 4"/>
          <p:cNvSpPr/>
          <p:nvPr/>
        </p:nvSpPr>
        <p:spPr>
          <a:xfrm>
            <a:off x="3272028" y="3764279"/>
            <a:ext cx="6193535" cy="213512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50604" y="2191030"/>
            <a:ext cx="5842805" cy="132579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88365" y="492963"/>
            <a:ext cx="408114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Implementing </a:t>
            </a:r>
            <a:r>
              <a:rPr sz="2800" b="1" spc="-30" dirty="0">
                <a:solidFill>
                  <a:srgbClr val="3B3B41"/>
                </a:solidFill>
                <a:latin typeface="Segoe UI Semibold"/>
                <a:cs typeface="Segoe UI Semibold"/>
              </a:rPr>
              <a:t>Service</a:t>
            </a:r>
            <a:r>
              <a:rPr sz="2800" b="1" spc="-190" dirty="0">
                <a:solidFill>
                  <a:srgbClr val="3B3B41"/>
                </a:solidFill>
                <a:latin typeface="Segoe UI Semibold"/>
                <a:cs typeface="Segoe UI Semibold"/>
              </a:rPr>
              <a:t> </a:t>
            </a:r>
            <a:r>
              <a:rPr sz="2800" b="1" spc="-35" dirty="0">
                <a:solidFill>
                  <a:srgbClr val="3B3B41"/>
                </a:solidFill>
                <a:latin typeface="Segoe UI Semibold"/>
                <a:cs typeface="Segoe UI Semibold"/>
              </a:rPr>
              <a:t>Bus</a:t>
            </a:r>
            <a:endParaRPr sz="2800">
              <a:latin typeface="Segoe UI Semibold"/>
              <a:cs typeface="Segoe UI Semibold"/>
            </a:endParaRPr>
          </a:p>
        </p:txBody>
      </p:sp>
      <p:sp>
        <p:nvSpPr>
          <p:cNvPr id="4" name="object 4"/>
          <p:cNvSpPr txBox="1"/>
          <p:nvPr/>
        </p:nvSpPr>
        <p:spPr>
          <a:xfrm>
            <a:off x="538683" y="1791715"/>
            <a:ext cx="5927725" cy="191643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Implementation</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steps:</a:t>
            </a:r>
            <a:endParaRPr sz="2400">
              <a:latin typeface="Segoe UI Semibold"/>
              <a:cs typeface="Segoe UI Semibold"/>
            </a:endParaRPr>
          </a:p>
          <a:p>
            <a:pPr marL="528955" indent="-283210">
              <a:lnSpc>
                <a:spcPct val="100000"/>
              </a:lnSpc>
              <a:buAutoNum type="arabicPeriod"/>
              <a:tabLst>
                <a:tab pos="529590" algn="l"/>
              </a:tabLst>
            </a:pPr>
            <a:r>
              <a:rPr sz="2000" b="1" dirty="0">
                <a:solidFill>
                  <a:srgbClr val="3B3B41"/>
                </a:solidFill>
                <a:latin typeface="Segoe UI"/>
                <a:cs typeface="Segoe UI"/>
              </a:rPr>
              <a:t>Creating a </a:t>
            </a:r>
            <a:r>
              <a:rPr sz="2000" b="1" spc="10" dirty="0">
                <a:solidFill>
                  <a:srgbClr val="3B3B41"/>
                </a:solidFill>
                <a:latin typeface="Segoe UI"/>
                <a:cs typeface="Segoe UI"/>
              </a:rPr>
              <a:t>Service </a:t>
            </a:r>
            <a:r>
              <a:rPr sz="2000" b="1" dirty="0">
                <a:solidFill>
                  <a:srgbClr val="3B3B41"/>
                </a:solidFill>
                <a:latin typeface="Segoe UI"/>
                <a:cs typeface="Segoe UI"/>
              </a:rPr>
              <a:t>Bus</a:t>
            </a:r>
            <a:r>
              <a:rPr sz="2000" b="1" spc="-15" dirty="0">
                <a:solidFill>
                  <a:srgbClr val="3B3B41"/>
                </a:solidFill>
                <a:latin typeface="Segoe UI"/>
                <a:cs typeface="Segoe UI"/>
              </a:rPr>
              <a:t> </a:t>
            </a:r>
            <a:r>
              <a:rPr sz="2000" b="1" spc="-5" dirty="0">
                <a:solidFill>
                  <a:srgbClr val="3B3B41"/>
                </a:solidFill>
                <a:latin typeface="Segoe UI"/>
                <a:cs typeface="Segoe UI"/>
              </a:rPr>
              <a:t>namespace</a:t>
            </a:r>
            <a:endParaRPr sz="2000">
              <a:latin typeface="Segoe UI"/>
              <a:cs typeface="Segoe UI"/>
            </a:endParaRPr>
          </a:p>
          <a:p>
            <a:pPr marL="528955" indent="-283210">
              <a:lnSpc>
                <a:spcPct val="100000"/>
              </a:lnSpc>
              <a:spcBef>
                <a:spcPts val="5"/>
              </a:spcBef>
              <a:buAutoNum type="arabicPeriod"/>
              <a:tabLst>
                <a:tab pos="529590" algn="l"/>
              </a:tabLst>
            </a:pPr>
            <a:r>
              <a:rPr sz="2000" b="1" dirty="0">
                <a:solidFill>
                  <a:srgbClr val="3B3B41"/>
                </a:solidFill>
                <a:latin typeface="Segoe UI"/>
                <a:cs typeface="Segoe UI"/>
              </a:rPr>
              <a:t>Obtaining management</a:t>
            </a:r>
            <a:r>
              <a:rPr sz="2000" b="1" spc="-30" dirty="0">
                <a:solidFill>
                  <a:srgbClr val="3B3B41"/>
                </a:solidFill>
                <a:latin typeface="Segoe UI"/>
                <a:cs typeface="Segoe UI"/>
              </a:rPr>
              <a:t> </a:t>
            </a:r>
            <a:r>
              <a:rPr sz="2000" b="1" spc="-5" dirty="0">
                <a:solidFill>
                  <a:srgbClr val="3B3B41"/>
                </a:solidFill>
                <a:latin typeface="Segoe UI"/>
                <a:cs typeface="Segoe UI"/>
              </a:rPr>
              <a:t>credentials</a:t>
            </a:r>
            <a:endParaRPr sz="2000">
              <a:latin typeface="Segoe UI"/>
              <a:cs typeface="Segoe UI"/>
            </a:endParaRPr>
          </a:p>
          <a:p>
            <a:pPr marL="528955" indent="-283210">
              <a:lnSpc>
                <a:spcPct val="100000"/>
              </a:lnSpc>
              <a:buAutoNum type="arabicPeriod"/>
              <a:tabLst>
                <a:tab pos="529590" algn="l"/>
              </a:tabLst>
            </a:pPr>
            <a:r>
              <a:rPr sz="2000" b="1" spc="-5" dirty="0">
                <a:solidFill>
                  <a:srgbClr val="3B3B41"/>
                </a:solidFill>
                <a:latin typeface="Segoe UI"/>
                <a:cs typeface="Segoe UI"/>
              </a:rPr>
              <a:t>Creating queues </a:t>
            </a:r>
            <a:r>
              <a:rPr sz="2000" b="1" dirty="0">
                <a:solidFill>
                  <a:srgbClr val="3B3B41"/>
                </a:solidFill>
                <a:latin typeface="Segoe UI"/>
                <a:cs typeface="Segoe UI"/>
              </a:rPr>
              <a:t>and </a:t>
            </a:r>
            <a:r>
              <a:rPr sz="2000" b="1" spc="-5" dirty="0">
                <a:solidFill>
                  <a:srgbClr val="3B3B41"/>
                </a:solidFill>
                <a:latin typeface="Segoe UI"/>
                <a:cs typeface="Segoe UI"/>
              </a:rPr>
              <a:t>topics</a:t>
            </a:r>
            <a:endParaRPr sz="2000">
              <a:latin typeface="Segoe UI"/>
              <a:cs typeface="Segoe UI"/>
            </a:endParaRPr>
          </a:p>
          <a:p>
            <a:pPr marL="528955" indent="-283210">
              <a:lnSpc>
                <a:spcPct val="100000"/>
              </a:lnSpc>
              <a:buAutoNum type="arabicPeriod"/>
              <a:tabLst>
                <a:tab pos="529590" algn="l"/>
              </a:tabLst>
            </a:pPr>
            <a:r>
              <a:rPr sz="2000" b="1" dirty="0">
                <a:solidFill>
                  <a:srgbClr val="3B3B41"/>
                </a:solidFill>
                <a:latin typeface="Segoe UI"/>
                <a:cs typeface="Segoe UI"/>
              </a:rPr>
              <a:t>Writing code </a:t>
            </a:r>
            <a:r>
              <a:rPr sz="2000" b="1" spc="-10" dirty="0">
                <a:solidFill>
                  <a:srgbClr val="3B3B41"/>
                </a:solidFill>
                <a:latin typeface="Segoe UI"/>
                <a:cs typeface="Segoe UI"/>
              </a:rPr>
              <a:t>to </a:t>
            </a:r>
            <a:r>
              <a:rPr sz="2000" b="1" spc="-5" dirty="0">
                <a:solidFill>
                  <a:srgbClr val="3B3B41"/>
                </a:solidFill>
                <a:latin typeface="Segoe UI"/>
                <a:cs typeface="Segoe UI"/>
              </a:rPr>
              <a:t>send/receive</a:t>
            </a:r>
            <a:r>
              <a:rPr sz="2000" b="1" spc="35" dirty="0">
                <a:solidFill>
                  <a:srgbClr val="3B3B41"/>
                </a:solidFill>
                <a:latin typeface="Segoe UI"/>
                <a:cs typeface="Segoe UI"/>
              </a:rPr>
              <a:t> </a:t>
            </a:r>
            <a:r>
              <a:rPr sz="2000" b="1" dirty="0">
                <a:solidFill>
                  <a:srgbClr val="3B3B41"/>
                </a:solidFill>
                <a:latin typeface="Segoe UI"/>
                <a:cs typeface="Segoe UI"/>
              </a:rPr>
              <a:t>messages</a:t>
            </a:r>
            <a:endParaRPr sz="2000">
              <a:latin typeface="Segoe UI"/>
              <a:cs typeface="Segoe UI"/>
            </a:endParaRPr>
          </a:p>
          <a:p>
            <a:pPr marL="528955" indent="-283210">
              <a:lnSpc>
                <a:spcPct val="100000"/>
              </a:lnSpc>
              <a:buAutoNum type="arabicPeriod"/>
              <a:tabLst>
                <a:tab pos="529590" algn="l"/>
              </a:tabLst>
            </a:pPr>
            <a:r>
              <a:rPr sz="2000" b="1" dirty="0">
                <a:solidFill>
                  <a:srgbClr val="3B3B41"/>
                </a:solidFill>
                <a:latin typeface="Segoe UI"/>
                <a:cs typeface="Segoe UI"/>
              </a:rPr>
              <a:t>Managing and </a:t>
            </a:r>
            <a:r>
              <a:rPr sz="2000" b="1" spc="-5" dirty="0">
                <a:solidFill>
                  <a:srgbClr val="3B3B41"/>
                </a:solidFill>
                <a:latin typeface="Segoe UI"/>
                <a:cs typeface="Segoe UI"/>
              </a:rPr>
              <a:t>monitoring queues </a:t>
            </a:r>
            <a:r>
              <a:rPr sz="2000" b="1" dirty="0">
                <a:solidFill>
                  <a:srgbClr val="3B3B41"/>
                </a:solidFill>
                <a:latin typeface="Segoe UI"/>
                <a:cs typeface="Segoe UI"/>
              </a:rPr>
              <a:t>and</a:t>
            </a:r>
            <a:r>
              <a:rPr sz="2000" b="1" spc="-25" dirty="0">
                <a:solidFill>
                  <a:srgbClr val="3B3B41"/>
                </a:solidFill>
                <a:latin typeface="Segoe UI"/>
                <a:cs typeface="Segoe UI"/>
              </a:rPr>
              <a:t> </a:t>
            </a:r>
            <a:r>
              <a:rPr sz="2000" b="1" spc="-5" dirty="0">
                <a:solidFill>
                  <a:srgbClr val="3B3B41"/>
                </a:solidFill>
                <a:latin typeface="Segoe UI"/>
                <a:cs typeface="Segoe UI"/>
              </a:rPr>
              <a:t>topics</a:t>
            </a:r>
            <a:endParaRPr sz="2000">
              <a:latin typeface="Segoe UI"/>
              <a:cs typeface="Segoe UI"/>
            </a:endParaRPr>
          </a:p>
        </p:txBody>
      </p:sp>
      <p:sp>
        <p:nvSpPr>
          <p:cNvPr id="5" name="object 5"/>
          <p:cNvSpPr/>
          <p:nvPr/>
        </p:nvSpPr>
        <p:spPr>
          <a:xfrm>
            <a:off x="992327" y="4164312"/>
            <a:ext cx="6140934" cy="266169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72859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Objectives</a:t>
            </a:r>
            <a:r>
              <a:rPr sz="2800" b="1" spc="-135" dirty="0">
                <a:solidFill>
                  <a:srgbClr val="0071C5"/>
                </a:solidFill>
                <a:latin typeface="Segoe UI Semibold"/>
                <a:cs typeface="Segoe UI Semibold"/>
              </a:rPr>
              <a:t> </a:t>
            </a:r>
            <a:r>
              <a:rPr sz="2800" b="1" spc="-50" dirty="0">
                <a:solidFill>
                  <a:srgbClr val="0071C5"/>
                </a:solidFill>
                <a:latin typeface="Segoe UI Semibold"/>
                <a:cs typeface="Segoe UI Semibold"/>
              </a:rPr>
              <a:t>(cont.)</a:t>
            </a:r>
            <a:endParaRPr sz="2800">
              <a:latin typeface="Segoe UI Semibold"/>
              <a:cs typeface="Segoe UI Semibold"/>
            </a:endParaRPr>
          </a:p>
        </p:txBody>
      </p:sp>
      <p:sp>
        <p:nvSpPr>
          <p:cNvPr id="3" name="object 3"/>
          <p:cNvSpPr txBox="1"/>
          <p:nvPr/>
        </p:nvSpPr>
        <p:spPr>
          <a:xfrm>
            <a:off x="517042" y="1548129"/>
            <a:ext cx="11239500" cy="5208905"/>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Integrate </a:t>
            </a:r>
            <a:r>
              <a:rPr sz="2400" b="1" spc="-30" dirty="0">
                <a:solidFill>
                  <a:srgbClr val="3B3B41"/>
                </a:solidFill>
                <a:latin typeface="Segoe UI Semibold"/>
                <a:cs typeface="Segoe UI Semibold"/>
              </a:rPr>
              <a:t>on </a:t>
            </a:r>
            <a:r>
              <a:rPr sz="2400" b="1" spc="-50" dirty="0">
                <a:solidFill>
                  <a:srgbClr val="3B3B41"/>
                </a:solidFill>
                <a:latin typeface="Segoe UI Semibold"/>
                <a:cs typeface="Segoe UI Semibold"/>
              </a:rPr>
              <a:t>premises network </a:t>
            </a:r>
            <a:r>
              <a:rPr sz="2400" b="1" spc="-45" dirty="0">
                <a:solidFill>
                  <a:srgbClr val="3B3B41"/>
                </a:solidFill>
                <a:latin typeface="Segoe UI Semibold"/>
                <a:cs typeface="Segoe UI Semibold"/>
              </a:rPr>
              <a:t>with Azure </a:t>
            </a:r>
            <a:r>
              <a:rPr sz="2400" b="1" spc="-35" dirty="0">
                <a:solidFill>
                  <a:srgbClr val="3B3B41"/>
                </a:solidFill>
                <a:latin typeface="Segoe UI Semibold"/>
                <a:cs typeface="Segoe UI Semibold"/>
              </a:rPr>
              <a:t>virtual</a:t>
            </a:r>
            <a:r>
              <a:rPr sz="2400" b="1" spc="-480" dirty="0">
                <a:solidFill>
                  <a:srgbClr val="3B3B41"/>
                </a:solidFill>
                <a:latin typeface="Segoe UI Semibold"/>
                <a:cs typeface="Segoe UI Semibold"/>
              </a:rPr>
              <a:t> </a:t>
            </a:r>
            <a:r>
              <a:rPr sz="2400" b="1" spc="-50" dirty="0">
                <a:solidFill>
                  <a:srgbClr val="3B3B41"/>
                </a:solidFill>
                <a:latin typeface="Segoe UI Semibold"/>
                <a:cs typeface="Segoe UI Semibold"/>
              </a:rPr>
              <a:t>network</a:t>
            </a:r>
            <a:endParaRPr sz="2400">
              <a:latin typeface="Segoe UI Semibold"/>
              <a:cs typeface="Segoe UI Semibold"/>
            </a:endParaRPr>
          </a:p>
          <a:p>
            <a:pPr marL="12700" marR="250825">
              <a:lnSpc>
                <a:spcPct val="100000"/>
              </a:lnSpc>
            </a:pPr>
            <a:r>
              <a:rPr sz="2000" i="1" dirty="0">
                <a:solidFill>
                  <a:srgbClr val="3B3B41"/>
                </a:solidFill>
                <a:latin typeface="Segoe UI"/>
                <a:cs typeface="Segoe UI"/>
              </a:rPr>
              <a:t>May include but not </a:t>
            </a:r>
            <a:r>
              <a:rPr sz="2000" i="1" spc="-5" dirty="0">
                <a:solidFill>
                  <a:srgbClr val="3B3B41"/>
                </a:solidFill>
                <a:latin typeface="Segoe UI"/>
                <a:cs typeface="Segoe UI"/>
              </a:rPr>
              <a:t>limited to: </a:t>
            </a:r>
            <a:r>
              <a:rPr sz="2000" spc="-10" dirty="0">
                <a:solidFill>
                  <a:srgbClr val="3B3B41"/>
                </a:solidFill>
                <a:latin typeface="Segoe UI"/>
                <a:cs typeface="Segoe UI"/>
              </a:rPr>
              <a:t>Create </a:t>
            </a:r>
            <a:r>
              <a:rPr sz="2000" dirty="0">
                <a:solidFill>
                  <a:srgbClr val="3B3B41"/>
                </a:solidFill>
                <a:latin typeface="Segoe UI"/>
                <a:cs typeface="Segoe UI"/>
              </a:rPr>
              <a:t>and </a:t>
            </a:r>
            <a:r>
              <a:rPr sz="2000" spc="-5" dirty="0">
                <a:solidFill>
                  <a:srgbClr val="3B3B41"/>
                </a:solidFill>
                <a:latin typeface="Segoe UI"/>
                <a:cs typeface="Segoe UI"/>
              </a:rPr>
              <a:t>configure Azure </a:t>
            </a:r>
            <a:r>
              <a:rPr sz="2000" dirty="0">
                <a:solidFill>
                  <a:srgbClr val="3B3B41"/>
                </a:solidFill>
                <a:latin typeface="Segoe UI"/>
                <a:cs typeface="Segoe UI"/>
              </a:rPr>
              <a:t>VPN </a:t>
            </a:r>
            <a:r>
              <a:rPr sz="2000" spc="-5" dirty="0">
                <a:solidFill>
                  <a:srgbClr val="3B3B41"/>
                </a:solidFill>
                <a:latin typeface="Segoe UI"/>
                <a:cs typeface="Segoe UI"/>
              </a:rPr>
              <a:t>Gateway; </a:t>
            </a:r>
            <a:r>
              <a:rPr sz="2000" spc="-10" dirty="0">
                <a:solidFill>
                  <a:srgbClr val="3B3B41"/>
                </a:solidFill>
                <a:latin typeface="Segoe UI"/>
                <a:cs typeface="Segoe UI"/>
              </a:rPr>
              <a:t>create </a:t>
            </a:r>
            <a:r>
              <a:rPr sz="2000" dirty="0">
                <a:solidFill>
                  <a:srgbClr val="3B3B41"/>
                </a:solidFill>
                <a:latin typeface="Segoe UI"/>
                <a:cs typeface="Segoe UI"/>
              </a:rPr>
              <a:t>and </a:t>
            </a:r>
            <a:r>
              <a:rPr sz="2000" spc="-5" dirty="0">
                <a:solidFill>
                  <a:srgbClr val="3B3B41"/>
                </a:solidFill>
                <a:latin typeface="Segoe UI"/>
                <a:cs typeface="Segoe UI"/>
              </a:rPr>
              <a:t>configure site  to site </a:t>
            </a:r>
            <a:r>
              <a:rPr sz="2000" dirty="0">
                <a:solidFill>
                  <a:srgbClr val="3B3B41"/>
                </a:solidFill>
                <a:latin typeface="Segoe UI"/>
                <a:cs typeface="Segoe UI"/>
              </a:rPr>
              <a:t>VPN; </a:t>
            </a:r>
            <a:r>
              <a:rPr sz="2000" spc="-5" dirty="0">
                <a:solidFill>
                  <a:srgbClr val="3B3B41"/>
                </a:solidFill>
                <a:latin typeface="Segoe UI"/>
                <a:cs typeface="Segoe UI"/>
              </a:rPr>
              <a:t>configure Express </a:t>
            </a:r>
            <a:r>
              <a:rPr sz="2000" spc="-10" dirty="0">
                <a:solidFill>
                  <a:srgbClr val="3B3B41"/>
                </a:solidFill>
                <a:latin typeface="Segoe UI"/>
                <a:cs typeface="Segoe UI"/>
              </a:rPr>
              <a:t>Route; </a:t>
            </a:r>
            <a:r>
              <a:rPr sz="2000" dirty="0">
                <a:solidFill>
                  <a:srgbClr val="3B3B41"/>
                </a:solidFill>
                <a:latin typeface="Segoe UI"/>
                <a:cs typeface="Segoe UI"/>
              </a:rPr>
              <a:t>verify on </a:t>
            </a:r>
            <a:r>
              <a:rPr sz="2000" spc="-5" dirty="0">
                <a:solidFill>
                  <a:srgbClr val="3B3B41"/>
                </a:solidFill>
                <a:latin typeface="Segoe UI"/>
                <a:cs typeface="Segoe UI"/>
              </a:rPr>
              <a:t>premises </a:t>
            </a:r>
            <a:r>
              <a:rPr sz="2000" dirty="0">
                <a:solidFill>
                  <a:srgbClr val="3B3B41"/>
                </a:solidFill>
                <a:latin typeface="Segoe UI"/>
                <a:cs typeface="Segoe UI"/>
              </a:rPr>
              <a:t>connectivity; manage on-premise  connectivity with </a:t>
            </a:r>
            <a:r>
              <a:rPr sz="2000" spc="-5" dirty="0">
                <a:solidFill>
                  <a:srgbClr val="3B3B41"/>
                </a:solidFill>
                <a:latin typeface="Segoe UI"/>
                <a:cs typeface="Segoe UI"/>
              </a:rPr>
              <a:t>Azure</a:t>
            </a:r>
            <a:endParaRPr sz="2000">
              <a:latin typeface="Segoe UI"/>
              <a:cs typeface="Segoe UI"/>
            </a:endParaRPr>
          </a:p>
          <a:p>
            <a:pPr>
              <a:lnSpc>
                <a:spcPct val="100000"/>
              </a:lnSpc>
              <a:spcBef>
                <a:spcPts val="5"/>
              </a:spcBef>
            </a:pPr>
            <a:endParaRPr sz="2500">
              <a:latin typeface="Times New Roman"/>
              <a:cs typeface="Times New Roman"/>
            </a:endParaRPr>
          </a:p>
          <a:p>
            <a:pPr marL="12700">
              <a:lnSpc>
                <a:spcPct val="100000"/>
              </a:lnSpc>
            </a:pPr>
            <a:r>
              <a:rPr sz="2400" b="1" spc="-45" dirty="0">
                <a:solidFill>
                  <a:srgbClr val="3B3B41"/>
                </a:solidFill>
                <a:latin typeface="Segoe UI Semibold"/>
                <a:cs typeface="Segoe UI Semibold"/>
              </a:rPr>
              <a:t>Manage </a:t>
            </a:r>
            <a:r>
              <a:rPr sz="2400" b="1" spc="-55" dirty="0">
                <a:solidFill>
                  <a:srgbClr val="3B3B41"/>
                </a:solidFill>
                <a:latin typeface="Segoe UI Semibold"/>
                <a:cs typeface="Segoe UI Semibold"/>
              </a:rPr>
              <a:t>role-based </a:t>
            </a:r>
            <a:r>
              <a:rPr sz="2400" b="1" spc="-45" dirty="0">
                <a:solidFill>
                  <a:srgbClr val="3B3B41"/>
                </a:solidFill>
                <a:latin typeface="Segoe UI Semibold"/>
                <a:cs typeface="Segoe UI Semibold"/>
              </a:rPr>
              <a:t>access </a:t>
            </a:r>
            <a:r>
              <a:rPr sz="2400" b="1" spc="-50" dirty="0">
                <a:solidFill>
                  <a:srgbClr val="3B3B41"/>
                </a:solidFill>
                <a:latin typeface="Segoe UI Semibold"/>
                <a:cs typeface="Segoe UI Semibold"/>
              </a:rPr>
              <a:t>control</a:t>
            </a:r>
            <a:r>
              <a:rPr sz="2400" b="1" spc="-265" dirty="0">
                <a:solidFill>
                  <a:srgbClr val="3B3B41"/>
                </a:solidFill>
                <a:latin typeface="Segoe UI Semibold"/>
                <a:cs typeface="Segoe UI Semibold"/>
              </a:rPr>
              <a:t> </a:t>
            </a:r>
            <a:r>
              <a:rPr sz="2400" b="1" spc="-50" dirty="0">
                <a:solidFill>
                  <a:srgbClr val="3B3B41"/>
                </a:solidFill>
                <a:latin typeface="Segoe UI Semibold"/>
                <a:cs typeface="Segoe UI Semibold"/>
              </a:rPr>
              <a:t>(RBAC)</a:t>
            </a:r>
            <a:endParaRPr sz="2400">
              <a:latin typeface="Segoe UI Semibold"/>
              <a:cs typeface="Segoe UI Semibold"/>
            </a:endParaRPr>
          </a:p>
          <a:p>
            <a:pPr marL="12700" marR="737235">
              <a:lnSpc>
                <a:spcPct val="100000"/>
              </a:lnSpc>
              <a:spcBef>
                <a:spcPts val="5"/>
              </a:spcBef>
            </a:pPr>
            <a:r>
              <a:rPr sz="2000" i="1" dirty="0">
                <a:solidFill>
                  <a:srgbClr val="3B3B41"/>
                </a:solidFill>
                <a:latin typeface="Segoe UI"/>
                <a:cs typeface="Segoe UI"/>
              </a:rPr>
              <a:t>May include but not </a:t>
            </a:r>
            <a:r>
              <a:rPr sz="2000" i="1" spc="-5" dirty="0">
                <a:solidFill>
                  <a:srgbClr val="3B3B41"/>
                </a:solidFill>
                <a:latin typeface="Segoe UI"/>
                <a:cs typeface="Segoe UI"/>
              </a:rPr>
              <a:t>limited to: </a:t>
            </a:r>
            <a:r>
              <a:rPr sz="2000" spc="-10" dirty="0">
                <a:solidFill>
                  <a:srgbClr val="3B3B41"/>
                </a:solidFill>
                <a:latin typeface="Segoe UI"/>
                <a:cs typeface="Segoe UI"/>
              </a:rPr>
              <a:t>Create </a:t>
            </a:r>
            <a:r>
              <a:rPr sz="2000" dirty="0">
                <a:solidFill>
                  <a:srgbClr val="3B3B41"/>
                </a:solidFill>
                <a:latin typeface="Segoe UI"/>
                <a:cs typeface="Segoe UI"/>
              </a:rPr>
              <a:t>a custom </a:t>
            </a:r>
            <a:r>
              <a:rPr sz="2000" spc="-10" dirty="0">
                <a:solidFill>
                  <a:srgbClr val="3B3B41"/>
                </a:solidFill>
                <a:latin typeface="Segoe UI"/>
                <a:cs typeface="Segoe UI"/>
              </a:rPr>
              <a:t>role; </a:t>
            </a:r>
            <a:r>
              <a:rPr sz="2000" spc="-5" dirty="0">
                <a:solidFill>
                  <a:srgbClr val="3B3B41"/>
                </a:solidFill>
                <a:latin typeface="Segoe UI"/>
                <a:cs typeface="Segoe UI"/>
              </a:rPr>
              <a:t>configure access to Azure resources </a:t>
            </a:r>
            <a:r>
              <a:rPr sz="2000" dirty="0">
                <a:solidFill>
                  <a:srgbClr val="3B3B41"/>
                </a:solidFill>
                <a:latin typeface="Segoe UI"/>
                <a:cs typeface="Segoe UI"/>
              </a:rPr>
              <a:t>by  assigning </a:t>
            </a:r>
            <a:r>
              <a:rPr sz="2000" spc="-10" dirty="0">
                <a:solidFill>
                  <a:srgbClr val="3B3B41"/>
                </a:solidFill>
                <a:latin typeface="Segoe UI"/>
                <a:cs typeface="Segoe UI"/>
              </a:rPr>
              <a:t>roles; </a:t>
            </a:r>
            <a:r>
              <a:rPr sz="2000" spc="-5" dirty="0">
                <a:solidFill>
                  <a:srgbClr val="3B3B41"/>
                </a:solidFill>
                <a:latin typeface="Segoe UI"/>
                <a:cs typeface="Segoe UI"/>
              </a:rPr>
              <a:t>configure management access to Azure; </a:t>
            </a:r>
            <a:r>
              <a:rPr sz="2000" dirty="0">
                <a:solidFill>
                  <a:srgbClr val="3B3B41"/>
                </a:solidFill>
                <a:latin typeface="Segoe UI"/>
                <a:cs typeface="Segoe UI"/>
              </a:rPr>
              <a:t>troubleshoot </a:t>
            </a:r>
            <a:r>
              <a:rPr sz="2000" spc="-5" dirty="0">
                <a:solidFill>
                  <a:srgbClr val="3B3B41"/>
                </a:solidFill>
                <a:latin typeface="Segoe UI"/>
                <a:cs typeface="Segoe UI"/>
              </a:rPr>
              <a:t>RBAC; implement </a:t>
            </a:r>
            <a:r>
              <a:rPr sz="2000" spc="-10" dirty="0">
                <a:solidFill>
                  <a:srgbClr val="3B3B41"/>
                </a:solidFill>
                <a:latin typeface="Segoe UI"/>
                <a:cs typeface="Segoe UI"/>
              </a:rPr>
              <a:t>RBAC  </a:t>
            </a:r>
            <a:r>
              <a:rPr sz="2000" spc="-5" dirty="0">
                <a:solidFill>
                  <a:srgbClr val="3B3B41"/>
                </a:solidFill>
                <a:latin typeface="Segoe UI"/>
                <a:cs typeface="Segoe UI"/>
              </a:rPr>
              <a:t>policies; </a:t>
            </a:r>
            <a:r>
              <a:rPr sz="2000" dirty="0">
                <a:solidFill>
                  <a:srgbClr val="3B3B41"/>
                </a:solidFill>
                <a:latin typeface="Segoe UI"/>
                <a:cs typeface="Segoe UI"/>
              </a:rPr>
              <a:t>assign </a:t>
            </a:r>
            <a:r>
              <a:rPr sz="2000" spc="-5" dirty="0">
                <a:solidFill>
                  <a:srgbClr val="3B3B41"/>
                </a:solidFill>
                <a:latin typeface="Segoe UI"/>
                <a:cs typeface="Segoe UI"/>
              </a:rPr>
              <a:t>RBAC</a:t>
            </a:r>
            <a:r>
              <a:rPr sz="2000" spc="10" dirty="0">
                <a:solidFill>
                  <a:srgbClr val="3B3B41"/>
                </a:solidFill>
                <a:latin typeface="Segoe UI"/>
                <a:cs typeface="Segoe UI"/>
              </a:rPr>
              <a:t> </a:t>
            </a:r>
            <a:r>
              <a:rPr sz="2000" spc="-10" dirty="0">
                <a:solidFill>
                  <a:srgbClr val="3B3B41"/>
                </a:solidFill>
                <a:latin typeface="Segoe UI"/>
                <a:cs typeface="Segoe UI"/>
              </a:rPr>
              <a:t>roles</a:t>
            </a:r>
            <a:endParaRPr sz="2000">
              <a:latin typeface="Segoe UI"/>
              <a:cs typeface="Segoe UI"/>
            </a:endParaRPr>
          </a:p>
          <a:p>
            <a:pPr>
              <a:lnSpc>
                <a:spcPct val="100000"/>
              </a:lnSpc>
              <a:spcBef>
                <a:spcPts val="5"/>
              </a:spcBef>
            </a:pPr>
            <a:endParaRPr sz="2500">
              <a:latin typeface="Times New Roman"/>
              <a:cs typeface="Times New Roman"/>
            </a:endParaRPr>
          </a:p>
          <a:p>
            <a:pPr marL="12700">
              <a:lnSpc>
                <a:spcPct val="100000"/>
              </a:lnSpc>
            </a:pPr>
            <a:r>
              <a:rPr sz="2400" b="1" spc="-50" dirty="0">
                <a:solidFill>
                  <a:srgbClr val="3B3B41"/>
                </a:solidFill>
                <a:latin typeface="Segoe UI Semibold"/>
                <a:cs typeface="Segoe UI Semibold"/>
              </a:rPr>
              <a:t>Implement </a:t>
            </a:r>
            <a:r>
              <a:rPr sz="2400" b="1" spc="-60" dirty="0">
                <a:solidFill>
                  <a:srgbClr val="3B3B41"/>
                </a:solidFill>
                <a:latin typeface="Segoe UI Semibold"/>
                <a:cs typeface="Segoe UI Semibold"/>
              </a:rPr>
              <a:t>Multi-Factor </a:t>
            </a:r>
            <a:r>
              <a:rPr sz="2400" b="1" spc="-50" dirty="0">
                <a:solidFill>
                  <a:srgbClr val="3B3B41"/>
                </a:solidFill>
                <a:latin typeface="Segoe UI Semibold"/>
                <a:cs typeface="Segoe UI Semibold"/>
              </a:rPr>
              <a:t>Authentication</a:t>
            </a:r>
            <a:r>
              <a:rPr sz="2400" b="1" spc="-245" dirty="0">
                <a:solidFill>
                  <a:srgbClr val="3B3B41"/>
                </a:solidFill>
                <a:latin typeface="Segoe UI Semibold"/>
                <a:cs typeface="Segoe UI Semibold"/>
              </a:rPr>
              <a:t> </a:t>
            </a:r>
            <a:r>
              <a:rPr sz="2400" b="1" spc="-75" dirty="0">
                <a:solidFill>
                  <a:srgbClr val="3B3B41"/>
                </a:solidFill>
                <a:latin typeface="Segoe UI Semibold"/>
                <a:cs typeface="Segoe UI Semibold"/>
              </a:rPr>
              <a:t>(MFA)</a:t>
            </a:r>
            <a:endParaRPr sz="2400">
              <a:latin typeface="Segoe UI Semibold"/>
              <a:cs typeface="Segoe UI Semibold"/>
            </a:endParaRPr>
          </a:p>
          <a:p>
            <a:pPr marL="12700" marR="5080">
              <a:lnSpc>
                <a:spcPct val="100000"/>
              </a:lnSpc>
              <a:spcBef>
                <a:spcPts val="5"/>
              </a:spcBef>
            </a:pPr>
            <a:r>
              <a:rPr sz="2000" i="1" dirty="0">
                <a:solidFill>
                  <a:srgbClr val="3B3B41"/>
                </a:solidFill>
                <a:latin typeface="Segoe UI"/>
                <a:cs typeface="Segoe UI"/>
              </a:rPr>
              <a:t>May include but not </a:t>
            </a:r>
            <a:r>
              <a:rPr sz="2000" i="1" spc="-5" dirty="0">
                <a:solidFill>
                  <a:srgbClr val="3B3B41"/>
                </a:solidFill>
                <a:latin typeface="Segoe UI"/>
                <a:cs typeface="Segoe UI"/>
              </a:rPr>
              <a:t>limited to: </a:t>
            </a:r>
            <a:r>
              <a:rPr sz="2000" dirty="0">
                <a:solidFill>
                  <a:srgbClr val="3B3B41"/>
                </a:solidFill>
                <a:latin typeface="Segoe UI"/>
                <a:cs typeface="Segoe UI"/>
              </a:rPr>
              <a:t>Enable </a:t>
            </a:r>
            <a:r>
              <a:rPr sz="2000" spc="-45" dirty="0">
                <a:solidFill>
                  <a:srgbClr val="3B3B41"/>
                </a:solidFill>
                <a:latin typeface="Segoe UI"/>
                <a:cs typeface="Segoe UI"/>
              </a:rPr>
              <a:t>MFA </a:t>
            </a:r>
            <a:r>
              <a:rPr sz="2000" dirty="0">
                <a:solidFill>
                  <a:srgbClr val="3B3B41"/>
                </a:solidFill>
                <a:latin typeface="Segoe UI"/>
                <a:cs typeface="Segoe UI"/>
              </a:rPr>
              <a:t>for an </a:t>
            </a:r>
            <a:r>
              <a:rPr sz="2000" spc="-5" dirty="0">
                <a:solidFill>
                  <a:srgbClr val="3B3B41"/>
                </a:solidFill>
                <a:latin typeface="Segoe UI"/>
                <a:cs typeface="Segoe UI"/>
              </a:rPr>
              <a:t>Azure </a:t>
            </a:r>
            <a:r>
              <a:rPr sz="2000" dirty="0">
                <a:solidFill>
                  <a:srgbClr val="3B3B41"/>
                </a:solidFill>
                <a:latin typeface="Segoe UI"/>
                <a:cs typeface="Segoe UI"/>
              </a:rPr>
              <a:t>tenant; </a:t>
            </a:r>
            <a:r>
              <a:rPr sz="2000" spc="-5" dirty="0">
                <a:solidFill>
                  <a:srgbClr val="3B3B41"/>
                </a:solidFill>
                <a:latin typeface="Segoe UI"/>
                <a:cs typeface="Segoe UI"/>
              </a:rPr>
              <a:t>configure </a:t>
            </a:r>
            <a:r>
              <a:rPr sz="2000" dirty="0">
                <a:solidFill>
                  <a:srgbClr val="3B3B41"/>
                </a:solidFill>
                <a:latin typeface="Segoe UI"/>
                <a:cs typeface="Segoe UI"/>
              </a:rPr>
              <a:t>user accounts for </a:t>
            </a:r>
            <a:r>
              <a:rPr sz="2000" spc="-15" dirty="0">
                <a:solidFill>
                  <a:srgbClr val="3B3B41"/>
                </a:solidFill>
                <a:latin typeface="Segoe UI"/>
                <a:cs typeface="Segoe UI"/>
              </a:rPr>
              <a:t>MFA;  </a:t>
            </a:r>
            <a:r>
              <a:rPr sz="2000" spc="-5" dirty="0">
                <a:solidFill>
                  <a:srgbClr val="3B3B41"/>
                </a:solidFill>
                <a:latin typeface="Segoe UI"/>
                <a:cs typeface="Segoe UI"/>
              </a:rPr>
              <a:t>configure </a:t>
            </a:r>
            <a:r>
              <a:rPr sz="2000" dirty="0">
                <a:solidFill>
                  <a:srgbClr val="3B3B41"/>
                </a:solidFill>
                <a:latin typeface="Segoe UI"/>
                <a:cs typeface="Segoe UI"/>
              </a:rPr>
              <a:t>fraud </a:t>
            </a:r>
            <a:r>
              <a:rPr sz="2000" spc="5" dirty="0">
                <a:solidFill>
                  <a:srgbClr val="3B3B41"/>
                </a:solidFill>
                <a:latin typeface="Segoe UI"/>
                <a:cs typeface="Segoe UI"/>
              </a:rPr>
              <a:t>alerts; </a:t>
            </a:r>
            <a:r>
              <a:rPr sz="2000" spc="-5" dirty="0">
                <a:solidFill>
                  <a:srgbClr val="3B3B41"/>
                </a:solidFill>
                <a:latin typeface="Segoe UI"/>
                <a:cs typeface="Segoe UI"/>
              </a:rPr>
              <a:t>configure bypass </a:t>
            </a:r>
            <a:r>
              <a:rPr sz="2000" dirty="0">
                <a:solidFill>
                  <a:srgbClr val="3B3B41"/>
                </a:solidFill>
                <a:latin typeface="Segoe UI"/>
                <a:cs typeface="Segoe UI"/>
              </a:rPr>
              <a:t>options; </a:t>
            </a:r>
            <a:r>
              <a:rPr sz="2000" spc="-5" dirty="0">
                <a:solidFill>
                  <a:srgbClr val="3B3B41"/>
                </a:solidFill>
                <a:latin typeface="Segoe UI"/>
                <a:cs typeface="Segoe UI"/>
              </a:rPr>
              <a:t>configure trusted IPs; configure verification  methods; manage role-based </a:t>
            </a:r>
            <a:r>
              <a:rPr sz="2000" dirty="0">
                <a:solidFill>
                  <a:srgbClr val="3B3B41"/>
                </a:solidFill>
                <a:latin typeface="Segoe UI"/>
                <a:cs typeface="Segoe UI"/>
              </a:rPr>
              <a:t>access control </a:t>
            </a:r>
            <a:r>
              <a:rPr sz="2000" spc="-10" dirty="0">
                <a:solidFill>
                  <a:srgbClr val="3B3B41"/>
                </a:solidFill>
                <a:latin typeface="Segoe UI"/>
                <a:cs typeface="Segoe UI"/>
              </a:rPr>
              <a:t>(RBAC); </a:t>
            </a:r>
            <a:r>
              <a:rPr sz="2000" spc="-5" dirty="0">
                <a:solidFill>
                  <a:srgbClr val="3B3B41"/>
                </a:solidFill>
                <a:latin typeface="Segoe UI"/>
                <a:cs typeface="Segoe UI"/>
              </a:rPr>
              <a:t>implement RBAC policies; </a:t>
            </a:r>
            <a:r>
              <a:rPr sz="2000" dirty="0">
                <a:solidFill>
                  <a:srgbClr val="3B3B41"/>
                </a:solidFill>
                <a:latin typeface="Segoe UI"/>
                <a:cs typeface="Segoe UI"/>
              </a:rPr>
              <a:t>assign </a:t>
            </a:r>
            <a:r>
              <a:rPr sz="2000" spc="-5" dirty="0">
                <a:solidFill>
                  <a:srgbClr val="3B3B41"/>
                </a:solidFill>
                <a:latin typeface="Segoe UI"/>
                <a:cs typeface="Segoe UI"/>
              </a:rPr>
              <a:t>RBAC </a:t>
            </a:r>
            <a:r>
              <a:rPr sz="2000" spc="-15" dirty="0">
                <a:solidFill>
                  <a:srgbClr val="3B3B41"/>
                </a:solidFill>
                <a:latin typeface="Segoe UI"/>
                <a:cs typeface="Segoe UI"/>
              </a:rPr>
              <a:t>Roles;  </a:t>
            </a:r>
            <a:r>
              <a:rPr sz="2000" spc="-10" dirty="0">
                <a:solidFill>
                  <a:srgbClr val="3B3B41"/>
                </a:solidFill>
                <a:latin typeface="Segoe UI"/>
                <a:cs typeface="Segoe UI"/>
              </a:rPr>
              <a:t>create </a:t>
            </a:r>
            <a:r>
              <a:rPr sz="2000" dirty="0">
                <a:solidFill>
                  <a:srgbClr val="3B3B41"/>
                </a:solidFill>
                <a:latin typeface="Segoe UI"/>
                <a:cs typeface="Segoe UI"/>
              </a:rPr>
              <a:t>a </a:t>
            </a:r>
            <a:r>
              <a:rPr sz="2000" spc="-5" dirty="0">
                <a:solidFill>
                  <a:srgbClr val="3B3B41"/>
                </a:solidFill>
                <a:latin typeface="Segoe UI"/>
                <a:cs typeface="Segoe UI"/>
              </a:rPr>
              <a:t>custom </a:t>
            </a:r>
            <a:r>
              <a:rPr sz="2000" spc="-10" dirty="0">
                <a:solidFill>
                  <a:srgbClr val="3B3B41"/>
                </a:solidFill>
                <a:latin typeface="Segoe UI"/>
                <a:cs typeface="Segoe UI"/>
              </a:rPr>
              <a:t>role; </a:t>
            </a:r>
            <a:r>
              <a:rPr sz="2000" spc="-5" dirty="0">
                <a:solidFill>
                  <a:srgbClr val="3B3B41"/>
                </a:solidFill>
                <a:latin typeface="Segoe UI"/>
                <a:cs typeface="Segoe UI"/>
              </a:rPr>
              <a:t>configure access </a:t>
            </a:r>
            <a:r>
              <a:rPr sz="2000" spc="-10" dirty="0">
                <a:solidFill>
                  <a:srgbClr val="3B3B41"/>
                </a:solidFill>
                <a:latin typeface="Segoe UI"/>
                <a:cs typeface="Segoe UI"/>
              </a:rPr>
              <a:t>to </a:t>
            </a:r>
            <a:r>
              <a:rPr sz="2000" spc="-5" dirty="0">
                <a:solidFill>
                  <a:srgbClr val="3B3B41"/>
                </a:solidFill>
                <a:latin typeface="Segoe UI"/>
                <a:cs typeface="Segoe UI"/>
              </a:rPr>
              <a:t>Azure resources </a:t>
            </a:r>
            <a:r>
              <a:rPr sz="2000" dirty="0">
                <a:solidFill>
                  <a:srgbClr val="3B3B41"/>
                </a:solidFill>
                <a:latin typeface="Segoe UI"/>
                <a:cs typeface="Segoe UI"/>
              </a:rPr>
              <a:t>by assigning </a:t>
            </a:r>
            <a:r>
              <a:rPr sz="2000" spc="-10" dirty="0">
                <a:solidFill>
                  <a:srgbClr val="3B3B41"/>
                </a:solidFill>
                <a:latin typeface="Segoe UI"/>
                <a:cs typeface="Segoe UI"/>
              </a:rPr>
              <a:t>roles; </a:t>
            </a:r>
            <a:r>
              <a:rPr sz="2000" spc="-5" dirty="0">
                <a:solidFill>
                  <a:srgbClr val="3B3B41"/>
                </a:solidFill>
                <a:latin typeface="Segoe UI"/>
                <a:cs typeface="Segoe UI"/>
              </a:rPr>
              <a:t>configure management  access to</a:t>
            </a:r>
            <a:r>
              <a:rPr sz="2000" spc="-15" dirty="0">
                <a:solidFill>
                  <a:srgbClr val="3B3B41"/>
                </a:solidFill>
                <a:latin typeface="Segoe UI"/>
                <a:cs typeface="Segoe UI"/>
              </a:rPr>
              <a:t> </a:t>
            </a:r>
            <a:r>
              <a:rPr sz="2000" spc="-5" dirty="0">
                <a:solidFill>
                  <a:srgbClr val="3B3B41"/>
                </a:solidFill>
                <a:latin typeface="Segoe UI"/>
                <a:cs typeface="Segoe UI"/>
              </a:rPr>
              <a:t>Azure</a:t>
            </a:r>
            <a:endParaRPr sz="2000">
              <a:latin typeface="Segoe UI"/>
              <a:cs typeface="Segoe U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53521" y="3732275"/>
            <a:ext cx="4107954" cy="312928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88365" y="492963"/>
            <a:ext cx="384937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Creating </a:t>
            </a:r>
            <a:r>
              <a:rPr sz="2800" b="1" spc="-35" dirty="0">
                <a:solidFill>
                  <a:srgbClr val="3B3B41"/>
                </a:solidFill>
                <a:latin typeface="Segoe UI Semibold"/>
                <a:cs typeface="Segoe UI Semibold"/>
              </a:rPr>
              <a:t>the</a:t>
            </a:r>
            <a:r>
              <a:rPr sz="2800" b="1" spc="-180" dirty="0">
                <a:solidFill>
                  <a:srgbClr val="3B3B41"/>
                </a:solidFill>
                <a:latin typeface="Segoe UI Semibold"/>
                <a:cs typeface="Segoe UI Semibold"/>
              </a:rPr>
              <a:t> </a:t>
            </a:r>
            <a:r>
              <a:rPr sz="2800" b="1" spc="-55" dirty="0">
                <a:solidFill>
                  <a:srgbClr val="3B3B41"/>
                </a:solidFill>
                <a:latin typeface="Segoe UI Semibold"/>
                <a:cs typeface="Segoe UI Semibold"/>
              </a:rPr>
              <a:t>Namespace</a:t>
            </a:r>
            <a:endParaRPr sz="2800">
              <a:latin typeface="Segoe UI Semibold"/>
              <a:cs typeface="Segoe UI Semibold"/>
            </a:endParaRPr>
          </a:p>
        </p:txBody>
      </p:sp>
      <p:sp>
        <p:nvSpPr>
          <p:cNvPr id="4" name="object 4"/>
          <p:cNvSpPr txBox="1"/>
          <p:nvPr/>
        </p:nvSpPr>
        <p:spPr>
          <a:xfrm>
            <a:off x="538683" y="1791715"/>
            <a:ext cx="5809615" cy="3348990"/>
          </a:xfrm>
          <a:prstGeom prst="rect">
            <a:avLst/>
          </a:prstGeom>
        </p:spPr>
        <p:txBody>
          <a:bodyPr vert="horz" wrap="square" lIns="0" tIns="12700" rIns="0" bIns="0" rtlCol="0">
            <a:spAutoFit/>
          </a:bodyPr>
          <a:lstStyle/>
          <a:p>
            <a:pPr marL="12700">
              <a:lnSpc>
                <a:spcPct val="100000"/>
              </a:lnSpc>
              <a:spcBef>
                <a:spcPts val="100"/>
              </a:spcBef>
            </a:pPr>
            <a:r>
              <a:rPr sz="2400" b="1" spc="-60" dirty="0">
                <a:solidFill>
                  <a:srgbClr val="3B3B41"/>
                </a:solidFill>
                <a:latin typeface="Segoe UI Semibold"/>
                <a:cs typeface="Segoe UI Semibold"/>
              </a:rPr>
              <a:t>Available </a:t>
            </a:r>
            <a:r>
              <a:rPr sz="2400" b="1" spc="-50" dirty="0">
                <a:solidFill>
                  <a:srgbClr val="3B3B41"/>
                </a:solidFill>
                <a:latin typeface="Segoe UI Semibold"/>
                <a:cs typeface="Segoe UI Semibold"/>
              </a:rPr>
              <a:t>directly </a:t>
            </a:r>
            <a:r>
              <a:rPr sz="2400" b="1" spc="-45" dirty="0">
                <a:solidFill>
                  <a:srgbClr val="3B3B41"/>
                </a:solidFill>
                <a:latin typeface="Segoe UI Semibold"/>
                <a:cs typeface="Segoe UI Semibold"/>
              </a:rPr>
              <a:t>from </a:t>
            </a:r>
            <a:r>
              <a:rPr sz="2400" b="1" spc="-40" dirty="0">
                <a:solidFill>
                  <a:srgbClr val="3B3B41"/>
                </a:solidFill>
                <a:latin typeface="Segoe UI Semibold"/>
                <a:cs typeface="Segoe UI Semibold"/>
              </a:rPr>
              <a:t>the </a:t>
            </a:r>
            <a:r>
              <a:rPr sz="2400" b="1" spc="-45" dirty="0">
                <a:solidFill>
                  <a:srgbClr val="3B3B41"/>
                </a:solidFill>
                <a:latin typeface="Segoe UI Semibold"/>
                <a:cs typeface="Segoe UI Semibold"/>
              </a:rPr>
              <a:t>Azure</a:t>
            </a:r>
            <a:r>
              <a:rPr sz="2400" b="1" spc="-345" dirty="0">
                <a:solidFill>
                  <a:srgbClr val="3B3B41"/>
                </a:solidFill>
                <a:latin typeface="Segoe UI Semibold"/>
                <a:cs typeface="Segoe UI Semibold"/>
              </a:rPr>
              <a:t> </a:t>
            </a:r>
            <a:r>
              <a:rPr sz="2400" b="1" spc="-35" dirty="0">
                <a:solidFill>
                  <a:srgbClr val="3B3B41"/>
                </a:solidFill>
                <a:latin typeface="Segoe UI Semibold"/>
                <a:cs typeface="Segoe UI Semibold"/>
              </a:rPr>
              <a:t>portal:</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Name: </a:t>
            </a:r>
            <a:r>
              <a:rPr sz="2000" b="1" spc="-10" dirty="0">
                <a:solidFill>
                  <a:srgbClr val="3B3B41"/>
                </a:solidFill>
                <a:latin typeface="Segoe UI"/>
                <a:cs typeface="Segoe UI"/>
              </a:rPr>
              <a:t>globally </a:t>
            </a:r>
            <a:r>
              <a:rPr sz="2000" b="1" spc="-5" dirty="0">
                <a:solidFill>
                  <a:srgbClr val="3B3B41"/>
                </a:solidFill>
                <a:latin typeface="Segoe UI"/>
                <a:cs typeface="Segoe UI"/>
              </a:rPr>
              <a:t>identifies the</a:t>
            </a:r>
            <a:r>
              <a:rPr sz="2000" b="1" spc="-45" dirty="0">
                <a:solidFill>
                  <a:srgbClr val="3B3B41"/>
                </a:solidFill>
                <a:latin typeface="Segoe UI"/>
                <a:cs typeface="Segoe UI"/>
              </a:rPr>
              <a:t> </a:t>
            </a:r>
            <a:r>
              <a:rPr sz="2000" b="1" spc="-5" dirty="0">
                <a:solidFill>
                  <a:srgbClr val="3B3B41"/>
                </a:solidFill>
                <a:latin typeface="Segoe UI"/>
                <a:cs typeface="Segoe UI"/>
              </a:rPr>
              <a:t>namespace</a:t>
            </a:r>
            <a:endParaRPr sz="2000">
              <a:latin typeface="Segoe UI"/>
              <a:cs typeface="Segoe UI"/>
            </a:endParaRPr>
          </a:p>
          <a:p>
            <a:pPr marL="12700">
              <a:lnSpc>
                <a:spcPct val="100000"/>
              </a:lnSpc>
              <a:spcBef>
                <a:spcPts val="5"/>
              </a:spcBef>
            </a:pPr>
            <a:r>
              <a:rPr sz="2000" b="1" spc="-5" dirty="0">
                <a:solidFill>
                  <a:srgbClr val="3B3B41"/>
                </a:solidFill>
                <a:latin typeface="Segoe UI"/>
                <a:cs typeface="Segoe UI"/>
              </a:rPr>
              <a:t>Pricing </a:t>
            </a:r>
            <a:r>
              <a:rPr sz="2000" b="1" spc="10" dirty="0">
                <a:solidFill>
                  <a:srgbClr val="3B3B41"/>
                </a:solidFill>
                <a:latin typeface="Segoe UI"/>
                <a:cs typeface="Segoe UI"/>
              </a:rPr>
              <a:t>tier: </a:t>
            </a:r>
            <a:r>
              <a:rPr sz="2000" b="1" spc="-5" dirty="0">
                <a:solidFill>
                  <a:srgbClr val="3B3B41"/>
                </a:solidFill>
                <a:latin typeface="Segoe UI"/>
                <a:cs typeface="Segoe UI"/>
              </a:rPr>
              <a:t>determines capacity and</a:t>
            </a:r>
            <a:r>
              <a:rPr sz="2000" b="1" spc="-50" dirty="0">
                <a:solidFill>
                  <a:srgbClr val="3B3B41"/>
                </a:solidFill>
                <a:latin typeface="Segoe UI"/>
                <a:cs typeface="Segoe UI"/>
              </a:rPr>
              <a:t> </a:t>
            </a:r>
            <a:r>
              <a:rPr sz="2000" b="1" spc="-5" dirty="0">
                <a:solidFill>
                  <a:srgbClr val="3B3B41"/>
                </a:solidFill>
                <a:latin typeface="Segoe UI"/>
                <a:cs typeface="Segoe UI"/>
              </a:rPr>
              <a:t>capabilities</a:t>
            </a:r>
            <a:endParaRPr sz="2000">
              <a:latin typeface="Segoe UI"/>
              <a:cs typeface="Segoe UI"/>
            </a:endParaRPr>
          </a:p>
          <a:p>
            <a:pPr marL="12700" marR="4851400">
              <a:lnSpc>
                <a:spcPct val="100000"/>
              </a:lnSpc>
              <a:spcBef>
                <a:spcPts val="10"/>
              </a:spcBef>
            </a:pPr>
            <a:r>
              <a:rPr sz="1800" b="1" spc="-5" dirty="0">
                <a:solidFill>
                  <a:srgbClr val="0078D2"/>
                </a:solidFill>
                <a:latin typeface="Segoe UI Semibold"/>
                <a:cs typeface="Segoe UI Semibold"/>
              </a:rPr>
              <a:t>Basic  </a:t>
            </a:r>
            <a:r>
              <a:rPr sz="1800" b="1" spc="-45" dirty="0">
                <a:solidFill>
                  <a:srgbClr val="0078D2"/>
                </a:solidFill>
                <a:latin typeface="Segoe UI Semibold"/>
                <a:cs typeface="Segoe UI Semibold"/>
              </a:rPr>
              <a:t>S</a:t>
            </a:r>
            <a:r>
              <a:rPr sz="1800" b="1" spc="-5" dirty="0">
                <a:solidFill>
                  <a:srgbClr val="0078D2"/>
                </a:solidFill>
                <a:latin typeface="Segoe UI Semibold"/>
                <a:cs typeface="Segoe UI Semibold"/>
              </a:rPr>
              <a:t>t</a:t>
            </a:r>
            <a:r>
              <a:rPr sz="1800" b="1" spc="-10" dirty="0">
                <a:solidFill>
                  <a:srgbClr val="0078D2"/>
                </a:solidFill>
                <a:latin typeface="Segoe UI Semibold"/>
                <a:cs typeface="Segoe UI Semibold"/>
              </a:rPr>
              <a:t>a</a:t>
            </a:r>
            <a:r>
              <a:rPr sz="1800" b="1" dirty="0">
                <a:solidFill>
                  <a:srgbClr val="0078D2"/>
                </a:solidFill>
                <a:latin typeface="Segoe UI Semibold"/>
                <a:cs typeface="Segoe UI Semibold"/>
              </a:rPr>
              <a:t>nd</a:t>
            </a:r>
            <a:r>
              <a:rPr sz="1800" b="1" spc="-10" dirty="0">
                <a:solidFill>
                  <a:srgbClr val="0078D2"/>
                </a:solidFill>
                <a:latin typeface="Segoe UI Semibold"/>
                <a:cs typeface="Segoe UI Semibold"/>
              </a:rPr>
              <a:t>ar</a:t>
            </a:r>
            <a:r>
              <a:rPr sz="1800" b="1" dirty="0">
                <a:solidFill>
                  <a:srgbClr val="0078D2"/>
                </a:solidFill>
                <a:latin typeface="Segoe UI Semibold"/>
                <a:cs typeface="Segoe UI Semibold"/>
              </a:rPr>
              <a:t>d  </a:t>
            </a:r>
            <a:r>
              <a:rPr sz="1800" b="1" spc="-5" dirty="0">
                <a:solidFill>
                  <a:srgbClr val="0078D2"/>
                </a:solidFill>
                <a:latin typeface="Segoe UI Semibold"/>
                <a:cs typeface="Segoe UI Semibold"/>
              </a:rPr>
              <a:t>Premi</a:t>
            </a:r>
            <a:r>
              <a:rPr sz="1800" b="1" spc="5" dirty="0">
                <a:solidFill>
                  <a:srgbClr val="0078D2"/>
                </a:solidFill>
                <a:latin typeface="Segoe UI Semibold"/>
                <a:cs typeface="Segoe UI Semibold"/>
              </a:rPr>
              <a:t>u</a:t>
            </a:r>
            <a:r>
              <a:rPr sz="1800" b="1" dirty="0">
                <a:solidFill>
                  <a:srgbClr val="0078D2"/>
                </a:solidFill>
                <a:latin typeface="Segoe UI Semibold"/>
                <a:cs typeface="Segoe UI Semibold"/>
              </a:rPr>
              <a:t>m</a:t>
            </a:r>
            <a:endParaRPr sz="1800">
              <a:latin typeface="Segoe UI Semibold"/>
              <a:cs typeface="Segoe UI Semibold"/>
            </a:endParaRPr>
          </a:p>
          <a:p>
            <a:pPr marL="12700">
              <a:lnSpc>
                <a:spcPts val="2870"/>
              </a:lnSpc>
            </a:pPr>
            <a:r>
              <a:rPr sz="2400" b="1" spc="-50" dirty="0">
                <a:solidFill>
                  <a:srgbClr val="3B3B41"/>
                </a:solidFill>
                <a:latin typeface="Segoe UI Semibold"/>
                <a:cs typeface="Segoe UI Semibold"/>
              </a:rPr>
              <a:t>Generates </a:t>
            </a:r>
            <a:r>
              <a:rPr sz="2400" b="1" dirty="0">
                <a:solidFill>
                  <a:srgbClr val="3B3B41"/>
                </a:solidFill>
                <a:latin typeface="Segoe UI Semibold"/>
                <a:cs typeface="Segoe UI Semibold"/>
              </a:rPr>
              <a:t>a </a:t>
            </a:r>
            <a:r>
              <a:rPr sz="2400" b="1" spc="-35" dirty="0">
                <a:solidFill>
                  <a:srgbClr val="3B3B41"/>
                </a:solidFill>
                <a:latin typeface="Segoe UI Semibold"/>
                <a:cs typeface="Segoe UI Semibold"/>
              </a:rPr>
              <a:t>SAS</a:t>
            </a:r>
            <a:r>
              <a:rPr sz="2400" b="1" spc="-250" dirty="0">
                <a:solidFill>
                  <a:srgbClr val="3B3B41"/>
                </a:solidFill>
                <a:latin typeface="Segoe UI Semibold"/>
                <a:cs typeface="Segoe UI Semibold"/>
              </a:rPr>
              <a:t> </a:t>
            </a:r>
            <a:r>
              <a:rPr sz="2400" b="1" spc="-45" dirty="0">
                <a:solidFill>
                  <a:srgbClr val="3B3B41"/>
                </a:solidFill>
                <a:latin typeface="Segoe UI Semibold"/>
                <a:cs typeface="Segoe UI Semibold"/>
              </a:rPr>
              <a:t>policy:</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Includes:</a:t>
            </a:r>
            <a:endParaRPr sz="2000">
              <a:latin typeface="Segoe UI"/>
              <a:cs typeface="Segoe UI"/>
            </a:endParaRPr>
          </a:p>
          <a:p>
            <a:pPr marL="12700" marR="4282440">
              <a:lnSpc>
                <a:spcPct val="100000"/>
              </a:lnSpc>
              <a:spcBef>
                <a:spcPts val="15"/>
              </a:spcBef>
            </a:pPr>
            <a:r>
              <a:rPr sz="1800" b="1" spc="5" dirty="0">
                <a:solidFill>
                  <a:srgbClr val="0078D2"/>
                </a:solidFill>
                <a:latin typeface="Segoe UI Semibold"/>
                <a:cs typeface="Segoe UI Semibold"/>
              </a:rPr>
              <a:t>Primary </a:t>
            </a:r>
            <a:r>
              <a:rPr sz="1800" b="1" spc="-15" dirty="0">
                <a:solidFill>
                  <a:srgbClr val="0078D2"/>
                </a:solidFill>
                <a:latin typeface="Segoe UI Semibold"/>
                <a:cs typeface="Segoe UI Semibold"/>
              </a:rPr>
              <a:t>key  </a:t>
            </a:r>
            <a:r>
              <a:rPr sz="1800" b="1" spc="5" dirty="0">
                <a:solidFill>
                  <a:srgbClr val="0078D2"/>
                </a:solidFill>
                <a:latin typeface="Segoe UI Semibold"/>
                <a:cs typeface="Segoe UI Semibold"/>
              </a:rPr>
              <a:t>Secondary</a:t>
            </a:r>
            <a:r>
              <a:rPr sz="1800" b="1" spc="-95" dirty="0">
                <a:solidFill>
                  <a:srgbClr val="0078D2"/>
                </a:solidFill>
                <a:latin typeface="Segoe UI Semibold"/>
                <a:cs typeface="Segoe UI Semibold"/>
              </a:rPr>
              <a:t> </a:t>
            </a:r>
            <a:r>
              <a:rPr sz="1800" b="1" spc="-15" dirty="0">
                <a:solidFill>
                  <a:srgbClr val="0078D2"/>
                </a:solidFill>
                <a:latin typeface="Segoe UI Semibold"/>
                <a:cs typeface="Segoe UI Semibold"/>
              </a:rPr>
              <a:t>key</a:t>
            </a:r>
            <a:endParaRPr sz="1800">
              <a:latin typeface="Segoe UI Semibold"/>
              <a:cs typeface="Segoe UI Semibold"/>
            </a:endParaRPr>
          </a:p>
          <a:p>
            <a:pPr marL="12700">
              <a:lnSpc>
                <a:spcPts val="2390"/>
              </a:lnSpc>
            </a:pPr>
            <a:r>
              <a:rPr sz="2000" b="1" dirty="0">
                <a:solidFill>
                  <a:srgbClr val="3B3B41"/>
                </a:solidFill>
                <a:latin typeface="Segoe UI"/>
                <a:cs typeface="Segoe UI"/>
              </a:rPr>
              <a:t>Grants </a:t>
            </a:r>
            <a:r>
              <a:rPr sz="2000" b="1" spc="-5" dirty="0">
                <a:solidFill>
                  <a:srgbClr val="3B3B41"/>
                </a:solidFill>
                <a:latin typeface="Segoe UI"/>
                <a:cs typeface="Segoe UI"/>
              </a:rPr>
              <a:t>full control </a:t>
            </a:r>
            <a:r>
              <a:rPr sz="2000" b="1" spc="-10" dirty="0">
                <a:solidFill>
                  <a:srgbClr val="3B3B41"/>
                </a:solidFill>
                <a:latin typeface="Segoe UI"/>
                <a:cs typeface="Segoe UI"/>
              </a:rPr>
              <a:t>to </a:t>
            </a:r>
            <a:r>
              <a:rPr sz="2000" b="1" spc="-5" dirty="0">
                <a:solidFill>
                  <a:srgbClr val="3B3B41"/>
                </a:solidFill>
                <a:latin typeface="Segoe UI"/>
                <a:cs typeface="Segoe UI"/>
              </a:rPr>
              <a:t>the</a:t>
            </a:r>
            <a:r>
              <a:rPr sz="2000" b="1" spc="-40" dirty="0">
                <a:solidFill>
                  <a:srgbClr val="3B3B41"/>
                </a:solidFill>
                <a:latin typeface="Segoe UI"/>
                <a:cs typeface="Segoe UI"/>
              </a:rPr>
              <a:t> </a:t>
            </a:r>
            <a:r>
              <a:rPr sz="2000" b="1" spc="-5" dirty="0">
                <a:solidFill>
                  <a:srgbClr val="3B3B41"/>
                </a:solidFill>
                <a:latin typeface="Segoe UI"/>
                <a:cs typeface="Segoe UI"/>
              </a:rPr>
              <a:t>namespace</a:t>
            </a:r>
            <a:endParaRPr sz="2000">
              <a:latin typeface="Segoe UI"/>
              <a:cs typeface="Segoe UI"/>
            </a:endParaRPr>
          </a:p>
        </p:txBody>
      </p:sp>
      <p:sp>
        <p:nvSpPr>
          <p:cNvPr id="5" name="object 5"/>
          <p:cNvSpPr/>
          <p:nvPr/>
        </p:nvSpPr>
        <p:spPr>
          <a:xfrm>
            <a:off x="9012935" y="1708403"/>
            <a:ext cx="3060192" cy="286511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242824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Create </a:t>
            </a:r>
            <a:r>
              <a:rPr sz="2800" b="1" spc="-5" dirty="0">
                <a:solidFill>
                  <a:srgbClr val="3B3B41"/>
                </a:solidFill>
                <a:latin typeface="Segoe UI Semibold"/>
                <a:cs typeface="Segoe UI Semibold"/>
              </a:rPr>
              <a:t>a</a:t>
            </a:r>
            <a:r>
              <a:rPr sz="2800" b="1" spc="-204" dirty="0">
                <a:solidFill>
                  <a:srgbClr val="3B3B41"/>
                </a:solidFill>
                <a:latin typeface="Segoe UI Semibold"/>
                <a:cs typeface="Segoe UI Semibold"/>
              </a:rPr>
              <a:t> </a:t>
            </a:r>
            <a:r>
              <a:rPr sz="2800" b="1" spc="-45" dirty="0">
                <a:solidFill>
                  <a:srgbClr val="3B3B41"/>
                </a:solidFill>
                <a:latin typeface="Segoe UI Semibold"/>
                <a:cs typeface="Segoe UI Semibold"/>
              </a:rPr>
              <a:t>Queue</a:t>
            </a:r>
            <a:endParaRPr sz="2800">
              <a:latin typeface="Segoe UI Semibold"/>
              <a:cs typeface="Segoe UI Semibold"/>
            </a:endParaRPr>
          </a:p>
        </p:txBody>
      </p:sp>
      <p:sp>
        <p:nvSpPr>
          <p:cNvPr id="3" name="object 3"/>
          <p:cNvSpPr txBox="1"/>
          <p:nvPr/>
        </p:nvSpPr>
        <p:spPr>
          <a:xfrm>
            <a:off x="538683" y="1791715"/>
            <a:ext cx="5923915" cy="2830830"/>
          </a:xfrm>
          <a:prstGeom prst="rect">
            <a:avLst/>
          </a:prstGeom>
        </p:spPr>
        <p:txBody>
          <a:bodyPr vert="horz" wrap="square" lIns="0" tIns="12700" rIns="0" bIns="0" rtlCol="0">
            <a:spAutoFit/>
          </a:bodyPr>
          <a:lstStyle/>
          <a:p>
            <a:pPr marL="12700" marR="5080">
              <a:lnSpc>
                <a:spcPct val="100000"/>
              </a:lnSpc>
              <a:spcBef>
                <a:spcPts val="100"/>
              </a:spcBef>
            </a:pPr>
            <a:r>
              <a:rPr sz="2400" b="1" spc="-60" dirty="0">
                <a:solidFill>
                  <a:srgbClr val="3B3B41"/>
                </a:solidFill>
                <a:latin typeface="Segoe UI Semibold"/>
                <a:cs typeface="Segoe UI Semibold"/>
              </a:rPr>
              <a:t>Available </a:t>
            </a:r>
            <a:r>
              <a:rPr sz="2400" b="1" spc="-50" dirty="0">
                <a:solidFill>
                  <a:srgbClr val="3B3B41"/>
                </a:solidFill>
                <a:latin typeface="Segoe UI Semibold"/>
                <a:cs typeface="Segoe UI Semibold"/>
              </a:rPr>
              <a:t>directly </a:t>
            </a:r>
            <a:r>
              <a:rPr sz="2400" b="1" spc="-45" dirty="0">
                <a:solidFill>
                  <a:srgbClr val="3B3B41"/>
                </a:solidFill>
                <a:latin typeface="Segoe UI Semibold"/>
                <a:cs typeface="Segoe UI Semibold"/>
              </a:rPr>
              <a:t>from </a:t>
            </a:r>
            <a:r>
              <a:rPr sz="2400" b="1" spc="-40" dirty="0">
                <a:solidFill>
                  <a:srgbClr val="3B3B41"/>
                </a:solidFill>
                <a:latin typeface="Segoe UI Semibold"/>
                <a:cs typeface="Segoe UI Semibold"/>
              </a:rPr>
              <a:t>the </a:t>
            </a:r>
            <a:r>
              <a:rPr sz="2400" b="1" spc="-45" dirty="0">
                <a:solidFill>
                  <a:srgbClr val="3B3B41"/>
                </a:solidFill>
                <a:latin typeface="Segoe UI Semibold"/>
                <a:cs typeface="Segoe UI Semibold"/>
              </a:rPr>
              <a:t>Azure </a:t>
            </a:r>
            <a:r>
              <a:rPr sz="2400" b="1" spc="-35" dirty="0">
                <a:solidFill>
                  <a:srgbClr val="3B3B41"/>
                </a:solidFill>
                <a:latin typeface="Segoe UI Semibold"/>
                <a:cs typeface="Segoe UI Semibold"/>
              </a:rPr>
              <a:t>portal:  </a:t>
            </a:r>
            <a:r>
              <a:rPr sz="2000" b="1" spc="-5" dirty="0">
                <a:solidFill>
                  <a:srgbClr val="3B3B41"/>
                </a:solidFill>
                <a:latin typeface="Segoe UI"/>
                <a:cs typeface="Segoe UI"/>
              </a:rPr>
              <a:t>Name: identifies the queue within the namespace  Max queue</a:t>
            </a:r>
            <a:r>
              <a:rPr sz="2000" b="1" spc="-10" dirty="0">
                <a:solidFill>
                  <a:srgbClr val="3B3B41"/>
                </a:solidFill>
                <a:latin typeface="Segoe UI"/>
                <a:cs typeface="Segoe UI"/>
              </a:rPr>
              <a:t> </a:t>
            </a:r>
            <a:r>
              <a:rPr sz="2000" b="1" spc="-5" dirty="0">
                <a:solidFill>
                  <a:srgbClr val="3B3B41"/>
                </a:solidFill>
                <a:latin typeface="Segoe UI"/>
                <a:cs typeface="Segoe UI"/>
              </a:rPr>
              <a:t>size</a:t>
            </a:r>
            <a:endParaRPr sz="2000">
              <a:latin typeface="Segoe UI"/>
              <a:cs typeface="Segoe UI"/>
            </a:endParaRPr>
          </a:p>
          <a:p>
            <a:pPr marL="12700" marR="3446779">
              <a:lnSpc>
                <a:spcPct val="100000"/>
              </a:lnSpc>
              <a:spcBef>
                <a:spcPts val="5"/>
              </a:spcBef>
            </a:pPr>
            <a:r>
              <a:rPr sz="2000" b="1" spc="-5" dirty="0">
                <a:solidFill>
                  <a:srgbClr val="3B3B41"/>
                </a:solidFill>
                <a:latin typeface="Segoe UI"/>
                <a:cs typeface="Segoe UI"/>
              </a:rPr>
              <a:t>Message time </a:t>
            </a:r>
            <a:r>
              <a:rPr sz="2000" b="1" spc="-10" dirty="0">
                <a:solidFill>
                  <a:srgbClr val="3B3B41"/>
                </a:solidFill>
                <a:latin typeface="Segoe UI"/>
                <a:cs typeface="Segoe UI"/>
              </a:rPr>
              <a:t>to live  </a:t>
            </a:r>
            <a:r>
              <a:rPr sz="2000" b="1" spc="-5" dirty="0">
                <a:solidFill>
                  <a:srgbClr val="3B3B41"/>
                </a:solidFill>
                <a:latin typeface="Segoe UI"/>
                <a:cs typeface="Segoe UI"/>
              </a:rPr>
              <a:t>Lock</a:t>
            </a:r>
            <a:r>
              <a:rPr sz="2000" b="1" spc="-10" dirty="0">
                <a:solidFill>
                  <a:srgbClr val="3B3B41"/>
                </a:solidFill>
                <a:latin typeface="Segoe UI"/>
                <a:cs typeface="Segoe UI"/>
              </a:rPr>
              <a:t> </a:t>
            </a:r>
            <a:r>
              <a:rPr sz="2000" b="1" spc="-5" dirty="0">
                <a:solidFill>
                  <a:srgbClr val="3B3B41"/>
                </a:solidFill>
                <a:latin typeface="Segoe UI"/>
                <a:cs typeface="Segoe UI"/>
              </a:rPr>
              <a:t>duration</a:t>
            </a:r>
            <a:endParaRPr sz="2000">
              <a:latin typeface="Segoe UI"/>
              <a:cs typeface="Segoe UI"/>
            </a:endParaRPr>
          </a:p>
          <a:p>
            <a:pPr marL="12700" marR="2734310">
              <a:lnSpc>
                <a:spcPct val="100000"/>
              </a:lnSpc>
            </a:pPr>
            <a:r>
              <a:rPr sz="2000" b="1" spc="-5" dirty="0">
                <a:solidFill>
                  <a:srgbClr val="3B3B41"/>
                </a:solidFill>
                <a:latin typeface="Segoe UI"/>
                <a:cs typeface="Segoe UI"/>
              </a:rPr>
              <a:t>Enable duplicate</a:t>
            </a:r>
            <a:r>
              <a:rPr sz="2000" b="1" spc="-95" dirty="0">
                <a:solidFill>
                  <a:srgbClr val="3B3B41"/>
                </a:solidFill>
                <a:latin typeface="Segoe UI"/>
                <a:cs typeface="Segoe UI"/>
              </a:rPr>
              <a:t> </a:t>
            </a:r>
            <a:r>
              <a:rPr sz="2000" b="1" spc="-5" dirty="0">
                <a:solidFill>
                  <a:srgbClr val="3B3B41"/>
                </a:solidFill>
                <a:latin typeface="Segoe UI"/>
                <a:cs typeface="Segoe UI"/>
              </a:rPr>
              <a:t>detection  Enable dead lettering  Enable</a:t>
            </a:r>
            <a:r>
              <a:rPr sz="2000" b="1" spc="-30" dirty="0">
                <a:solidFill>
                  <a:srgbClr val="3B3B41"/>
                </a:solidFill>
                <a:latin typeface="Segoe UI"/>
                <a:cs typeface="Segoe UI"/>
              </a:rPr>
              <a:t> </a:t>
            </a:r>
            <a:r>
              <a:rPr sz="2000" b="1" spc="-5" dirty="0">
                <a:solidFill>
                  <a:srgbClr val="3B3B41"/>
                </a:solidFill>
                <a:latin typeface="Segoe UI"/>
                <a:cs typeface="Segoe UI"/>
              </a:rPr>
              <a:t>sessions</a:t>
            </a:r>
            <a:endParaRPr sz="2000">
              <a:latin typeface="Segoe UI"/>
              <a:cs typeface="Segoe UI"/>
            </a:endParaRPr>
          </a:p>
          <a:p>
            <a:pPr marL="12700">
              <a:lnSpc>
                <a:spcPct val="100000"/>
              </a:lnSpc>
            </a:pPr>
            <a:r>
              <a:rPr sz="2000" b="1" spc="-5" dirty="0">
                <a:solidFill>
                  <a:srgbClr val="3B3B41"/>
                </a:solidFill>
                <a:latin typeface="Segoe UI"/>
                <a:cs typeface="Segoe UI"/>
              </a:rPr>
              <a:t>Enable</a:t>
            </a:r>
            <a:r>
              <a:rPr sz="2000" b="1" spc="-30" dirty="0">
                <a:solidFill>
                  <a:srgbClr val="3B3B41"/>
                </a:solidFill>
                <a:latin typeface="Segoe UI"/>
                <a:cs typeface="Segoe UI"/>
              </a:rPr>
              <a:t> </a:t>
            </a:r>
            <a:r>
              <a:rPr sz="2000" b="1" spc="-5" dirty="0">
                <a:solidFill>
                  <a:srgbClr val="3B3B41"/>
                </a:solidFill>
                <a:latin typeface="Segoe UI"/>
                <a:cs typeface="Segoe UI"/>
              </a:rPr>
              <a:t>partitioning</a:t>
            </a:r>
            <a:endParaRPr sz="2000">
              <a:latin typeface="Segoe UI"/>
              <a:cs typeface="Segoe UI"/>
            </a:endParaRPr>
          </a:p>
        </p:txBody>
      </p:sp>
      <p:sp>
        <p:nvSpPr>
          <p:cNvPr id="4" name="object 4"/>
          <p:cNvSpPr/>
          <p:nvPr/>
        </p:nvSpPr>
        <p:spPr>
          <a:xfrm>
            <a:off x="7806308" y="1788595"/>
            <a:ext cx="3895915" cy="450745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3653154"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Monitoring </a:t>
            </a:r>
            <a:r>
              <a:rPr sz="2800" b="1" spc="-30" dirty="0">
                <a:solidFill>
                  <a:srgbClr val="3B3B41"/>
                </a:solidFill>
                <a:latin typeface="Segoe UI Semibold"/>
                <a:cs typeface="Segoe UI Semibold"/>
              </a:rPr>
              <a:t>Service</a:t>
            </a:r>
            <a:r>
              <a:rPr sz="2800" b="1" spc="-185" dirty="0">
                <a:solidFill>
                  <a:srgbClr val="3B3B41"/>
                </a:solidFill>
                <a:latin typeface="Segoe UI Semibold"/>
                <a:cs typeface="Segoe UI Semibold"/>
              </a:rPr>
              <a:t> </a:t>
            </a:r>
            <a:r>
              <a:rPr sz="2800" b="1" spc="-35" dirty="0">
                <a:solidFill>
                  <a:srgbClr val="3B3B41"/>
                </a:solidFill>
                <a:latin typeface="Segoe UI Semibold"/>
                <a:cs typeface="Segoe UI Semibold"/>
              </a:rPr>
              <a:t>Bus</a:t>
            </a:r>
            <a:endParaRPr sz="2800">
              <a:latin typeface="Segoe UI Semibold"/>
              <a:cs typeface="Segoe UI Semibold"/>
            </a:endParaRPr>
          </a:p>
        </p:txBody>
      </p:sp>
      <p:sp>
        <p:nvSpPr>
          <p:cNvPr id="3" name="object 3"/>
          <p:cNvSpPr txBox="1"/>
          <p:nvPr/>
        </p:nvSpPr>
        <p:spPr>
          <a:xfrm>
            <a:off x="538683" y="1791715"/>
            <a:ext cx="5287010" cy="1825625"/>
          </a:xfrm>
          <a:prstGeom prst="rect">
            <a:avLst/>
          </a:prstGeom>
        </p:spPr>
        <p:txBody>
          <a:bodyPr vert="horz" wrap="square" lIns="0" tIns="12700" rIns="0" bIns="0" rtlCol="0">
            <a:spAutoFit/>
          </a:bodyPr>
          <a:lstStyle/>
          <a:p>
            <a:pPr marL="12700">
              <a:lnSpc>
                <a:spcPct val="100000"/>
              </a:lnSpc>
              <a:spcBef>
                <a:spcPts val="100"/>
              </a:spcBef>
            </a:pPr>
            <a:r>
              <a:rPr sz="2400" b="1" spc="-60" dirty="0">
                <a:solidFill>
                  <a:srgbClr val="3B3B41"/>
                </a:solidFill>
                <a:latin typeface="Segoe UI Semibold"/>
                <a:cs typeface="Segoe UI Semibold"/>
              </a:rPr>
              <a:t>Available </a:t>
            </a:r>
            <a:r>
              <a:rPr sz="2400" b="1" spc="-50" dirty="0">
                <a:solidFill>
                  <a:srgbClr val="3B3B41"/>
                </a:solidFill>
                <a:latin typeface="Segoe UI Semibold"/>
                <a:cs typeface="Segoe UI Semibold"/>
              </a:rPr>
              <a:t>directly </a:t>
            </a:r>
            <a:r>
              <a:rPr sz="2400" b="1" spc="-45" dirty="0">
                <a:solidFill>
                  <a:srgbClr val="3B3B41"/>
                </a:solidFill>
                <a:latin typeface="Segoe UI Semibold"/>
                <a:cs typeface="Segoe UI Semibold"/>
              </a:rPr>
              <a:t>from </a:t>
            </a:r>
            <a:r>
              <a:rPr sz="2400" b="1" spc="-40" dirty="0">
                <a:solidFill>
                  <a:srgbClr val="3B3B41"/>
                </a:solidFill>
                <a:latin typeface="Segoe UI Semibold"/>
                <a:cs typeface="Segoe UI Semibold"/>
              </a:rPr>
              <a:t>the </a:t>
            </a:r>
            <a:r>
              <a:rPr sz="2400" b="1" spc="-45" dirty="0">
                <a:solidFill>
                  <a:srgbClr val="3B3B41"/>
                </a:solidFill>
                <a:latin typeface="Segoe UI Semibold"/>
                <a:cs typeface="Segoe UI Semibold"/>
              </a:rPr>
              <a:t>Azure</a:t>
            </a:r>
            <a:r>
              <a:rPr sz="2400" b="1" spc="-375" dirty="0">
                <a:solidFill>
                  <a:srgbClr val="3B3B41"/>
                </a:solidFill>
                <a:latin typeface="Segoe UI Semibold"/>
                <a:cs typeface="Segoe UI Semibold"/>
              </a:rPr>
              <a:t> </a:t>
            </a:r>
            <a:r>
              <a:rPr sz="2400" b="1" spc="-35" dirty="0">
                <a:solidFill>
                  <a:srgbClr val="3B3B41"/>
                </a:solidFill>
                <a:latin typeface="Segoe UI Semibold"/>
                <a:cs typeface="Segoe UI Semibold"/>
              </a:rPr>
              <a:t>portal:</a:t>
            </a:r>
            <a:endParaRPr sz="2400">
              <a:latin typeface="Segoe UI Semibold"/>
              <a:cs typeface="Segoe UI Semibold"/>
            </a:endParaRPr>
          </a:p>
          <a:p>
            <a:pPr marL="12700" marR="2426970">
              <a:lnSpc>
                <a:spcPct val="100000"/>
              </a:lnSpc>
            </a:pPr>
            <a:r>
              <a:rPr sz="2000" b="1" dirty="0">
                <a:solidFill>
                  <a:srgbClr val="3B3B41"/>
                </a:solidFill>
                <a:latin typeface="Segoe UI"/>
                <a:cs typeface="Segoe UI"/>
              </a:rPr>
              <a:t>A rich </a:t>
            </a:r>
            <a:r>
              <a:rPr sz="2000" b="1" spc="-5" dirty="0">
                <a:solidFill>
                  <a:srgbClr val="3B3B41"/>
                </a:solidFill>
                <a:latin typeface="Segoe UI"/>
                <a:cs typeface="Segoe UI"/>
              </a:rPr>
              <a:t>set </a:t>
            </a:r>
            <a:r>
              <a:rPr sz="2000" b="1" spc="-20" dirty="0">
                <a:solidFill>
                  <a:srgbClr val="3B3B41"/>
                </a:solidFill>
                <a:latin typeface="Segoe UI"/>
                <a:cs typeface="Segoe UI"/>
              </a:rPr>
              <a:t>of </a:t>
            </a:r>
            <a:r>
              <a:rPr sz="2000" b="1" spc="-5" dirty="0">
                <a:solidFill>
                  <a:srgbClr val="3B3B41"/>
                </a:solidFill>
                <a:latin typeface="Segoe UI"/>
                <a:cs typeface="Segoe UI"/>
              </a:rPr>
              <a:t>metrics:  </a:t>
            </a:r>
            <a:r>
              <a:rPr sz="1800" b="1" spc="-5" dirty="0">
                <a:solidFill>
                  <a:srgbClr val="0078D2"/>
                </a:solidFill>
                <a:latin typeface="Segoe UI Semibold"/>
                <a:cs typeface="Segoe UI Semibold"/>
              </a:rPr>
              <a:t>Namespace </a:t>
            </a:r>
            <a:r>
              <a:rPr sz="1800" b="1" spc="-10" dirty="0">
                <a:solidFill>
                  <a:srgbClr val="0078D2"/>
                </a:solidFill>
                <a:latin typeface="Segoe UI Semibold"/>
                <a:cs typeface="Segoe UI Semibold"/>
              </a:rPr>
              <a:t>level  </a:t>
            </a:r>
            <a:r>
              <a:rPr sz="1800" b="1" spc="-5" dirty="0">
                <a:solidFill>
                  <a:srgbClr val="0078D2"/>
                </a:solidFill>
                <a:latin typeface="Segoe UI Semibold"/>
                <a:cs typeface="Segoe UI Semibold"/>
              </a:rPr>
              <a:t>Queue/topic/message </a:t>
            </a:r>
            <a:r>
              <a:rPr sz="1800" b="1" spc="-10" dirty="0">
                <a:solidFill>
                  <a:srgbClr val="0078D2"/>
                </a:solidFill>
                <a:latin typeface="Segoe UI Semibold"/>
                <a:cs typeface="Segoe UI Semibold"/>
              </a:rPr>
              <a:t>level  </a:t>
            </a:r>
            <a:r>
              <a:rPr sz="2000" b="1" spc="-5" dirty="0">
                <a:solidFill>
                  <a:srgbClr val="3B3B41"/>
                </a:solidFill>
                <a:latin typeface="Segoe UI"/>
                <a:cs typeface="Segoe UI"/>
              </a:rPr>
              <a:t>Diagnostic</a:t>
            </a:r>
            <a:r>
              <a:rPr sz="2000" b="1" spc="-30" dirty="0">
                <a:solidFill>
                  <a:srgbClr val="3B3B41"/>
                </a:solidFill>
                <a:latin typeface="Segoe UI"/>
                <a:cs typeface="Segoe UI"/>
              </a:rPr>
              <a:t> </a:t>
            </a:r>
            <a:r>
              <a:rPr sz="2000" b="1" spc="-5" dirty="0">
                <a:solidFill>
                  <a:srgbClr val="3B3B41"/>
                </a:solidFill>
                <a:latin typeface="Segoe UI"/>
                <a:cs typeface="Segoe UI"/>
              </a:rPr>
              <a:t>logs:</a:t>
            </a:r>
            <a:endParaRPr sz="2000">
              <a:latin typeface="Segoe UI"/>
              <a:cs typeface="Segoe UI"/>
            </a:endParaRPr>
          </a:p>
          <a:p>
            <a:pPr marL="12700">
              <a:lnSpc>
                <a:spcPct val="100000"/>
              </a:lnSpc>
              <a:spcBef>
                <a:spcPts val="15"/>
              </a:spcBef>
            </a:pPr>
            <a:r>
              <a:rPr sz="1800" b="1" spc="-5" dirty="0">
                <a:solidFill>
                  <a:srgbClr val="0078D2"/>
                </a:solidFill>
                <a:latin typeface="Segoe UI Semibold"/>
                <a:cs typeface="Segoe UI Semibold"/>
              </a:rPr>
              <a:t>Capture </a:t>
            </a:r>
            <a:r>
              <a:rPr sz="1800" b="1" dirty="0">
                <a:solidFill>
                  <a:srgbClr val="0078D2"/>
                </a:solidFill>
                <a:latin typeface="Segoe UI Semibold"/>
                <a:cs typeface="Segoe UI Semibold"/>
              </a:rPr>
              <a:t>all queue</a:t>
            </a:r>
            <a:r>
              <a:rPr sz="1800" b="1" spc="10" dirty="0">
                <a:solidFill>
                  <a:srgbClr val="0078D2"/>
                </a:solidFill>
                <a:latin typeface="Segoe UI Semibold"/>
                <a:cs typeface="Segoe UI Semibold"/>
              </a:rPr>
              <a:t> </a:t>
            </a:r>
            <a:r>
              <a:rPr sz="1800" b="1" spc="-5" dirty="0">
                <a:solidFill>
                  <a:srgbClr val="0078D2"/>
                </a:solidFill>
                <a:latin typeface="Segoe UI Semibold"/>
                <a:cs typeface="Segoe UI Semibold"/>
              </a:rPr>
              <a:t>activities</a:t>
            </a:r>
            <a:endParaRPr sz="1800">
              <a:latin typeface="Segoe UI Semibold"/>
              <a:cs typeface="Segoe UI Semibold"/>
            </a:endParaRPr>
          </a:p>
        </p:txBody>
      </p:sp>
      <p:sp>
        <p:nvSpPr>
          <p:cNvPr id="4" name="object 4"/>
          <p:cNvSpPr/>
          <p:nvPr/>
        </p:nvSpPr>
        <p:spPr>
          <a:xfrm>
            <a:off x="4878323" y="2700527"/>
            <a:ext cx="5081016" cy="293315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6863715" cy="452120"/>
          </a:xfrm>
          <a:prstGeom prst="rect">
            <a:avLst/>
          </a:prstGeom>
        </p:spPr>
        <p:txBody>
          <a:bodyPr vert="horz" wrap="square" lIns="0" tIns="12065" rIns="0" bIns="0" rtlCol="0">
            <a:spAutoFit/>
          </a:bodyPr>
          <a:lstStyle/>
          <a:p>
            <a:pPr marL="12700">
              <a:lnSpc>
                <a:spcPct val="100000"/>
              </a:lnSpc>
              <a:spcBef>
                <a:spcPts val="95"/>
              </a:spcBef>
            </a:pPr>
            <a:r>
              <a:rPr sz="2800" b="1" spc="-55" dirty="0">
                <a:solidFill>
                  <a:srgbClr val="3B3B41"/>
                </a:solidFill>
                <a:latin typeface="Segoe UI Semibold"/>
                <a:cs typeface="Segoe UI Semibold"/>
              </a:rPr>
              <a:t>Comparing </a:t>
            </a:r>
            <a:r>
              <a:rPr sz="2800" b="1" spc="-30" dirty="0">
                <a:solidFill>
                  <a:srgbClr val="3B3B41"/>
                </a:solidFill>
                <a:latin typeface="Segoe UI Semibold"/>
                <a:cs typeface="Segoe UI Semibold"/>
              </a:rPr>
              <a:t>Service </a:t>
            </a:r>
            <a:r>
              <a:rPr sz="2800" b="1" spc="-35" dirty="0">
                <a:solidFill>
                  <a:srgbClr val="3B3B41"/>
                </a:solidFill>
                <a:latin typeface="Segoe UI Semibold"/>
                <a:cs typeface="Segoe UI Semibold"/>
              </a:rPr>
              <a:t>Bus and </a:t>
            </a:r>
            <a:r>
              <a:rPr sz="2800" b="1" spc="-60" dirty="0">
                <a:solidFill>
                  <a:srgbClr val="3B3B41"/>
                </a:solidFill>
                <a:latin typeface="Segoe UI Semibold"/>
                <a:cs typeface="Segoe UI Semibold"/>
              </a:rPr>
              <a:t>Storage</a:t>
            </a:r>
            <a:r>
              <a:rPr sz="2800" b="1" spc="-320" dirty="0">
                <a:solidFill>
                  <a:srgbClr val="3B3B41"/>
                </a:solidFill>
                <a:latin typeface="Segoe UI Semibold"/>
                <a:cs typeface="Segoe UI Semibold"/>
              </a:rPr>
              <a:t> </a:t>
            </a:r>
            <a:r>
              <a:rPr sz="2800" b="1" spc="-45" dirty="0">
                <a:solidFill>
                  <a:srgbClr val="3B3B41"/>
                </a:solidFill>
                <a:latin typeface="Segoe UI Semibold"/>
                <a:cs typeface="Segoe UI Semibold"/>
              </a:rPr>
              <a:t>Queues</a:t>
            </a:r>
            <a:endParaRPr sz="2800" dirty="0">
              <a:latin typeface="Segoe UI Semibold"/>
              <a:cs typeface="Segoe UI Semibold"/>
            </a:endParaRPr>
          </a:p>
        </p:txBody>
      </p:sp>
      <p:sp>
        <p:nvSpPr>
          <p:cNvPr id="3" name="object 3"/>
          <p:cNvSpPr/>
          <p:nvPr/>
        </p:nvSpPr>
        <p:spPr>
          <a:xfrm>
            <a:off x="650140" y="1829990"/>
            <a:ext cx="7744930" cy="503220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3B3B41"/>
          </a:solidFill>
        </p:spPr>
        <p:txBody>
          <a:bodyPr wrap="square" lIns="0" tIns="0" rIns="0" bIns="0" rtlCol="0"/>
          <a:lstStyle/>
          <a:p>
            <a:endParaRPr/>
          </a:p>
        </p:txBody>
      </p:sp>
      <p:sp>
        <p:nvSpPr>
          <p:cNvPr id="3" name="object 3"/>
          <p:cNvSpPr/>
          <p:nvPr/>
        </p:nvSpPr>
        <p:spPr>
          <a:xfrm>
            <a:off x="1387024" y="521867"/>
            <a:ext cx="415648" cy="11779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92758" y="513307"/>
            <a:ext cx="658495" cy="126364"/>
          </a:xfrm>
          <a:custGeom>
            <a:avLst/>
            <a:gdLst/>
            <a:ahLst/>
            <a:cxnLst/>
            <a:rect l="l" t="t" r="r" b="b"/>
            <a:pathLst>
              <a:path w="658494" h="126365">
                <a:moveTo>
                  <a:pt x="29074" y="8559"/>
                </a:moveTo>
                <a:lnTo>
                  <a:pt x="0" y="8559"/>
                </a:lnTo>
                <a:lnTo>
                  <a:pt x="0" y="124336"/>
                </a:lnTo>
                <a:lnTo>
                  <a:pt x="18709" y="124336"/>
                </a:lnTo>
                <a:lnTo>
                  <a:pt x="18709" y="33476"/>
                </a:lnTo>
                <a:lnTo>
                  <a:pt x="38764" y="33476"/>
                </a:lnTo>
                <a:lnTo>
                  <a:pt x="29074" y="8559"/>
                </a:lnTo>
                <a:close/>
              </a:path>
              <a:path w="658494" h="126365">
                <a:moveTo>
                  <a:pt x="38764" y="33476"/>
                </a:moveTo>
                <a:lnTo>
                  <a:pt x="18963" y="33476"/>
                </a:lnTo>
                <a:lnTo>
                  <a:pt x="55876" y="124336"/>
                </a:lnTo>
                <a:lnTo>
                  <a:pt x="69276" y="124336"/>
                </a:lnTo>
                <a:lnTo>
                  <a:pt x="81194" y="94384"/>
                </a:lnTo>
                <a:lnTo>
                  <a:pt x="62449" y="94384"/>
                </a:lnTo>
                <a:lnTo>
                  <a:pt x="38764" y="33476"/>
                </a:lnTo>
                <a:close/>
              </a:path>
              <a:path w="658494" h="126365">
                <a:moveTo>
                  <a:pt x="126162" y="33476"/>
                </a:moveTo>
                <a:lnTo>
                  <a:pt x="105936" y="33476"/>
                </a:lnTo>
                <a:lnTo>
                  <a:pt x="105936" y="124336"/>
                </a:lnTo>
                <a:lnTo>
                  <a:pt x="126162" y="124336"/>
                </a:lnTo>
                <a:lnTo>
                  <a:pt x="126162" y="33476"/>
                </a:lnTo>
                <a:close/>
              </a:path>
              <a:path w="658494" h="126365">
                <a:moveTo>
                  <a:pt x="126162" y="8559"/>
                </a:moveTo>
                <a:lnTo>
                  <a:pt x="98350" y="8559"/>
                </a:lnTo>
                <a:lnTo>
                  <a:pt x="62956" y="94384"/>
                </a:lnTo>
                <a:lnTo>
                  <a:pt x="81194" y="94384"/>
                </a:lnTo>
                <a:lnTo>
                  <a:pt x="105430" y="33476"/>
                </a:lnTo>
                <a:lnTo>
                  <a:pt x="126162" y="33476"/>
                </a:lnTo>
                <a:lnTo>
                  <a:pt x="126162" y="8559"/>
                </a:lnTo>
                <a:close/>
              </a:path>
              <a:path w="658494" h="126365">
                <a:moveTo>
                  <a:pt x="158525" y="5790"/>
                </a:moveTo>
                <a:lnTo>
                  <a:pt x="151698" y="5790"/>
                </a:lnTo>
                <a:lnTo>
                  <a:pt x="148917" y="7047"/>
                </a:lnTo>
                <a:lnTo>
                  <a:pt x="144112" y="11325"/>
                </a:lnTo>
                <a:lnTo>
                  <a:pt x="143100" y="14094"/>
                </a:lnTo>
                <a:lnTo>
                  <a:pt x="143100" y="20386"/>
                </a:lnTo>
                <a:lnTo>
                  <a:pt x="144112" y="23155"/>
                </a:lnTo>
                <a:lnTo>
                  <a:pt x="146388" y="25168"/>
                </a:lnTo>
                <a:lnTo>
                  <a:pt x="148663" y="27434"/>
                </a:lnTo>
                <a:lnTo>
                  <a:pt x="151698" y="28442"/>
                </a:lnTo>
                <a:lnTo>
                  <a:pt x="158271" y="28442"/>
                </a:lnTo>
                <a:lnTo>
                  <a:pt x="161050" y="27434"/>
                </a:lnTo>
                <a:lnTo>
                  <a:pt x="165854" y="23155"/>
                </a:lnTo>
                <a:lnTo>
                  <a:pt x="166867" y="20386"/>
                </a:lnTo>
                <a:lnTo>
                  <a:pt x="166867" y="14094"/>
                </a:lnTo>
                <a:lnTo>
                  <a:pt x="165854" y="11577"/>
                </a:lnTo>
                <a:lnTo>
                  <a:pt x="161304" y="7047"/>
                </a:lnTo>
                <a:lnTo>
                  <a:pt x="158525" y="5790"/>
                </a:lnTo>
                <a:close/>
              </a:path>
              <a:path w="658494" h="126365">
                <a:moveTo>
                  <a:pt x="164592" y="41277"/>
                </a:moveTo>
                <a:lnTo>
                  <a:pt x="145122" y="41277"/>
                </a:lnTo>
                <a:lnTo>
                  <a:pt x="145122" y="124336"/>
                </a:lnTo>
                <a:lnTo>
                  <a:pt x="164592" y="124336"/>
                </a:lnTo>
                <a:lnTo>
                  <a:pt x="164592" y="41277"/>
                </a:lnTo>
                <a:close/>
              </a:path>
              <a:path w="658494" h="126365">
                <a:moveTo>
                  <a:pt x="227292" y="39264"/>
                </a:moveTo>
                <a:lnTo>
                  <a:pt x="190128" y="52099"/>
                </a:lnTo>
                <a:lnTo>
                  <a:pt x="178497" y="85323"/>
                </a:lnTo>
                <a:lnTo>
                  <a:pt x="179208" y="93853"/>
                </a:lnTo>
                <a:lnTo>
                  <a:pt x="203211" y="123485"/>
                </a:lnTo>
                <a:lnTo>
                  <a:pt x="224763" y="126349"/>
                </a:lnTo>
                <a:lnTo>
                  <a:pt x="229064" y="126097"/>
                </a:lnTo>
                <a:lnTo>
                  <a:pt x="237153" y="124084"/>
                </a:lnTo>
                <a:lnTo>
                  <a:pt x="240691" y="122824"/>
                </a:lnTo>
                <a:lnTo>
                  <a:pt x="243726" y="121063"/>
                </a:lnTo>
                <a:lnTo>
                  <a:pt x="243726" y="110241"/>
                </a:lnTo>
                <a:lnTo>
                  <a:pt x="216421" y="110241"/>
                </a:lnTo>
                <a:lnTo>
                  <a:pt x="210354" y="107975"/>
                </a:lnTo>
                <a:lnTo>
                  <a:pt x="201252" y="98411"/>
                </a:lnTo>
                <a:lnTo>
                  <a:pt x="198723" y="91867"/>
                </a:lnTo>
                <a:lnTo>
                  <a:pt x="198723" y="75003"/>
                </a:lnTo>
                <a:lnTo>
                  <a:pt x="201252" y="68207"/>
                </a:lnTo>
                <a:lnTo>
                  <a:pt x="210860" y="58141"/>
                </a:lnTo>
                <a:lnTo>
                  <a:pt x="216927" y="55624"/>
                </a:lnTo>
                <a:lnTo>
                  <a:pt x="243726" y="55624"/>
                </a:lnTo>
                <a:lnTo>
                  <a:pt x="243726" y="43794"/>
                </a:lnTo>
                <a:lnTo>
                  <a:pt x="241451" y="42537"/>
                </a:lnTo>
                <a:lnTo>
                  <a:pt x="238669" y="41529"/>
                </a:lnTo>
                <a:lnTo>
                  <a:pt x="234877" y="40524"/>
                </a:lnTo>
                <a:lnTo>
                  <a:pt x="231086" y="39768"/>
                </a:lnTo>
                <a:lnTo>
                  <a:pt x="227292" y="39264"/>
                </a:lnTo>
                <a:close/>
              </a:path>
              <a:path w="658494" h="126365">
                <a:moveTo>
                  <a:pt x="243726" y="102941"/>
                </a:moveTo>
                <a:lnTo>
                  <a:pt x="237659" y="106967"/>
                </a:lnTo>
                <a:lnTo>
                  <a:pt x="230580" y="109485"/>
                </a:lnTo>
                <a:lnTo>
                  <a:pt x="227292" y="110241"/>
                </a:lnTo>
                <a:lnTo>
                  <a:pt x="243726" y="110241"/>
                </a:lnTo>
                <a:lnTo>
                  <a:pt x="243726" y="102941"/>
                </a:lnTo>
                <a:close/>
              </a:path>
              <a:path w="658494" h="126365">
                <a:moveTo>
                  <a:pt x="243726" y="55624"/>
                </a:moveTo>
                <a:lnTo>
                  <a:pt x="228051" y="55624"/>
                </a:lnTo>
                <a:lnTo>
                  <a:pt x="231339" y="56380"/>
                </a:lnTo>
                <a:lnTo>
                  <a:pt x="234371" y="57637"/>
                </a:lnTo>
                <a:lnTo>
                  <a:pt x="237659" y="58645"/>
                </a:lnTo>
                <a:lnTo>
                  <a:pt x="240691" y="60406"/>
                </a:lnTo>
                <a:lnTo>
                  <a:pt x="243726" y="62672"/>
                </a:lnTo>
                <a:lnTo>
                  <a:pt x="243726" y="55624"/>
                </a:lnTo>
                <a:close/>
              </a:path>
              <a:path w="658494" h="126365">
                <a:moveTo>
                  <a:pt x="278111" y="41277"/>
                </a:moveTo>
                <a:lnTo>
                  <a:pt x="258645" y="41277"/>
                </a:lnTo>
                <a:lnTo>
                  <a:pt x="258645" y="124336"/>
                </a:lnTo>
                <a:lnTo>
                  <a:pt x="278111" y="124336"/>
                </a:lnTo>
                <a:lnTo>
                  <a:pt x="278111" y="73998"/>
                </a:lnTo>
                <a:lnTo>
                  <a:pt x="279880" y="67955"/>
                </a:lnTo>
                <a:lnTo>
                  <a:pt x="283168" y="63677"/>
                </a:lnTo>
                <a:lnTo>
                  <a:pt x="286453" y="59650"/>
                </a:lnTo>
                <a:lnTo>
                  <a:pt x="290501" y="57637"/>
                </a:lnTo>
                <a:lnTo>
                  <a:pt x="307186" y="57637"/>
                </a:lnTo>
                <a:lnTo>
                  <a:pt x="307186" y="54364"/>
                </a:lnTo>
                <a:lnTo>
                  <a:pt x="278111" y="54364"/>
                </a:lnTo>
                <a:lnTo>
                  <a:pt x="278111" y="41277"/>
                </a:lnTo>
                <a:close/>
              </a:path>
              <a:path w="658494" h="126365">
                <a:moveTo>
                  <a:pt x="307186" y="57637"/>
                </a:moveTo>
                <a:lnTo>
                  <a:pt x="298337" y="57637"/>
                </a:lnTo>
                <a:lnTo>
                  <a:pt x="300612" y="58141"/>
                </a:lnTo>
                <a:lnTo>
                  <a:pt x="302635" y="58645"/>
                </a:lnTo>
                <a:lnTo>
                  <a:pt x="304657" y="59398"/>
                </a:lnTo>
                <a:lnTo>
                  <a:pt x="306176" y="60154"/>
                </a:lnTo>
                <a:lnTo>
                  <a:pt x="307186" y="60910"/>
                </a:lnTo>
                <a:lnTo>
                  <a:pt x="307186" y="57637"/>
                </a:lnTo>
                <a:close/>
              </a:path>
              <a:path w="658494" h="126365">
                <a:moveTo>
                  <a:pt x="302635" y="40020"/>
                </a:moveTo>
                <a:lnTo>
                  <a:pt x="294546" y="40020"/>
                </a:lnTo>
                <a:lnTo>
                  <a:pt x="290248" y="41277"/>
                </a:lnTo>
                <a:lnTo>
                  <a:pt x="286707" y="43794"/>
                </a:lnTo>
                <a:lnTo>
                  <a:pt x="282915" y="46311"/>
                </a:lnTo>
                <a:lnTo>
                  <a:pt x="280387" y="49834"/>
                </a:lnTo>
                <a:lnTo>
                  <a:pt x="278617" y="54364"/>
                </a:lnTo>
                <a:lnTo>
                  <a:pt x="307186" y="54364"/>
                </a:lnTo>
                <a:lnTo>
                  <a:pt x="307186" y="41025"/>
                </a:lnTo>
                <a:lnTo>
                  <a:pt x="305163" y="40524"/>
                </a:lnTo>
                <a:lnTo>
                  <a:pt x="302635" y="40020"/>
                </a:lnTo>
                <a:close/>
              </a:path>
              <a:path w="658494" h="126365">
                <a:moveTo>
                  <a:pt x="352442" y="39264"/>
                </a:moveTo>
                <a:lnTo>
                  <a:pt x="314704" y="57908"/>
                </a:lnTo>
                <a:lnTo>
                  <a:pt x="308198" y="84063"/>
                </a:lnTo>
                <a:lnTo>
                  <a:pt x="308909" y="93361"/>
                </a:lnTo>
                <a:lnTo>
                  <a:pt x="333006" y="123517"/>
                </a:lnTo>
                <a:lnTo>
                  <a:pt x="350419" y="126349"/>
                </a:lnTo>
                <a:lnTo>
                  <a:pt x="359948" y="125633"/>
                </a:lnTo>
                <a:lnTo>
                  <a:pt x="368434" y="123454"/>
                </a:lnTo>
                <a:lnTo>
                  <a:pt x="375877" y="119765"/>
                </a:lnTo>
                <a:lnTo>
                  <a:pt x="382276" y="114519"/>
                </a:lnTo>
                <a:lnTo>
                  <a:pt x="385638" y="110241"/>
                </a:lnTo>
                <a:lnTo>
                  <a:pt x="344099" y="110241"/>
                </a:lnTo>
                <a:lnTo>
                  <a:pt x="338536" y="107975"/>
                </a:lnTo>
                <a:lnTo>
                  <a:pt x="334491" y="103445"/>
                </a:lnTo>
                <a:lnTo>
                  <a:pt x="330700" y="98663"/>
                </a:lnTo>
                <a:lnTo>
                  <a:pt x="328677" y="92119"/>
                </a:lnTo>
                <a:lnTo>
                  <a:pt x="328754" y="74244"/>
                </a:lnTo>
                <a:lnTo>
                  <a:pt x="330700" y="67706"/>
                </a:lnTo>
                <a:lnTo>
                  <a:pt x="334744" y="62924"/>
                </a:lnTo>
                <a:lnTo>
                  <a:pt x="338536" y="58141"/>
                </a:lnTo>
                <a:lnTo>
                  <a:pt x="344099" y="55876"/>
                </a:lnTo>
                <a:lnTo>
                  <a:pt x="386718" y="55876"/>
                </a:lnTo>
                <a:lnTo>
                  <a:pt x="383035" y="51094"/>
                </a:lnTo>
                <a:lnTo>
                  <a:pt x="376975" y="45953"/>
                </a:lnTo>
                <a:lnTo>
                  <a:pt x="369825" y="42252"/>
                </a:lnTo>
                <a:lnTo>
                  <a:pt x="361631" y="40015"/>
                </a:lnTo>
                <a:lnTo>
                  <a:pt x="352442" y="39264"/>
                </a:lnTo>
                <a:close/>
              </a:path>
              <a:path w="658494" h="126365">
                <a:moveTo>
                  <a:pt x="386718" y="55876"/>
                </a:moveTo>
                <a:lnTo>
                  <a:pt x="358511" y="55876"/>
                </a:lnTo>
                <a:lnTo>
                  <a:pt x="363819" y="58141"/>
                </a:lnTo>
                <a:lnTo>
                  <a:pt x="367613" y="62672"/>
                </a:lnTo>
                <a:lnTo>
                  <a:pt x="371658" y="67202"/>
                </a:lnTo>
                <a:lnTo>
                  <a:pt x="373427" y="73998"/>
                </a:lnTo>
                <a:lnTo>
                  <a:pt x="373361" y="92119"/>
                </a:lnTo>
                <a:lnTo>
                  <a:pt x="371658" y="98663"/>
                </a:lnTo>
                <a:lnTo>
                  <a:pt x="367866" y="103445"/>
                </a:lnTo>
                <a:lnTo>
                  <a:pt x="364072" y="107975"/>
                </a:lnTo>
                <a:lnTo>
                  <a:pt x="358764" y="110241"/>
                </a:lnTo>
                <a:lnTo>
                  <a:pt x="385638" y="110241"/>
                </a:lnTo>
                <a:lnTo>
                  <a:pt x="387411" y="107975"/>
                </a:lnTo>
                <a:lnTo>
                  <a:pt x="391030" y="100487"/>
                </a:lnTo>
                <a:lnTo>
                  <a:pt x="393196" y="91867"/>
                </a:lnTo>
                <a:lnTo>
                  <a:pt x="393906" y="82302"/>
                </a:lnTo>
                <a:lnTo>
                  <a:pt x="393239" y="72967"/>
                </a:lnTo>
                <a:lnTo>
                  <a:pt x="391220" y="64622"/>
                </a:lnTo>
                <a:lnTo>
                  <a:pt x="387827" y="57315"/>
                </a:lnTo>
                <a:lnTo>
                  <a:pt x="386718" y="55876"/>
                </a:lnTo>
                <a:close/>
              </a:path>
              <a:path w="658494" h="126365">
                <a:moveTo>
                  <a:pt x="403261" y="102689"/>
                </a:moveTo>
                <a:lnTo>
                  <a:pt x="403261" y="122071"/>
                </a:lnTo>
                <a:lnTo>
                  <a:pt x="406296" y="123328"/>
                </a:lnTo>
                <a:lnTo>
                  <a:pt x="409834" y="124336"/>
                </a:lnTo>
                <a:lnTo>
                  <a:pt x="414132" y="125089"/>
                </a:lnTo>
                <a:lnTo>
                  <a:pt x="418177" y="126097"/>
                </a:lnTo>
                <a:lnTo>
                  <a:pt x="421971" y="126349"/>
                </a:lnTo>
                <a:lnTo>
                  <a:pt x="425509" y="126349"/>
                </a:lnTo>
                <a:lnTo>
                  <a:pt x="432862" y="125920"/>
                </a:lnTo>
                <a:lnTo>
                  <a:pt x="457922" y="110745"/>
                </a:lnTo>
                <a:lnTo>
                  <a:pt x="422727" y="110745"/>
                </a:lnTo>
                <a:lnTo>
                  <a:pt x="418936" y="110241"/>
                </a:lnTo>
                <a:lnTo>
                  <a:pt x="410847" y="107219"/>
                </a:lnTo>
                <a:lnTo>
                  <a:pt x="406799" y="105206"/>
                </a:lnTo>
                <a:lnTo>
                  <a:pt x="403261" y="102689"/>
                </a:lnTo>
                <a:close/>
              </a:path>
              <a:path w="658494" h="126365">
                <a:moveTo>
                  <a:pt x="438405" y="39264"/>
                </a:moveTo>
                <a:lnTo>
                  <a:pt x="426015" y="39264"/>
                </a:lnTo>
                <a:lnTo>
                  <a:pt x="418177" y="41529"/>
                </a:lnTo>
                <a:lnTo>
                  <a:pt x="412363" y="46563"/>
                </a:lnTo>
                <a:lnTo>
                  <a:pt x="406296" y="51346"/>
                </a:lnTo>
                <a:lnTo>
                  <a:pt x="403388" y="57133"/>
                </a:lnTo>
                <a:lnTo>
                  <a:pt x="403261" y="70724"/>
                </a:lnTo>
                <a:lnTo>
                  <a:pt x="404777" y="75507"/>
                </a:lnTo>
                <a:lnTo>
                  <a:pt x="410847" y="83058"/>
                </a:lnTo>
                <a:lnTo>
                  <a:pt x="416154" y="86581"/>
                </a:lnTo>
                <a:lnTo>
                  <a:pt x="423234" y="89602"/>
                </a:lnTo>
                <a:lnTo>
                  <a:pt x="429554" y="91867"/>
                </a:lnTo>
                <a:lnTo>
                  <a:pt x="433601" y="94132"/>
                </a:lnTo>
                <a:lnTo>
                  <a:pt x="435877" y="95894"/>
                </a:lnTo>
                <a:lnTo>
                  <a:pt x="437899" y="97907"/>
                </a:lnTo>
                <a:lnTo>
                  <a:pt x="439162" y="100172"/>
                </a:lnTo>
                <a:lnTo>
                  <a:pt x="439162" y="105710"/>
                </a:lnTo>
                <a:lnTo>
                  <a:pt x="438152" y="107723"/>
                </a:lnTo>
                <a:lnTo>
                  <a:pt x="435877" y="108981"/>
                </a:lnTo>
                <a:lnTo>
                  <a:pt x="433854" y="110241"/>
                </a:lnTo>
                <a:lnTo>
                  <a:pt x="430566" y="110745"/>
                </a:lnTo>
                <a:lnTo>
                  <a:pt x="457922" y="110745"/>
                </a:lnTo>
                <a:lnTo>
                  <a:pt x="459135" y="108228"/>
                </a:lnTo>
                <a:lnTo>
                  <a:pt x="437899" y="75759"/>
                </a:lnTo>
                <a:lnTo>
                  <a:pt x="431579" y="73242"/>
                </a:lnTo>
                <a:lnTo>
                  <a:pt x="427785" y="71228"/>
                </a:lnTo>
                <a:lnTo>
                  <a:pt x="424246" y="68207"/>
                </a:lnTo>
                <a:lnTo>
                  <a:pt x="423234" y="65942"/>
                </a:lnTo>
                <a:lnTo>
                  <a:pt x="423234" y="60658"/>
                </a:lnTo>
                <a:lnTo>
                  <a:pt x="424246" y="58645"/>
                </a:lnTo>
                <a:lnTo>
                  <a:pt x="426269" y="57133"/>
                </a:lnTo>
                <a:lnTo>
                  <a:pt x="428544" y="55624"/>
                </a:lnTo>
                <a:lnTo>
                  <a:pt x="431326" y="54868"/>
                </a:lnTo>
                <a:lnTo>
                  <a:pt x="454584" y="54868"/>
                </a:lnTo>
                <a:lnTo>
                  <a:pt x="454584" y="42789"/>
                </a:lnTo>
                <a:lnTo>
                  <a:pt x="452058" y="41781"/>
                </a:lnTo>
                <a:lnTo>
                  <a:pt x="449023" y="40773"/>
                </a:lnTo>
                <a:lnTo>
                  <a:pt x="445482" y="40272"/>
                </a:lnTo>
                <a:lnTo>
                  <a:pt x="441691" y="39516"/>
                </a:lnTo>
                <a:lnTo>
                  <a:pt x="438405" y="39264"/>
                </a:lnTo>
                <a:close/>
              </a:path>
              <a:path w="658494" h="126365">
                <a:moveTo>
                  <a:pt x="454584" y="54868"/>
                </a:moveTo>
                <a:lnTo>
                  <a:pt x="438405" y="54868"/>
                </a:lnTo>
                <a:lnTo>
                  <a:pt x="441944" y="55624"/>
                </a:lnTo>
                <a:lnTo>
                  <a:pt x="445482" y="56881"/>
                </a:lnTo>
                <a:lnTo>
                  <a:pt x="448770" y="58141"/>
                </a:lnTo>
                <a:lnTo>
                  <a:pt x="451805" y="59650"/>
                </a:lnTo>
                <a:lnTo>
                  <a:pt x="454584" y="61160"/>
                </a:lnTo>
                <a:lnTo>
                  <a:pt x="454584" y="54868"/>
                </a:lnTo>
                <a:close/>
              </a:path>
              <a:path w="658494" h="126365">
                <a:moveTo>
                  <a:pt x="511723" y="39264"/>
                </a:moveTo>
                <a:lnTo>
                  <a:pt x="474093" y="57908"/>
                </a:lnTo>
                <a:lnTo>
                  <a:pt x="467480" y="84064"/>
                </a:lnTo>
                <a:lnTo>
                  <a:pt x="468191" y="93361"/>
                </a:lnTo>
                <a:lnTo>
                  <a:pt x="492288" y="123517"/>
                </a:lnTo>
                <a:lnTo>
                  <a:pt x="509701" y="126349"/>
                </a:lnTo>
                <a:lnTo>
                  <a:pt x="519230" y="125633"/>
                </a:lnTo>
                <a:lnTo>
                  <a:pt x="527715" y="123454"/>
                </a:lnTo>
                <a:lnTo>
                  <a:pt x="535158" y="119765"/>
                </a:lnTo>
                <a:lnTo>
                  <a:pt x="541557" y="114519"/>
                </a:lnTo>
                <a:lnTo>
                  <a:pt x="544919" y="110241"/>
                </a:lnTo>
                <a:lnTo>
                  <a:pt x="503634" y="110241"/>
                </a:lnTo>
                <a:lnTo>
                  <a:pt x="497817" y="107976"/>
                </a:lnTo>
                <a:lnTo>
                  <a:pt x="494026" y="103445"/>
                </a:lnTo>
                <a:lnTo>
                  <a:pt x="489981" y="98663"/>
                </a:lnTo>
                <a:lnTo>
                  <a:pt x="487959" y="92119"/>
                </a:lnTo>
                <a:lnTo>
                  <a:pt x="488036" y="74244"/>
                </a:lnTo>
                <a:lnTo>
                  <a:pt x="489981" y="67706"/>
                </a:lnTo>
                <a:lnTo>
                  <a:pt x="494026" y="62924"/>
                </a:lnTo>
                <a:lnTo>
                  <a:pt x="497817" y="58141"/>
                </a:lnTo>
                <a:lnTo>
                  <a:pt x="503634" y="55876"/>
                </a:lnTo>
                <a:lnTo>
                  <a:pt x="546000" y="55876"/>
                </a:lnTo>
                <a:lnTo>
                  <a:pt x="542317" y="51094"/>
                </a:lnTo>
                <a:lnTo>
                  <a:pt x="536292" y="45953"/>
                </a:lnTo>
                <a:lnTo>
                  <a:pt x="529201" y="42252"/>
                </a:lnTo>
                <a:lnTo>
                  <a:pt x="521020" y="40015"/>
                </a:lnTo>
                <a:lnTo>
                  <a:pt x="511723" y="39264"/>
                </a:lnTo>
                <a:close/>
              </a:path>
              <a:path w="658494" h="126365">
                <a:moveTo>
                  <a:pt x="546000" y="55876"/>
                </a:moveTo>
                <a:lnTo>
                  <a:pt x="517793" y="55876"/>
                </a:lnTo>
                <a:lnTo>
                  <a:pt x="523101" y="58141"/>
                </a:lnTo>
                <a:lnTo>
                  <a:pt x="527148" y="62672"/>
                </a:lnTo>
                <a:lnTo>
                  <a:pt x="530939" y="67202"/>
                </a:lnTo>
                <a:lnTo>
                  <a:pt x="532709" y="73998"/>
                </a:lnTo>
                <a:lnTo>
                  <a:pt x="532643" y="92119"/>
                </a:lnTo>
                <a:lnTo>
                  <a:pt x="530939" y="98663"/>
                </a:lnTo>
                <a:lnTo>
                  <a:pt x="527148" y="103445"/>
                </a:lnTo>
                <a:lnTo>
                  <a:pt x="523607" y="107976"/>
                </a:lnTo>
                <a:lnTo>
                  <a:pt x="518046" y="110241"/>
                </a:lnTo>
                <a:lnTo>
                  <a:pt x="544919" y="110241"/>
                </a:lnTo>
                <a:lnTo>
                  <a:pt x="546693" y="107976"/>
                </a:lnTo>
                <a:lnTo>
                  <a:pt x="550312" y="100487"/>
                </a:lnTo>
                <a:lnTo>
                  <a:pt x="552478" y="91867"/>
                </a:lnTo>
                <a:lnTo>
                  <a:pt x="553188" y="82302"/>
                </a:lnTo>
                <a:lnTo>
                  <a:pt x="552520" y="72967"/>
                </a:lnTo>
                <a:lnTo>
                  <a:pt x="550502" y="64622"/>
                </a:lnTo>
                <a:lnTo>
                  <a:pt x="547109" y="57316"/>
                </a:lnTo>
                <a:lnTo>
                  <a:pt x="546000" y="55876"/>
                </a:lnTo>
                <a:close/>
              </a:path>
              <a:path w="658494" h="126365">
                <a:moveTo>
                  <a:pt x="638392" y="57385"/>
                </a:moveTo>
                <a:lnTo>
                  <a:pt x="618416" y="57385"/>
                </a:lnTo>
                <a:lnTo>
                  <a:pt x="618504" y="109233"/>
                </a:lnTo>
                <a:lnTo>
                  <a:pt x="620692" y="115524"/>
                </a:lnTo>
                <a:lnTo>
                  <a:pt x="624739" y="119806"/>
                </a:lnTo>
                <a:lnTo>
                  <a:pt x="628784" y="124336"/>
                </a:lnTo>
                <a:lnTo>
                  <a:pt x="635104" y="126349"/>
                </a:lnTo>
                <a:lnTo>
                  <a:pt x="646228" y="126349"/>
                </a:lnTo>
                <a:lnTo>
                  <a:pt x="649010" y="126097"/>
                </a:lnTo>
                <a:lnTo>
                  <a:pt x="652045" y="125593"/>
                </a:lnTo>
                <a:lnTo>
                  <a:pt x="654824" y="125089"/>
                </a:lnTo>
                <a:lnTo>
                  <a:pt x="656849" y="124336"/>
                </a:lnTo>
                <a:lnTo>
                  <a:pt x="658112" y="123580"/>
                </a:lnTo>
                <a:lnTo>
                  <a:pt x="658112" y="110241"/>
                </a:lnTo>
                <a:lnTo>
                  <a:pt x="645975" y="110241"/>
                </a:lnTo>
                <a:lnTo>
                  <a:pt x="642943" y="109233"/>
                </a:lnTo>
                <a:lnTo>
                  <a:pt x="641171" y="106968"/>
                </a:lnTo>
                <a:lnTo>
                  <a:pt x="639149" y="104954"/>
                </a:lnTo>
                <a:lnTo>
                  <a:pt x="638392" y="101432"/>
                </a:lnTo>
                <a:lnTo>
                  <a:pt x="638392" y="57385"/>
                </a:lnTo>
                <a:close/>
              </a:path>
              <a:path w="658494" h="126365">
                <a:moveTo>
                  <a:pt x="589342" y="57385"/>
                </a:moveTo>
                <a:lnTo>
                  <a:pt x="569369" y="57385"/>
                </a:lnTo>
                <a:lnTo>
                  <a:pt x="569369" y="124336"/>
                </a:lnTo>
                <a:lnTo>
                  <a:pt x="589342" y="124336"/>
                </a:lnTo>
                <a:lnTo>
                  <a:pt x="589342" y="57385"/>
                </a:lnTo>
                <a:close/>
              </a:path>
              <a:path w="658494" h="126365">
                <a:moveTo>
                  <a:pt x="658112" y="107472"/>
                </a:moveTo>
                <a:lnTo>
                  <a:pt x="651032" y="110241"/>
                </a:lnTo>
                <a:lnTo>
                  <a:pt x="658112" y="110241"/>
                </a:lnTo>
                <a:lnTo>
                  <a:pt x="658112" y="107472"/>
                </a:lnTo>
                <a:close/>
              </a:path>
              <a:path w="658494" h="126365">
                <a:moveTo>
                  <a:pt x="658112" y="41277"/>
                </a:moveTo>
                <a:lnTo>
                  <a:pt x="555463" y="41277"/>
                </a:lnTo>
                <a:lnTo>
                  <a:pt x="555463" y="57385"/>
                </a:lnTo>
                <a:lnTo>
                  <a:pt x="658112" y="57385"/>
                </a:lnTo>
                <a:lnTo>
                  <a:pt x="658112" y="41277"/>
                </a:lnTo>
                <a:close/>
              </a:path>
              <a:path w="658494" h="126365">
                <a:moveTo>
                  <a:pt x="604513" y="0"/>
                </a:moveTo>
                <a:lnTo>
                  <a:pt x="590861" y="0"/>
                </a:lnTo>
                <a:lnTo>
                  <a:pt x="583528" y="2769"/>
                </a:lnTo>
                <a:lnTo>
                  <a:pt x="577965" y="8307"/>
                </a:lnTo>
                <a:lnTo>
                  <a:pt x="572151" y="13843"/>
                </a:lnTo>
                <a:lnTo>
                  <a:pt x="569369" y="20890"/>
                </a:lnTo>
                <a:lnTo>
                  <a:pt x="569369" y="41277"/>
                </a:lnTo>
                <a:lnTo>
                  <a:pt x="589342" y="41277"/>
                </a:lnTo>
                <a:lnTo>
                  <a:pt x="589342" y="26177"/>
                </a:lnTo>
                <a:lnTo>
                  <a:pt x="590354" y="22402"/>
                </a:lnTo>
                <a:lnTo>
                  <a:pt x="594905" y="17368"/>
                </a:lnTo>
                <a:lnTo>
                  <a:pt x="597937" y="16108"/>
                </a:lnTo>
                <a:lnTo>
                  <a:pt x="611087" y="16108"/>
                </a:lnTo>
                <a:lnTo>
                  <a:pt x="611087" y="1260"/>
                </a:lnTo>
                <a:lnTo>
                  <a:pt x="609821" y="756"/>
                </a:lnTo>
                <a:lnTo>
                  <a:pt x="604513" y="0"/>
                </a:lnTo>
                <a:close/>
              </a:path>
              <a:path w="658494" h="126365">
                <a:moveTo>
                  <a:pt x="638392" y="16612"/>
                </a:moveTo>
                <a:lnTo>
                  <a:pt x="618416" y="22651"/>
                </a:lnTo>
                <a:lnTo>
                  <a:pt x="618416" y="41277"/>
                </a:lnTo>
                <a:lnTo>
                  <a:pt x="638392" y="41277"/>
                </a:lnTo>
                <a:lnTo>
                  <a:pt x="638392" y="16612"/>
                </a:lnTo>
                <a:close/>
              </a:path>
              <a:path w="658494" h="126365">
                <a:moveTo>
                  <a:pt x="611087" y="16108"/>
                </a:moveTo>
                <a:lnTo>
                  <a:pt x="604260" y="16108"/>
                </a:lnTo>
                <a:lnTo>
                  <a:pt x="606029" y="16360"/>
                </a:lnTo>
                <a:lnTo>
                  <a:pt x="607799" y="16864"/>
                </a:lnTo>
                <a:lnTo>
                  <a:pt x="609315" y="17368"/>
                </a:lnTo>
                <a:lnTo>
                  <a:pt x="610580" y="17872"/>
                </a:lnTo>
                <a:lnTo>
                  <a:pt x="611087" y="18373"/>
                </a:lnTo>
                <a:lnTo>
                  <a:pt x="611087" y="16108"/>
                </a:lnTo>
                <a:close/>
              </a:path>
            </a:pathLst>
          </a:custGeom>
          <a:solidFill>
            <a:srgbClr val="FFFFFF"/>
          </a:solidFill>
        </p:spPr>
        <p:txBody>
          <a:bodyPr wrap="square" lIns="0" tIns="0" rIns="0" bIns="0" rtlCol="0"/>
          <a:lstStyle/>
          <a:p>
            <a:endParaRPr/>
          </a:p>
        </p:txBody>
      </p:sp>
      <p:sp>
        <p:nvSpPr>
          <p:cNvPr id="5" name="object 5"/>
          <p:cNvSpPr/>
          <p:nvPr/>
        </p:nvSpPr>
        <p:spPr>
          <a:xfrm>
            <a:off x="440436" y="483106"/>
            <a:ext cx="194169" cy="193295"/>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403047" y="3317188"/>
            <a:ext cx="7484109" cy="763029"/>
          </a:xfrm>
          <a:prstGeom prst="rect">
            <a:avLst/>
          </a:prstGeom>
        </p:spPr>
        <p:txBody>
          <a:bodyPr vert="horz" wrap="square" lIns="0" tIns="95250" rIns="0" bIns="0" rtlCol="0">
            <a:spAutoFit/>
          </a:bodyPr>
          <a:lstStyle/>
          <a:p>
            <a:pPr marL="12700" marR="5080">
              <a:lnSpc>
                <a:spcPts val="5190"/>
              </a:lnSpc>
              <a:spcBef>
                <a:spcPts val="750"/>
              </a:spcBef>
            </a:pPr>
            <a:r>
              <a:rPr lang="en-US" sz="4800" b="1" spc="-50" dirty="0">
                <a:solidFill>
                  <a:srgbClr val="FFFFFF"/>
                </a:solidFill>
                <a:latin typeface="Segoe UI Semibold"/>
                <a:cs typeface="Segoe UI Semibold"/>
              </a:rPr>
              <a:t>Quiz</a:t>
            </a:r>
            <a:endParaRPr sz="4800" dirty="0">
              <a:latin typeface="Segoe UI Semibold"/>
              <a:cs typeface="Segoe UI Semibold"/>
            </a:endParaRPr>
          </a:p>
        </p:txBody>
      </p:sp>
    </p:spTree>
    <p:extLst>
      <p:ext uri="{BB962C8B-B14F-4D97-AF65-F5344CB8AC3E}">
        <p14:creationId xmlns:p14="http://schemas.microsoft.com/office/powerpoint/2010/main" val="20097724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A486-CACE-4C6F-A56B-6B408F577F29}"/>
              </a:ext>
            </a:extLst>
          </p:cNvPr>
          <p:cNvSpPr>
            <a:spLocks noGrp="1"/>
          </p:cNvSpPr>
          <p:nvPr>
            <p:ph type="title"/>
          </p:nvPr>
        </p:nvSpPr>
        <p:spPr>
          <a:xfrm>
            <a:off x="501650" y="374650"/>
            <a:ext cx="11430000" cy="4862870"/>
          </a:xfrm>
        </p:spPr>
        <p:txBody>
          <a:bodyPr/>
          <a:lstStyle/>
          <a:p>
            <a:r>
              <a:rPr lang="de-DE" sz="2800" dirty="0">
                <a:solidFill>
                  <a:schemeClr val="tx1"/>
                </a:solidFill>
                <a:latin typeface="Segoe UI Semibold" panose="020B0702040204020203" pitchFamily="34" charset="0"/>
                <a:cs typeface="Segoe UI Semibold" panose="020B0702040204020203" pitchFamily="34" charset="0"/>
              </a:rPr>
              <a:t>You develop an Azure solution for your company. You have access to an Azure Web App with high traffic demands. A team of developers makes constant changes to the code.</a:t>
            </a:r>
            <a:br>
              <a:rPr lang="de-DE" sz="2800" dirty="0">
                <a:solidFill>
                  <a:schemeClr val="tx1"/>
                </a:solidFill>
                <a:latin typeface="Segoe UI Semibold" panose="020B0702040204020203" pitchFamily="34" charset="0"/>
                <a:cs typeface="Segoe UI Semibold" panose="020B0702040204020203" pitchFamily="34" charset="0"/>
              </a:rPr>
            </a:br>
            <a:r>
              <a:rPr lang="de-DE" sz="2800" dirty="0">
                <a:solidFill>
                  <a:schemeClr val="tx1"/>
                </a:solidFill>
                <a:latin typeface="Segoe UI Semibold" panose="020B0702040204020203" pitchFamily="34" charset="0"/>
                <a:cs typeface="Segoe UI Semibold" panose="020B0702040204020203" pitchFamily="34" charset="0"/>
              </a:rPr>
              <a:t>You need to ensure that new changes can be published to the Web App without causing dropped requests.</a:t>
            </a:r>
            <a:br>
              <a:rPr lang="de-DE" sz="2800" dirty="0">
                <a:solidFill>
                  <a:schemeClr val="tx1"/>
                </a:solidFill>
                <a:latin typeface="Segoe UI Semibold" panose="020B0702040204020203" pitchFamily="34" charset="0"/>
                <a:cs typeface="Segoe UI Semibold" panose="020B0702040204020203" pitchFamily="34" charset="0"/>
              </a:rPr>
            </a:br>
            <a:r>
              <a:rPr lang="de-DE" sz="2800" dirty="0">
                <a:solidFill>
                  <a:schemeClr val="tx1"/>
                </a:solidFill>
                <a:latin typeface="Segoe UI Semibold" panose="020B0702040204020203" pitchFamily="34" charset="0"/>
                <a:cs typeface="Segoe UI Semibold" panose="020B0702040204020203" pitchFamily="34" charset="0"/>
              </a:rPr>
              <a:t>What should you configure?</a:t>
            </a:r>
            <a:br>
              <a:rPr lang="de-DE" dirty="0"/>
            </a:br>
            <a:br>
              <a:rPr lang="de-DE" dirty="0"/>
            </a:br>
            <a:r>
              <a:rPr lang="de-DE" sz="2800" dirty="0">
                <a:latin typeface="Segoe UI Semibold" panose="020B0702040204020203" pitchFamily="34" charset="0"/>
                <a:cs typeface="Segoe UI Semibold" panose="020B0702040204020203" pitchFamily="34" charset="0"/>
              </a:rPr>
              <a:t>A)Clone options for the Web App</a:t>
            </a:r>
            <a:br>
              <a:rPr lang="de-DE" sz="2800" dirty="0">
                <a:latin typeface="Segoe UI Semibold" panose="020B0702040204020203" pitchFamily="34" charset="0"/>
                <a:cs typeface="Segoe UI Semibold" panose="020B0702040204020203" pitchFamily="34" charset="0"/>
              </a:rPr>
            </a:br>
            <a:r>
              <a:rPr lang="de-DE" sz="2800" dirty="0">
                <a:latin typeface="Segoe UI Semibold" panose="020B0702040204020203" pitchFamily="34" charset="0"/>
                <a:cs typeface="Segoe UI Semibold" panose="020B0702040204020203" pitchFamily="34" charset="0"/>
              </a:rPr>
              <a:t>B)Deployment Slot on the Web App</a:t>
            </a:r>
            <a:r>
              <a:rPr lang="en-US" sz="2800" dirty="0">
                <a:latin typeface="Segoe UI Semibold" panose="020B0702040204020203" pitchFamily="34" charset="0"/>
                <a:cs typeface="Segoe UI Semibold" panose="020B0702040204020203" pitchFamily="34" charset="0"/>
              </a:rPr>
              <a:t> correct</a:t>
            </a:r>
            <a:br>
              <a:rPr lang="de-DE" sz="2800" dirty="0">
                <a:latin typeface="Segoe UI Semibold" panose="020B0702040204020203" pitchFamily="34" charset="0"/>
                <a:cs typeface="Segoe UI Semibold" panose="020B0702040204020203" pitchFamily="34" charset="0"/>
              </a:rPr>
            </a:br>
            <a:r>
              <a:rPr lang="de-DE" sz="2800" dirty="0">
                <a:latin typeface="Segoe UI Semibold" panose="020B0702040204020203" pitchFamily="34" charset="0"/>
                <a:cs typeface="Segoe UI Semibold" panose="020B0702040204020203" pitchFamily="34" charset="0"/>
              </a:rPr>
              <a:t>C)Automation Script on the Web App</a:t>
            </a:r>
            <a:br>
              <a:rPr lang="de-DE" sz="2800" dirty="0">
                <a:latin typeface="Segoe UI Semibold" panose="020B0702040204020203" pitchFamily="34" charset="0"/>
                <a:cs typeface="Segoe UI Semibold" panose="020B0702040204020203" pitchFamily="34" charset="0"/>
              </a:rPr>
            </a:br>
            <a:r>
              <a:rPr lang="de-DE" sz="2800" dirty="0">
                <a:latin typeface="Segoe UI Semibold" panose="020B0702040204020203" pitchFamily="34" charset="0"/>
                <a:cs typeface="Segoe UI Semibold" panose="020B0702040204020203" pitchFamily="34" charset="0"/>
              </a:rPr>
              <a:t>D)Continuous Deployment on the Web App</a:t>
            </a:r>
          </a:p>
        </p:txBody>
      </p:sp>
    </p:spTree>
    <p:extLst>
      <p:ext uri="{BB962C8B-B14F-4D97-AF65-F5344CB8AC3E}">
        <p14:creationId xmlns:p14="http://schemas.microsoft.com/office/powerpoint/2010/main" val="23482764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5B2C-7221-4B09-939F-55E5030363B7}"/>
              </a:ext>
            </a:extLst>
          </p:cNvPr>
          <p:cNvSpPr>
            <a:spLocks noGrp="1"/>
          </p:cNvSpPr>
          <p:nvPr>
            <p:ph type="title"/>
          </p:nvPr>
        </p:nvSpPr>
        <p:spPr>
          <a:xfrm>
            <a:off x="425451" y="527050"/>
            <a:ext cx="11430000" cy="4862870"/>
          </a:xfrm>
        </p:spPr>
        <p:txBody>
          <a:bodyPr/>
          <a:lstStyle/>
          <a:p>
            <a:r>
              <a:rPr lang="de-DE" sz="2800" dirty="0">
                <a:solidFill>
                  <a:schemeClr val="tx1"/>
                </a:solidFill>
                <a:latin typeface="Segoe UI Semibold" panose="020B0702040204020203" pitchFamily="34" charset="0"/>
                <a:cs typeface="Segoe UI Semibold" panose="020B0702040204020203" pitchFamily="34" charset="0"/>
              </a:rPr>
              <a:t>You develop an Azure solution that includes a published Web App.</a:t>
            </a:r>
            <a:br>
              <a:rPr lang="de-DE" sz="2800" dirty="0">
                <a:solidFill>
                  <a:schemeClr val="tx1"/>
                </a:solidFill>
                <a:latin typeface="Segoe UI Semibold" panose="020B0702040204020203" pitchFamily="34" charset="0"/>
                <a:cs typeface="Segoe UI Semibold" panose="020B0702040204020203" pitchFamily="34" charset="0"/>
              </a:rPr>
            </a:br>
            <a:r>
              <a:rPr lang="de-DE" sz="2800" dirty="0">
                <a:solidFill>
                  <a:schemeClr val="tx1"/>
                </a:solidFill>
                <a:latin typeface="Segoe UI Semibold" panose="020B0702040204020203" pitchFamily="34" charset="0"/>
                <a:cs typeface="Segoe UI Semibold" panose="020B0702040204020203" pitchFamily="34" charset="0"/>
              </a:rPr>
              <a:t>You need to authenticate all users of the Web App by using Azure Active Directory.</a:t>
            </a:r>
            <a:br>
              <a:rPr lang="de-DE" sz="2800" dirty="0">
                <a:solidFill>
                  <a:schemeClr val="tx1"/>
                </a:solidFill>
                <a:latin typeface="Segoe UI Semibold" panose="020B0702040204020203" pitchFamily="34" charset="0"/>
                <a:cs typeface="Segoe UI Semibold" panose="020B0702040204020203" pitchFamily="34" charset="0"/>
              </a:rPr>
            </a:br>
            <a:r>
              <a:rPr lang="de-DE" sz="2800" dirty="0">
                <a:solidFill>
                  <a:schemeClr val="tx1"/>
                </a:solidFill>
                <a:latin typeface="Segoe UI Semibold" panose="020B0702040204020203" pitchFamily="34" charset="0"/>
                <a:cs typeface="Segoe UI Semibold" panose="020B0702040204020203" pitchFamily="34" charset="0"/>
              </a:rPr>
              <a:t>Which two steps should you perform on the Web App?</a:t>
            </a:r>
            <a:br>
              <a:rPr lang="de-DE" sz="2800" dirty="0">
                <a:solidFill>
                  <a:schemeClr val="tx1"/>
                </a:solidFill>
                <a:latin typeface="Segoe UI Semibold" panose="020B0702040204020203" pitchFamily="34" charset="0"/>
                <a:cs typeface="Segoe UI Semibold" panose="020B0702040204020203" pitchFamily="34" charset="0"/>
              </a:rPr>
            </a:br>
            <a:br>
              <a:rPr lang="de-DE" sz="2800" dirty="0">
                <a:latin typeface="Segoe UI Semibold" panose="020B0702040204020203" pitchFamily="34" charset="0"/>
                <a:cs typeface="Segoe UI Semibold" panose="020B0702040204020203" pitchFamily="34" charset="0"/>
              </a:rPr>
            </a:br>
            <a:r>
              <a:rPr lang="de-DE" sz="2800" dirty="0">
                <a:latin typeface="Segoe UI Semibold" panose="020B0702040204020203" pitchFamily="34" charset="0"/>
                <a:cs typeface="Segoe UI Semibold" panose="020B0702040204020203" pitchFamily="34" charset="0"/>
              </a:rPr>
              <a:t>A)Enable App Service Authentication.</a:t>
            </a:r>
            <a:br>
              <a:rPr lang="de-DE" sz="2800" dirty="0">
                <a:latin typeface="Segoe UI Semibold" panose="020B0702040204020203" pitchFamily="34" charset="0"/>
                <a:cs typeface="Segoe UI Semibold" panose="020B0702040204020203" pitchFamily="34" charset="0"/>
              </a:rPr>
            </a:br>
            <a:r>
              <a:rPr lang="de-DE" sz="2800" dirty="0">
                <a:latin typeface="Segoe UI Semibold" panose="020B0702040204020203" pitchFamily="34" charset="0"/>
                <a:cs typeface="Segoe UI Semibold" panose="020B0702040204020203" pitchFamily="34" charset="0"/>
              </a:rPr>
              <a:t>B)Enable Application Insights.</a:t>
            </a:r>
            <a:br>
              <a:rPr lang="de-DE" sz="2800" dirty="0">
                <a:latin typeface="Segoe UI Semibold" panose="020B0702040204020203" pitchFamily="34" charset="0"/>
                <a:cs typeface="Segoe UI Semibold" panose="020B0702040204020203" pitchFamily="34" charset="0"/>
              </a:rPr>
            </a:br>
            <a:r>
              <a:rPr lang="de-DE" sz="2800" dirty="0">
                <a:latin typeface="Segoe UI Semibold" panose="020B0702040204020203" pitchFamily="34" charset="0"/>
                <a:cs typeface="Segoe UI Semibold" panose="020B0702040204020203" pitchFamily="34" charset="0"/>
              </a:rPr>
              <a:t>C)Configure SSL Certificates.</a:t>
            </a:r>
            <a:br>
              <a:rPr lang="de-DE" sz="2800" dirty="0">
                <a:latin typeface="Segoe UI Semibold" panose="020B0702040204020203" pitchFamily="34" charset="0"/>
                <a:cs typeface="Segoe UI Semibold" panose="020B0702040204020203" pitchFamily="34" charset="0"/>
              </a:rPr>
            </a:br>
            <a:r>
              <a:rPr lang="de-DE" sz="2800" dirty="0">
                <a:latin typeface="Segoe UI Semibold" panose="020B0702040204020203" pitchFamily="34" charset="0"/>
                <a:cs typeface="Segoe UI Semibold" panose="020B0702040204020203" pitchFamily="34" charset="0"/>
              </a:rPr>
              <a:t>D)Configure an Authentication Provider.</a:t>
            </a:r>
            <a:br>
              <a:rPr lang="de-DE" sz="2800" dirty="0">
                <a:latin typeface="Segoe UI Semibold" panose="020B0702040204020203" pitchFamily="34" charset="0"/>
                <a:cs typeface="Segoe UI Semibold" panose="020B0702040204020203" pitchFamily="34" charset="0"/>
              </a:rPr>
            </a:br>
            <a:r>
              <a:rPr lang="de-DE" sz="2800" dirty="0">
                <a:latin typeface="Segoe UI Semibold" panose="020B0702040204020203" pitchFamily="34" charset="0"/>
                <a:cs typeface="Segoe UI Semibold" panose="020B0702040204020203" pitchFamily="34" charset="0"/>
              </a:rPr>
              <a:t>E)Enable Security Scanning.</a:t>
            </a:r>
            <a:br>
              <a:rPr lang="de-DE" dirty="0"/>
            </a:br>
            <a:endParaRPr lang="de-DE" dirty="0"/>
          </a:p>
        </p:txBody>
      </p:sp>
    </p:spTree>
    <p:extLst>
      <p:ext uri="{BB962C8B-B14F-4D97-AF65-F5344CB8AC3E}">
        <p14:creationId xmlns:p14="http://schemas.microsoft.com/office/powerpoint/2010/main" val="30434583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3B3B41"/>
          </a:solidFill>
        </p:spPr>
        <p:txBody>
          <a:bodyPr wrap="square" lIns="0" tIns="0" rIns="0" bIns="0" rtlCol="0"/>
          <a:lstStyle/>
          <a:p>
            <a:endParaRPr/>
          </a:p>
        </p:txBody>
      </p:sp>
      <p:sp>
        <p:nvSpPr>
          <p:cNvPr id="3" name="object 3"/>
          <p:cNvSpPr/>
          <p:nvPr/>
        </p:nvSpPr>
        <p:spPr>
          <a:xfrm>
            <a:off x="1387024" y="521867"/>
            <a:ext cx="415648" cy="11779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92758" y="513307"/>
            <a:ext cx="658495" cy="126364"/>
          </a:xfrm>
          <a:custGeom>
            <a:avLst/>
            <a:gdLst/>
            <a:ahLst/>
            <a:cxnLst/>
            <a:rect l="l" t="t" r="r" b="b"/>
            <a:pathLst>
              <a:path w="658494" h="126365">
                <a:moveTo>
                  <a:pt x="29074" y="8559"/>
                </a:moveTo>
                <a:lnTo>
                  <a:pt x="0" y="8559"/>
                </a:lnTo>
                <a:lnTo>
                  <a:pt x="0" y="124336"/>
                </a:lnTo>
                <a:lnTo>
                  <a:pt x="18709" y="124336"/>
                </a:lnTo>
                <a:lnTo>
                  <a:pt x="18709" y="33476"/>
                </a:lnTo>
                <a:lnTo>
                  <a:pt x="38764" y="33476"/>
                </a:lnTo>
                <a:lnTo>
                  <a:pt x="29074" y="8559"/>
                </a:lnTo>
                <a:close/>
              </a:path>
              <a:path w="658494" h="126365">
                <a:moveTo>
                  <a:pt x="38764" y="33476"/>
                </a:moveTo>
                <a:lnTo>
                  <a:pt x="18963" y="33476"/>
                </a:lnTo>
                <a:lnTo>
                  <a:pt x="55876" y="124336"/>
                </a:lnTo>
                <a:lnTo>
                  <a:pt x="69276" y="124336"/>
                </a:lnTo>
                <a:lnTo>
                  <a:pt x="81194" y="94384"/>
                </a:lnTo>
                <a:lnTo>
                  <a:pt x="62449" y="94384"/>
                </a:lnTo>
                <a:lnTo>
                  <a:pt x="38764" y="33476"/>
                </a:lnTo>
                <a:close/>
              </a:path>
              <a:path w="658494" h="126365">
                <a:moveTo>
                  <a:pt x="126162" y="33476"/>
                </a:moveTo>
                <a:lnTo>
                  <a:pt x="105936" y="33476"/>
                </a:lnTo>
                <a:lnTo>
                  <a:pt x="105936" y="124336"/>
                </a:lnTo>
                <a:lnTo>
                  <a:pt x="126162" y="124336"/>
                </a:lnTo>
                <a:lnTo>
                  <a:pt x="126162" y="33476"/>
                </a:lnTo>
                <a:close/>
              </a:path>
              <a:path w="658494" h="126365">
                <a:moveTo>
                  <a:pt x="126162" y="8559"/>
                </a:moveTo>
                <a:lnTo>
                  <a:pt x="98350" y="8559"/>
                </a:lnTo>
                <a:lnTo>
                  <a:pt x="62956" y="94384"/>
                </a:lnTo>
                <a:lnTo>
                  <a:pt x="81194" y="94384"/>
                </a:lnTo>
                <a:lnTo>
                  <a:pt x="105430" y="33476"/>
                </a:lnTo>
                <a:lnTo>
                  <a:pt x="126162" y="33476"/>
                </a:lnTo>
                <a:lnTo>
                  <a:pt x="126162" y="8559"/>
                </a:lnTo>
                <a:close/>
              </a:path>
              <a:path w="658494" h="126365">
                <a:moveTo>
                  <a:pt x="158525" y="5790"/>
                </a:moveTo>
                <a:lnTo>
                  <a:pt x="151698" y="5790"/>
                </a:lnTo>
                <a:lnTo>
                  <a:pt x="148917" y="7047"/>
                </a:lnTo>
                <a:lnTo>
                  <a:pt x="144112" y="11325"/>
                </a:lnTo>
                <a:lnTo>
                  <a:pt x="143100" y="14094"/>
                </a:lnTo>
                <a:lnTo>
                  <a:pt x="143100" y="20386"/>
                </a:lnTo>
                <a:lnTo>
                  <a:pt x="144112" y="23155"/>
                </a:lnTo>
                <a:lnTo>
                  <a:pt x="146388" y="25168"/>
                </a:lnTo>
                <a:lnTo>
                  <a:pt x="148663" y="27434"/>
                </a:lnTo>
                <a:lnTo>
                  <a:pt x="151698" y="28442"/>
                </a:lnTo>
                <a:lnTo>
                  <a:pt x="158271" y="28442"/>
                </a:lnTo>
                <a:lnTo>
                  <a:pt x="161050" y="27434"/>
                </a:lnTo>
                <a:lnTo>
                  <a:pt x="165854" y="23155"/>
                </a:lnTo>
                <a:lnTo>
                  <a:pt x="166867" y="20386"/>
                </a:lnTo>
                <a:lnTo>
                  <a:pt x="166867" y="14094"/>
                </a:lnTo>
                <a:lnTo>
                  <a:pt x="165854" y="11577"/>
                </a:lnTo>
                <a:lnTo>
                  <a:pt x="161304" y="7047"/>
                </a:lnTo>
                <a:lnTo>
                  <a:pt x="158525" y="5790"/>
                </a:lnTo>
                <a:close/>
              </a:path>
              <a:path w="658494" h="126365">
                <a:moveTo>
                  <a:pt x="164592" y="41277"/>
                </a:moveTo>
                <a:lnTo>
                  <a:pt x="145122" y="41277"/>
                </a:lnTo>
                <a:lnTo>
                  <a:pt x="145122" y="124336"/>
                </a:lnTo>
                <a:lnTo>
                  <a:pt x="164592" y="124336"/>
                </a:lnTo>
                <a:lnTo>
                  <a:pt x="164592" y="41277"/>
                </a:lnTo>
                <a:close/>
              </a:path>
              <a:path w="658494" h="126365">
                <a:moveTo>
                  <a:pt x="227292" y="39264"/>
                </a:moveTo>
                <a:lnTo>
                  <a:pt x="190128" y="52099"/>
                </a:lnTo>
                <a:lnTo>
                  <a:pt x="178497" y="85323"/>
                </a:lnTo>
                <a:lnTo>
                  <a:pt x="179208" y="93853"/>
                </a:lnTo>
                <a:lnTo>
                  <a:pt x="203211" y="123485"/>
                </a:lnTo>
                <a:lnTo>
                  <a:pt x="224763" y="126349"/>
                </a:lnTo>
                <a:lnTo>
                  <a:pt x="229064" y="126097"/>
                </a:lnTo>
                <a:lnTo>
                  <a:pt x="237153" y="124084"/>
                </a:lnTo>
                <a:lnTo>
                  <a:pt x="240691" y="122824"/>
                </a:lnTo>
                <a:lnTo>
                  <a:pt x="243726" y="121063"/>
                </a:lnTo>
                <a:lnTo>
                  <a:pt x="243726" y="110241"/>
                </a:lnTo>
                <a:lnTo>
                  <a:pt x="216421" y="110241"/>
                </a:lnTo>
                <a:lnTo>
                  <a:pt x="210354" y="107975"/>
                </a:lnTo>
                <a:lnTo>
                  <a:pt x="201252" y="98411"/>
                </a:lnTo>
                <a:lnTo>
                  <a:pt x="198723" y="91867"/>
                </a:lnTo>
                <a:lnTo>
                  <a:pt x="198723" y="75003"/>
                </a:lnTo>
                <a:lnTo>
                  <a:pt x="201252" y="68207"/>
                </a:lnTo>
                <a:lnTo>
                  <a:pt x="210860" y="58141"/>
                </a:lnTo>
                <a:lnTo>
                  <a:pt x="216927" y="55624"/>
                </a:lnTo>
                <a:lnTo>
                  <a:pt x="243726" y="55624"/>
                </a:lnTo>
                <a:lnTo>
                  <a:pt x="243726" y="43794"/>
                </a:lnTo>
                <a:lnTo>
                  <a:pt x="241451" y="42537"/>
                </a:lnTo>
                <a:lnTo>
                  <a:pt x="238669" y="41529"/>
                </a:lnTo>
                <a:lnTo>
                  <a:pt x="234877" y="40524"/>
                </a:lnTo>
                <a:lnTo>
                  <a:pt x="231086" y="39768"/>
                </a:lnTo>
                <a:lnTo>
                  <a:pt x="227292" y="39264"/>
                </a:lnTo>
                <a:close/>
              </a:path>
              <a:path w="658494" h="126365">
                <a:moveTo>
                  <a:pt x="243726" y="102941"/>
                </a:moveTo>
                <a:lnTo>
                  <a:pt x="237659" y="106967"/>
                </a:lnTo>
                <a:lnTo>
                  <a:pt x="230580" y="109485"/>
                </a:lnTo>
                <a:lnTo>
                  <a:pt x="227292" y="110241"/>
                </a:lnTo>
                <a:lnTo>
                  <a:pt x="243726" y="110241"/>
                </a:lnTo>
                <a:lnTo>
                  <a:pt x="243726" y="102941"/>
                </a:lnTo>
                <a:close/>
              </a:path>
              <a:path w="658494" h="126365">
                <a:moveTo>
                  <a:pt x="243726" y="55624"/>
                </a:moveTo>
                <a:lnTo>
                  <a:pt x="228051" y="55624"/>
                </a:lnTo>
                <a:lnTo>
                  <a:pt x="231339" y="56380"/>
                </a:lnTo>
                <a:lnTo>
                  <a:pt x="234371" y="57637"/>
                </a:lnTo>
                <a:lnTo>
                  <a:pt x="237659" y="58645"/>
                </a:lnTo>
                <a:lnTo>
                  <a:pt x="240691" y="60406"/>
                </a:lnTo>
                <a:lnTo>
                  <a:pt x="243726" y="62672"/>
                </a:lnTo>
                <a:lnTo>
                  <a:pt x="243726" y="55624"/>
                </a:lnTo>
                <a:close/>
              </a:path>
              <a:path w="658494" h="126365">
                <a:moveTo>
                  <a:pt x="278111" y="41277"/>
                </a:moveTo>
                <a:lnTo>
                  <a:pt x="258645" y="41277"/>
                </a:lnTo>
                <a:lnTo>
                  <a:pt x="258645" y="124336"/>
                </a:lnTo>
                <a:lnTo>
                  <a:pt x="278111" y="124336"/>
                </a:lnTo>
                <a:lnTo>
                  <a:pt x="278111" y="73998"/>
                </a:lnTo>
                <a:lnTo>
                  <a:pt x="279880" y="67955"/>
                </a:lnTo>
                <a:lnTo>
                  <a:pt x="283168" y="63677"/>
                </a:lnTo>
                <a:lnTo>
                  <a:pt x="286453" y="59650"/>
                </a:lnTo>
                <a:lnTo>
                  <a:pt x="290501" y="57637"/>
                </a:lnTo>
                <a:lnTo>
                  <a:pt x="307186" y="57637"/>
                </a:lnTo>
                <a:lnTo>
                  <a:pt x="307186" y="54364"/>
                </a:lnTo>
                <a:lnTo>
                  <a:pt x="278111" y="54364"/>
                </a:lnTo>
                <a:lnTo>
                  <a:pt x="278111" y="41277"/>
                </a:lnTo>
                <a:close/>
              </a:path>
              <a:path w="658494" h="126365">
                <a:moveTo>
                  <a:pt x="307186" y="57637"/>
                </a:moveTo>
                <a:lnTo>
                  <a:pt x="298337" y="57637"/>
                </a:lnTo>
                <a:lnTo>
                  <a:pt x="300612" y="58141"/>
                </a:lnTo>
                <a:lnTo>
                  <a:pt x="302635" y="58645"/>
                </a:lnTo>
                <a:lnTo>
                  <a:pt x="304657" y="59398"/>
                </a:lnTo>
                <a:lnTo>
                  <a:pt x="306176" y="60154"/>
                </a:lnTo>
                <a:lnTo>
                  <a:pt x="307186" y="60910"/>
                </a:lnTo>
                <a:lnTo>
                  <a:pt x="307186" y="57637"/>
                </a:lnTo>
                <a:close/>
              </a:path>
              <a:path w="658494" h="126365">
                <a:moveTo>
                  <a:pt x="302635" y="40020"/>
                </a:moveTo>
                <a:lnTo>
                  <a:pt x="294546" y="40020"/>
                </a:lnTo>
                <a:lnTo>
                  <a:pt x="290248" y="41277"/>
                </a:lnTo>
                <a:lnTo>
                  <a:pt x="286707" y="43794"/>
                </a:lnTo>
                <a:lnTo>
                  <a:pt x="282915" y="46311"/>
                </a:lnTo>
                <a:lnTo>
                  <a:pt x="280387" y="49834"/>
                </a:lnTo>
                <a:lnTo>
                  <a:pt x="278617" y="54364"/>
                </a:lnTo>
                <a:lnTo>
                  <a:pt x="307186" y="54364"/>
                </a:lnTo>
                <a:lnTo>
                  <a:pt x="307186" y="41025"/>
                </a:lnTo>
                <a:lnTo>
                  <a:pt x="305163" y="40524"/>
                </a:lnTo>
                <a:lnTo>
                  <a:pt x="302635" y="40020"/>
                </a:lnTo>
                <a:close/>
              </a:path>
              <a:path w="658494" h="126365">
                <a:moveTo>
                  <a:pt x="352442" y="39264"/>
                </a:moveTo>
                <a:lnTo>
                  <a:pt x="314704" y="57908"/>
                </a:lnTo>
                <a:lnTo>
                  <a:pt x="308198" y="84063"/>
                </a:lnTo>
                <a:lnTo>
                  <a:pt x="308909" y="93361"/>
                </a:lnTo>
                <a:lnTo>
                  <a:pt x="333006" y="123517"/>
                </a:lnTo>
                <a:lnTo>
                  <a:pt x="350419" y="126349"/>
                </a:lnTo>
                <a:lnTo>
                  <a:pt x="359948" y="125633"/>
                </a:lnTo>
                <a:lnTo>
                  <a:pt x="368434" y="123454"/>
                </a:lnTo>
                <a:lnTo>
                  <a:pt x="375877" y="119765"/>
                </a:lnTo>
                <a:lnTo>
                  <a:pt x="382276" y="114519"/>
                </a:lnTo>
                <a:lnTo>
                  <a:pt x="385638" y="110241"/>
                </a:lnTo>
                <a:lnTo>
                  <a:pt x="344099" y="110241"/>
                </a:lnTo>
                <a:lnTo>
                  <a:pt x="338536" y="107975"/>
                </a:lnTo>
                <a:lnTo>
                  <a:pt x="334491" y="103445"/>
                </a:lnTo>
                <a:lnTo>
                  <a:pt x="330700" y="98663"/>
                </a:lnTo>
                <a:lnTo>
                  <a:pt x="328677" y="92119"/>
                </a:lnTo>
                <a:lnTo>
                  <a:pt x="328754" y="74244"/>
                </a:lnTo>
                <a:lnTo>
                  <a:pt x="330700" y="67706"/>
                </a:lnTo>
                <a:lnTo>
                  <a:pt x="334744" y="62924"/>
                </a:lnTo>
                <a:lnTo>
                  <a:pt x="338536" y="58141"/>
                </a:lnTo>
                <a:lnTo>
                  <a:pt x="344099" y="55876"/>
                </a:lnTo>
                <a:lnTo>
                  <a:pt x="386718" y="55876"/>
                </a:lnTo>
                <a:lnTo>
                  <a:pt x="383035" y="51094"/>
                </a:lnTo>
                <a:lnTo>
                  <a:pt x="376975" y="45953"/>
                </a:lnTo>
                <a:lnTo>
                  <a:pt x="369825" y="42252"/>
                </a:lnTo>
                <a:lnTo>
                  <a:pt x="361631" y="40015"/>
                </a:lnTo>
                <a:lnTo>
                  <a:pt x="352442" y="39264"/>
                </a:lnTo>
                <a:close/>
              </a:path>
              <a:path w="658494" h="126365">
                <a:moveTo>
                  <a:pt x="386718" y="55876"/>
                </a:moveTo>
                <a:lnTo>
                  <a:pt x="358511" y="55876"/>
                </a:lnTo>
                <a:lnTo>
                  <a:pt x="363819" y="58141"/>
                </a:lnTo>
                <a:lnTo>
                  <a:pt x="367613" y="62672"/>
                </a:lnTo>
                <a:lnTo>
                  <a:pt x="371658" y="67202"/>
                </a:lnTo>
                <a:lnTo>
                  <a:pt x="373427" y="73998"/>
                </a:lnTo>
                <a:lnTo>
                  <a:pt x="373361" y="92119"/>
                </a:lnTo>
                <a:lnTo>
                  <a:pt x="371658" y="98663"/>
                </a:lnTo>
                <a:lnTo>
                  <a:pt x="367866" y="103445"/>
                </a:lnTo>
                <a:lnTo>
                  <a:pt x="364072" y="107975"/>
                </a:lnTo>
                <a:lnTo>
                  <a:pt x="358764" y="110241"/>
                </a:lnTo>
                <a:lnTo>
                  <a:pt x="385638" y="110241"/>
                </a:lnTo>
                <a:lnTo>
                  <a:pt x="387411" y="107975"/>
                </a:lnTo>
                <a:lnTo>
                  <a:pt x="391030" y="100487"/>
                </a:lnTo>
                <a:lnTo>
                  <a:pt x="393196" y="91867"/>
                </a:lnTo>
                <a:lnTo>
                  <a:pt x="393906" y="82302"/>
                </a:lnTo>
                <a:lnTo>
                  <a:pt x="393239" y="72967"/>
                </a:lnTo>
                <a:lnTo>
                  <a:pt x="391220" y="64622"/>
                </a:lnTo>
                <a:lnTo>
                  <a:pt x="387827" y="57315"/>
                </a:lnTo>
                <a:lnTo>
                  <a:pt x="386718" y="55876"/>
                </a:lnTo>
                <a:close/>
              </a:path>
              <a:path w="658494" h="126365">
                <a:moveTo>
                  <a:pt x="403261" y="102689"/>
                </a:moveTo>
                <a:lnTo>
                  <a:pt x="403261" y="122071"/>
                </a:lnTo>
                <a:lnTo>
                  <a:pt x="406296" y="123328"/>
                </a:lnTo>
                <a:lnTo>
                  <a:pt x="409834" y="124336"/>
                </a:lnTo>
                <a:lnTo>
                  <a:pt x="414132" y="125089"/>
                </a:lnTo>
                <a:lnTo>
                  <a:pt x="418177" y="126097"/>
                </a:lnTo>
                <a:lnTo>
                  <a:pt x="421971" y="126349"/>
                </a:lnTo>
                <a:lnTo>
                  <a:pt x="425509" y="126349"/>
                </a:lnTo>
                <a:lnTo>
                  <a:pt x="432862" y="125920"/>
                </a:lnTo>
                <a:lnTo>
                  <a:pt x="457922" y="110745"/>
                </a:lnTo>
                <a:lnTo>
                  <a:pt x="422727" y="110745"/>
                </a:lnTo>
                <a:lnTo>
                  <a:pt x="418936" y="110241"/>
                </a:lnTo>
                <a:lnTo>
                  <a:pt x="410847" y="107219"/>
                </a:lnTo>
                <a:lnTo>
                  <a:pt x="406799" y="105206"/>
                </a:lnTo>
                <a:lnTo>
                  <a:pt x="403261" y="102689"/>
                </a:lnTo>
                <a:close/>
              </a:path>
              <a:path w="658494" h="126365">
                <a:moveTo>
                  <a:pt x="438405" y="39264"/>
                </a:moveTo>
                <a:lnTo>
                  <a:pt x="426015" y="39264"/>
                </a:lnTo>
                <a:lnTo>
                  <a:pt x="418177" y="41529"/>
                </a:lnTo>
                <a:lnTo>
                  <a:pt x="412363" y="46563"/>
                </a:lnTo>
                <a:lnTo>
                  <a:pt x="406296" y="51346"/>
                </a:lnTo>
                <a:lnTo>
                  <a:pt x="403388" y="57133"/>
                </a:lnTo>
                <a:lnTo>
                  <a:pt x="403261" y="70724"/>
                </a:lnTo>
                <a:lnTo>
                  <a:pt x="404777" y="75507"/>
                </a:lnTo>
                <a:lnTo>
                  <a:pt x="410847" y="83058"/>
                </a:lnTo>
                <a:lnTo>
                  <a:pt x="416154" y="86581"/>
                </a:lnTo>
                <a:lnTo>
                  <a:pt x="423234" y="89602"/>
                </a:lnTo>
                <a:lnTo>
                  <a:pt x="429554" y="91867"/>
                </a:lnTo>
                <a:lnTo>
                  <a:pt x="433601" y="94132"/>
                </a:lnTo>
                <a:lnTo>
                  <a:pt x="435877" y="95894"/>
                </a:lnTo>
                <a:lnTo>
                  <a:pt x="437899" y="97907"/>
                </a:lnTo>
                <a:lnTo>
                  <a:pt x="439162" y="100172"/>
                </a:lnTo>
                <a:lnTo>
                  <a:pt x="439162" y="105710"/>
                </a:lnTo>
                <a:lnTo>
                  <a:pt x="438152" y="107723"/>
                </a:lnTo>
                <a:lnTo>
                  <a:pt x="435877" y="108981"/>
                </a:lnTo>
                <a:lnTo>
                  <a:pt x="433854" y="110241"/>
                </a:lnTo>
                <a:lnTo>
                  <a:pt x="430566" y="110745"/>
                </a:lnTo>
                <a:lnTo>
                  <a:pt x="457922" y="110745"/>
                </a:lnTo>
                <a:lnTo>
                  <a:pt x="459135" y="108228"/>
                </a:lnTo>
                <a:lnTo>
                  <a:pt x="437899" y="75759"/>
                </a:lnTo>
                <a:lnTo>
                  <a:pt x="431579" y="73242"/>
                </a:lnTo>
                <a:lnTo>
                  <a:pt x="427785" y="71228"/>
                </a:lnTo>
                <a:lnTo>
                  <a:pt x="424246" y="68207"/>
                </a:lnTo>
                <a:lnTo>
                  <a:pt x="423234" y="65942"/>
                </a:lnTo>
                <a:lnTo>
                  <a:pt x="423234" y="60658"/>
                </a:lnTo>
                <a:lnTo>
                  <a:pt x="424246" y="58645"/>
                </a:lnTo>
                <a:lnTo>
                  <a:pt x="426269" y="57133"/>
                </a:lnTo>
                <a:lnTo>
                  <a:pt x="428544" y="55624"/>
                </a:lnTo>
                <a:lnTo>
                  <a:pt x="431326" y="54868"/>
                </a:lnTo>
                <a:lnTo>
                  <a:pt x="454584" y="54868"/>
                </a:lnTo>
                <a:lnTo>
                  <a:pt x="454584" y="42789"/>
                </a:lnTo>
                <a:lnTo>
                  <a:pt x="452058" y="41781"/>
                </a:lnTo>
                <a:lnTo>
                  <a:pt x="449023" y="40773"/>
                </a:lnTo>
                <a:lnTo>
                  <a:pt x="445482" y="40272"/>
                </a:lnTo>
                <a:lnTo>
                  <a:pt x="441691" y="39516"/>
                </a:lnTo>
                <a:lnTo>
                  <a:pt x="438405" y="39264"/>
                </a:lnTo>
                <a:close/>
              </a:path>
              <a:path w="658494" h="126365">
                <a:moveTo>
                  <a:pt x="454584" y="54868"/>
                </a:moveTo>
                <a:lnTo>
                  <a:pt x="438405" y="54868"/>
                </a:lnTo>
                <a:lnTo>
                  <a:pt x="441944" y="55624"/>
                </a:lnTo>
                <a:lnTo>
                  <a:pt x="445482" y="56881"/>
                </a:lnTo>
                <a:lnTo>
                  <a:pt x="448770" y="58141"/>
                </a:lnTo>
                <a:lnTo>
                  <a:pt x="451805" y="59650"/>
                </a:lnTo>
                <a:lnTo>
                  <a:pt x="454584" y="61160"/>
                </a:lnTo>
                <a:lnTo>
                  <a:pt x="454584" y="54868"/>
                </a:lnTo>
                <a:close/>
              </a:path>
              <a:path w="658494" h="126365">
                <a:moveTo>
                  <a:pt x="511723" y="39264"/>
                </a:moveTo>
                <a:lnTo>
                  <a:pt x="474093" y="57908"/>
                </a:lnTo>
                <a:lnTo>
                  <a:pt x="467480" y="84064"/>
                </a:lnTo>
                <a:lnTo>
                  <a:pt x="468191" y="93361"/>
                </a:lnTo>
                <a:lnTo>
                  <a:pt x="492288" y="123517"/>
                </a:lnTo>
                <a:lnTo>
                  <a:pt x="509701" y="126349"/>
                </a:lnTo>
                <a:lnTo>
                  <a:pt x="519230" y="125633"/>
                </a:lnTo>
                <a:lnTo>
                  <a:pt x="527715" y="123454"/>
                </a:lnTo>
                <a:lnTo>
                  <a:pt x="535158" y="119765"/>
                </a:lnTo>
                <a:lnTo>
                  <a:pt x="541557" y="114519"/>
                </a:lnTo>
                <a:lnTo>
                  <a:pt x="544919" y="110241"/>
                </a:lnTo>
                <a:lnTo>
                  <a:pt x="503634" y="110241"/>
                </a:lnTo>
                <a:lnTo>
                  <a:pt x="497817" y="107976"/>
                </a:lnTo>
                <a:lnTo>
                  <a:pt x="494026" y="103445"/>
                </a:lnTo>
                <a:lnTo>
                  <a:pt x="489981" y="98663"/>
                </a:lnTo>
                <a:lnTo>
                  <a:pt x="487959" y="92119"/>
                </a:lnTo>
                <a:lnTo>
                  <a:pt x="488036" y="74244"/>
                </a:lnTo>
                <a:lnTo>
                  <a:pt x="489981" y="67706"/>
                </a:lnTo>
                <a:lnTo>
                  <a:pt x="494026" y="62924"/>
                </a:lnTo>
                <a:lnTo>
                  <a:pt x="497817" y="58141"/>
                </a:lnTo>
                <a:lnTo>
                  <a:pt x="503634" y="55876"/>
                </a:lnTo>
                <a:lnTo>
                  <a:pt x="546000" y="55876"/>
                </a:lnTo>
                <a:lnTo>
                  <a:pt x="542317" y="51094"/>
                </a:lnTo>
                <a:lnTo>
                  <a:pt x="536292" y="45953"/>
                </a:lnTo>
                <a:lnTo>
                  <a:pt x="529201" y="42252"/>
                </a:lnTo>
                <a:lnTo>
                  <a:pt x="521020" y="40015"/>
                </a:lnTo>
                <a:lnTo>
                  <a:pt x="511723" y="39264"/>
                </a:lnTo>
                <a:close/>
              </a:path>
              <a:path w="658494" h="126365">
                <a:moveTo>
                  <a:pt x="546000" y="55876"/>
                </a:moveTo>
                <a:lnTo>
                  <a:pt x="517793" y="55876"/>
                </a:lnTo>
                <a:lnTo>
                  <a:pt x="523101" y="58141"/>
                </a:lnTo>
                <a:lnTo>
                  <a:pt x="527148" y="62672"/>
                </a:lnTo>
                <a:lnTo>
                  <a:pt x="530939" y="67202"/>
                </a:lnTo>
                <a:lnTo>
                  <a:pt x="532709" y="73998"/>
                </a:lnTo>
                <a:lnTo>
                  <a:pt x="532643" y="92119"/>
                </a:lnTo>
                <a:lnTo>
                  <a:pt x="530939" y="98663"/>
                </a:lnTo>
                <a:lnTo>
                  <a:pt x="527148" y="103445"/>
                </a:lnTo>
                <a:lnTo>
                  <a:pt x="523607" y="107976"/>
                </a:lnTo>
                <a:lnTo>
                  <a:pt x="518046" y="110241"/>
                </a:lnTo>
                <a:lnTo>
                  <a:pt x="544919" y="110241"/>
                </a:lnTo>
                <a:lnTo>
                  <a:pt x="546693" y="107976"/>
                </a:lnTo>
                <a:lnTo>
                  <a:pt x="550312" y="100487"/>
                </a:lnTo>
                <a:lnTo>
                  <a:pt x="552478" y="91867"/>
                </a:lnTo>
                <a:lnTo>
                  <a:pt x="553188" y="82302"/>
                </a:lnTo>
                <a:lnTo>
                  <a:pt x="552520" y="72967"/>
                </a:lnTo>
                <a:lnTo>
                  <a:pt x="550502" y="64622"/>
                </a:lnTo>
                <a:lnTo>
                  <a:pt x="547109" y="57316"/>
                </a:lnTo>
                <a:lnTo>
                  <a:pt x="546000" y="55876"/>
                </a:lnTo>
                <a:close/>
              </a:path>
              <a:path w="658494" h="126365">
                <a:moveTo>
                  <a:pt x="638392" y="57385"/>
                </a:moveTo>
                <a:lnTo>
                  <a:pt x="618416" y="57385"/>
                </a:lnTo>
                <a:lnTo>
                  <a:pt x="618504" y="109233"/>
                </a:lnTo>
                <a:lnTo>
                  <a:pt x="620692" y="115524"/>
                </a:lnTo>
                <a:lnTo>
                  <a:pt x="624739" y="119806"/>
                </a:lnTo>
                <a:lnTo>
                  <a:pt x="628784" y="124336"/>
                </a:lnTo>
                <a:lnTo>
                  <a:pt x="635104" y="126349"/>
                </a:lnTo>
                <a:lnTo>
                  <a:pt x="646228" y="126349"/>
                </a:lnTo>
                <a:lnTo>
                  <a:pt x="649010" y="126097"/>
                </a:lnTo>
                <a:lnTo>
                  <a:pt x="652045" y="125593"/>
                </a:lnTo>
                <a:lnTo>
                  <a:pt x="654824" y="125089"/>
                </a:lnTo>
                <a:lnTo>
                  <a:pt x="656849" y="124336"/>
                </a:lnTo>
                <a:lnTo>
                  <a:pt x="658112" y="123580"/>
                </a:lnTo>
                <a:lnTo>
                  <a:pt x="658112" y="110241"/>
                </a:lnTo>
                <a:lnTo>
                  <a:pt x="645975" y="110241"/>
                </a:lnTo>
                <a:lnTo>
                  <a:pt x="642943" y="109233"/>
                </a:lnTo>
                <a:lnTo>
                  <a:pt x="641171" y="106968"/>
                </a:lnTo>
                <a:lnTo>
                  <a:pt x="639149" y="104954"/>
                </a:lnTo>
                <a:lnTo>
                  <a:pt x="638392" y="101432"/>
                </a:lnTo>
                <a:lnTo>
                  <a:pt x="638392" y="57385"/>
                </a:lnTo>
                <a:close/>
              </a:path>
              <a:path w="658494" h="126365">
                <a:moveTo>
                  <a:pt x="589342" y="57385"/>
                </a:moveTo>
                <a:lnTo>
                  <a:pt x="569369" y="57385"/>
                </a:lnTo>
                <a:lnTo>
                  <a:pt x="569369" y="124336"/>
                </a:lnTo>
                <a:lnTo>
                  <a:pt x="589342" y="124336"/>
                </a:lnTo>
                <a:lnTo>
                  <a:pt x="589342" y="57385"/>
                </a:lnTo>
                <a:close/>
              </a:path>
              <a:path w="658494" h="126365">
                <a:moveTo>
                  <a:pt x="658112" y="107472"/>
                </a:moveTo>
                <a:lnTo>
                  <a:pt x="651032" y="110241"/>
                </a:lnTo>
                <a:lnTo>
                  <a:pt x="658112" y="110241"/>
                </a:lnTo>
                <a:lnTo>
                  <a:pt x="658112" y="107472"/>
                </a:lnTo>
                <a:close/>
              </a:path>
              <a:path w="658494" h="126365">
                <a:moveTo>
                  <a:pt x="658112" y="41277"/>
                </a:moveTo>
                <a:lnTo>
                  <a:pt x="555463" y="41277"/>
                </a:lnTo>
                <a:lnTo>
                  <a:pt x="555463" y="57385"/>
                </a:lnTo>
                <a:lnTo>
                  <a:pt x="658112" y="57385"/>
                </a:lnTo>
                <a:lnTo>
                  <a:pt x="658112" y="41277"/>
                </a:lnTo>
                <a:close/>
              </a:path>
              <a:path w="658494" h="126365">
                <a:moveTo>
                  <a:pt x="604513" y="0"/>
                </a:moveTo>
                <a:lnTo>
                  <a:pt x="590861" y="0"/>
                </a:lnTo>
                <a:lnTo>
                  <a:pt x="583528" y="2769"/>
                </a:lnTo>
                <a:lnTo>
                  <a:pt x="577965" y="8307"/>
                </a:lnTo>
                <a:lnTo>
                  <a:pt x="572151" y="13843"/>
                </a:lnTo>
                <a:lnTo>
                  <a:pt x="569369" y="20890"/>
                </a:lnTo>
                <a:lnTo>
                  <a:pt x="569369" y="41277"/>
                </a:lnTo>
                <a:lnTo>
                  <a:pt x="589342" y="41277"/>
                </a:lnTo>
                <a:lnTo>
                  <a:pt x="589342" y="26177"/>
                </a:lnTo>
                <a:lnTo>
                  <a:pt x="590354" y="22402"/>
                </a:lnTo>
                <a:lnTo>
                  <a:pt x="594905" y="17368"/>
                </a:lnTo>
                <a:lnTo>
                  <a:pt x="597937" y="16108"/>
                </a:lnTo>
                <a:lnTo>
                  <a:pt x="611087" y="16108"/>
                </a:lnTo>
                <a:lnTo>
                  <a:pt x="611087" y="1260"/>
                </a:lnTo>
                <a:lnTo>
                  <a:pt x="609821" y="756"/>
                </a:lnTo>
                <a:lnTo>
                  <a:pt x="604513" y="0"/>
                </a:lnTo>
                <a:close/>
              </a:path>
              <a:path w="658494" h="126365">
                <a:moveTo>
                  <a:pt x="638392" y="16612"/>
                </a:moveTo>
                <a:lnTo>
                  <a:pt x="618416" y="22651"/>
                </a:lnTo>
                <a:lnTo>
                  <a:pt x="618416" y="41277"/>
                </a:lnTo>
                <a:lnTo>
                  <a:pt x="638392" y="41277"/>
                </a:lnTo>
                <a:lnTo>
                  <a:pt x="638392" y="16612"/>
                </a:lnTo>
                <a:close/>
              </a:path>
              <a:path w="658494" h="126365">
                <a:moveTo>
                  <a:pt x="611087" y="16108"/>
                </a:moveTo>
                <a:lnTo>
                  <a:pt x="604260" y="16108"/>
                </a:lnTo>
                <a:lnTo>
                  <a:pt x="606029" y="16360"/>
                </a:lnTo>
                <a:lnTo>
                  <a:pt x="607799" y="16864"/>
                </a:lnTo>
                <a:lnTo>
                  <a:pt x="609315" y="17368"/>
                </a:lnTo>
                <a:lnTo>
                  <a:pt x="610580" y="17872"/>
                </a:lnTo>
                <a:lnTo>
                  <a:pt x="611087" y="18373"/>
                </a:lnTo>
                <a:lnTo>
                  <a:pt x="611087" y="16108"/>
                </a:lnTo>
                <a:close/>
              </a:path>
            </a:pathLst>
          </a:custGeom>
          <a:solidFill>
            <a:srgbClr val="FFFFFF"/>
          </a:solidFill>
        </p:spPr>
        <p:txBody>
          <a:bodyPr wrap="square" lIns="0" tIns="0" rIns="0" bIns="0" rtlCol="0"/>
          <a:lstStyle/>
          <a:p>
            <a:endParaRPr/>
          </a:p>
        </p:txBody>
      </p:sp>
      <p:sp>
        <p:nvSpPr>
          <p:cNvPr id="5" name="object 5"/>
          <p:cNvSpPr/>
          <p:nvPr/>
        </p:nvSpPr>
        <p:spPr>
          <a:xfrm>
            <a:off x="440436" y="483106"/>
            <a:ext cx="194169" cy="193295"/>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403047" y="3317188"/>
            <a:ext cx="7484109" cy="1416050"/>
          </a:xfrm>
          <a:prstGeom prst="rect">
            <a:avLst/>
          </a:prstGeom>
        </p:spPr>
        <p:txBody>
          <a:bodyPr vert="horz" wrap="square" lIns="0" tIns="95250" rIns="0" bIns="0" rtlCol="0">
            <a:spAutoFit/>
          </a:bodyPr>
          <a:lstStyle/>
          <a:p>
            <a:pPr marL="12700" marR="5080">
              <a:lnSpc>
                <a:spcPts val="5190"/>
              </a:lnSpc>
              <a:spcBef>
                <a:spcPts val="750"/>
              </a:spcBef>
            </a:pPr>
            <a:r>
              <a:rPr sz="4800" b="1" spc="-50" dirty="0">
                <a:solidFill>
                  <a:srgbClr val="FFFFFF"/>
                </a:solidFill>
                <a:latin typeface="Segoe UI Semibold"/>
                <a:cs typeface="Segoe UI Semibold"/>
              </a:rPr>
              <a:t>Implement application</a:t>
            </a:r>
            <a:r>
              <a:rPr sz="4800" b="1" spc="-220" dirty="0">
                <a:solidFill>
                  <a:srgbClr val="FFFFFF"/>
                </a:solidFill>
                <a:latin typeface="Segoe UI Semibold"/>
                <a:cs typeface="Segoe UI Semibold"/>
              </a:rPr>
              <a:t> </a:t>
            </a:r>
            <a:r>
              <a:rPr sz="4800" b="1" spc="-55" dirty="0">
                <a:solidFill>
                  <a:srgbClr val="FFFFFF"/>
                </a:solidFill>
                <a:latin typeface="Segoe UI Semibold"/>
                <a:cs typeface="Segoe UI Semibold"/>
              </a:rPr>
              <a:t>load  balancing</a:t>
            </a:r>
            <a:endParaRPr sz="4800">
              <a:latin typeface="Segoe UI Semibold"/>
              <a:cs typeface="Segoe UI Semibo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31095" y="3976115"/>
            <a:ext cx="2310383" cy="241706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00824" y="3153663"/>
            <a:ext cx="4179963" cy="35064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20726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Load</a:t>
            </a:r>
            <a:r>
              <a:rPr sz="2800" b="1" spc="-155" dirty="0">
                <a:solidFill>
                  <a:srgbClr val="0071C5"/>
                </a:solidFill>
                <a:latin typeface="Segoe UI Semibold"/>
                <a:cs typeface="Segoe UI Semibold"/>
              </a:rPr>
              <a:t> </a:t>
            </a:r>
            <a:r>
              <a:rPr sz="2800" b="1" spc="-45" dirty="0">
                <a:solidFill>
                  <a:srgbClr val="0071C5"/>
                </a:solidFill>
                <a:latin typeface="Segoe UI Semibold"/>
                <a:cs typeface="Segoe UI Semibold"/>
              </a:rPr>
              <a:t>Balancer</a:t>
            </a:r>
            <a:endParaRPr sz="2800">
              <a:latin typeface="Segoe UI Semibold"/>
              <a:cs typeface="Segoe UI Semibold"/>
            </a:endParaRPr>
          </a:p>
        </p:txBody>
      </p:sp>
      <p:sp>
        <p:nvSpPr>
          <p:cNvPr id="3" name="object 3"/>
          <p:cNvSpPr txBox="1"/>
          <p:nvPr/>
        </p:nvSpPr>
        <p:spPr>
          <a:xfrm>
            <a:off x="517042" y="1548129"/>
            <a:ext cx="7988934" cy="112268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Operates </a:t>
            </a:r>
            <a:r>
              <a:rPr sz="2400" b="1" spc="-30" dirty="0">
                <a:solidFill>
                  <a:srgbClr val="3B3B41"/>
                </a:solidFill>
                <a:latin typeface="Segoe UI Semibold"/>
                <a:cs typeface="Segoe UI Semibold"/>
              </a:rPr>
              <a:t>on </a:t>
            </a:r>
            <a:r>
              <a:rPr sz="2400" b="1" spc="-35" dirty="0">
                <a:solidFill>
                  <a:srgbClr val="3B3B41"/>
                </a:solidFill>
                <a:latin typeface="Segoe UI Semibold"/>
                <a:cs typeface="Segoe UI Semibold"/>
              </a:rPr>
              <a:t>OSI </a:t>
            </a:r>
            <a:r>
              <a:rPr sz="2400" b="1" spc="-45" dirty="0">
                <a:solidFill>
                  <a:srgbClr val="3B3B41"/>
                </a:solidFill>
                <a:latin typeface="Segoe UI Semibold"/>
                <a:cs typeface="Segoe UI Semibold"/>
              </a:rPr>
              <a:t>Layer </a:t>
            </a:r>
            <a:r>
              <a:rPr sz="2400" b="1" dirty="0">
                <a:solidFill>
                  <a:srgbClr val="3B3B41"/>
                </a:solidFill>
                <a:latin typeface="Segoe UI Semibold"/>
                <a:cs typeface="Segoe UI Semibold"/>
              </a:rPr>
              <a:t>4</a:t>
            </a:r>
            <a:r>
              <a:rPr sz="2400" b="1" spc="-355" dirty="0">
                <a:solidFill>
                  <a:srgbClr val="3B3B41"/>
                </a:solidFill>
                <a:latin typeface="Segoe UI Semibold"/>
                <a:cs typeface="Segoe UI Semibold"/>
              </a:rPr>
              <a:t> </a:t>
            </a:r>
            <a:r>
              <a:rPr sz="2400" b="1" spc="-60" dirty="0">
                <a:solidFill>
                  <a:srgbClr val="3B3B41"/>
                </a:solidFill>
                <a:latin typeface="Segoe UI Semibold"/>
                <a:cs typeface="Segoe UI Semibold"/>
              </a:rPr>
              <a:t>(TCP/UDP)</a:t>
            </a:r>
            <a:endParaRPr sz="2400">
              <a:latin typeface="Segoe UI Semibold"/>
              <a:cs typeface="Segoe UI Semibold"/>
            </a:endParaRPr>
          </a:p>
          <a:p>
            <a:pPr marL="12700" marR="5080">
              <a:lnSpc>
                <a:spcPct val="100000"/>
              </a:lnSpc>
            </a:pPr>
            <a:r>
              <a:rPr sz="2400" b="1" spc="-55" dirty="0">
                <a:solidFill>
                  <a:srgbClr val="3B3B41"/>
                </a:solidFill>
                <a:latin typeface="Segoe UI Semibold"/>
                <a:cs typeface="Segoe UI Semibold"/>
              </a:rPr>
              <a:t>Relies</a:t>
            </a:r>
            <a:r>
              <a:rPr sz="2400" b="1" spc="-100" dirty="0">
                <a:solidFill>
                  <a:srgbClr val="3B3B41"/>
                </a:solidFill>
                <a:latin typeface="Segoe UI Semibold"/>
                <a:cs typeface="Segoe UI Semibold"/>
              </a:rPr>
              <a:t> </a:t>
            </a:r>
            <a:r>
              <a:rPr sz="2400" b="1" spc="-30" dirty="0">
                <a:solidFill>
                  <a:srgbClr val="3B3B41"/>
                </a:solidFill>
                <a:latin typeface="Segoe UI Semibold"/>
                <a:cs typeface="Segoe UI Semibold"/>
              </a:rPr>
              <a:t>on</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health</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probes</a:t>
            </a:r>
            <a:r>
              <a:rPr sz="2400" b="1" spc="-95" dirty="0">
                <a:solidFill>
                  <a:srgbClr val="3B3B41"/>
                </a:solidFill>
                <a:latin typeface="Segoe UI Semibold"/>
                <a:cs typeface="Segoe UI Semibold"/>
              </a:rPr>
              <a:t> </a:t>
            </a:r>
            <a:r>
              <a:rPr sz="2400" b="1" spc="-35" dirty="0">
                <a:solidFill>
                  <a:srgbClr val="3B3B41"/>
                </a:solidFill>
                <a:latin typeface="Segoe UI Semibold"/>
                <a:cs typeface="Segoe UI Semibold"/>
              </a:rPr>
              <a:t>to</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determine</a:t>
            </a:r>
            <a:r>
              <a:rPr sz="2400" b="1" spc="-114" dirty="0">
                <a:solidFill>
                  <a:srgbClr val="3B3B41"/>
                </a:solidFill>
                <a:latin typeface="Segoe UI Semibold"/>
                <a:cs typeface="Segoe UI Semibold"/>
              </a:rPr>
              <a:t> </a:t>
            </a:r>
            <a:r>
              <a:rPr sz="2400" b="1" spc="-45" dirty="0">
                <a:solidFill>
                  <a:srgbClr val="3B3B41"/>
                </a:solidFill>
                <a:latin typeface="Segoe UI Semibold"/>
                <a:cs typeface="Segoe UI Semibold"/>
              </a:rPr>
              <a:t>status</a:t>
            </a:r>
            <a:r>
              <a:rPr sz="2400" b="1" spc="-95" dirty="0">
                <a:solidFill>
                  <a:srgbClr val="3B3B41"/>
                </a:solidFill>
                <a:latin typeface="Segoe UI Semibold"/>
                <a:cs typeface="Segoe UI Semibold"/>
              </a:rPr>
              <a:t> </a:t>
            </a:r>
            <a:r>
              <a:rPr sz="2400" b="1" spc="-45" dirty="0">
                <a:solidFill>
                  <a:srgbClr val="3B3B41"/>
                </a:solidFill>
                <a:latin typeface="Segoe UI Semibold"/>
                <a:cs typeface="Segoe UI Semibold"/>
              </a:rPr>
              <a:t>of</a:t>
            </a:r>
            <a:r>
              <a:rPr sz="2400" b="1" spc="-95" dirty="0">
                <a:solidFill>
                  <a:srgbClr val="3B3B41"/>
                </a:solidFill>
                <a:latin typeface="Segoe UI Semibold"/>
                <a:cs typeface="Segoe UI Semibold"/>
              </a:rPr>
              <a:t> </a:t>
            </a:r>
            <a:r>
              <a:rPr sz="2400" b="1" spc="-55" dirty="0">
                <a:solidFill>
                  <a:srgbClr val="3B3B41"/>
                </a:solidFill>
                <a:latin typeface="Segoe UI Semibold"/>
                <a:cs typeface="Segoe UI Semibold"/>
              </a:rPr>
              <a:t>backend</a:t>
            </a:r>
            <a:r>
              <a:rPr sz="2400" b="1" spc="-130" dirty="0">
                <a:solidFill>
                  <a:srgbClr val="3B3B41"/>
                </a:solidFill>
                <a:latin typeface="Segoe UI Semibold"/>
                <a:cs typeface="Segoe UI Semibold"/>
              </a:rPr>
              <a:t> </a:t>
            </a:r>
            <a:r>
              <a:rPr sz="2400" b="1" spc="-40" dirty="0">
                <a:solidFill>
                  <a:srgbClr val="3B3B41"/>
                </a:solidFill>
                <a:latin typeface="Segoe UI Semibold"/>
                <a:cs typeface="Segoe UI Semibold"/>
              </a:rPr>
              <a:t>pool  </a:t>
            </a:r>
            <a:r>
              <a:rPr sz="2400" b="1" spc="-50" dirty="0">
                <a:solidFill>
                  <a:srgbClr val="3B3B41"/>
                </a:solidFill>
                <a:latin typeface="Segoe UI Semibold"/>
                <a:cs typeface="Segoe UI Semibold"/>
              </a:rPr>
              <a:t>Distributes </a:t>
            </a:r>
            <a:r>
              <a:rPr sz="2400" b="1" spc="-45" dirty="0">
                <a:solidFill>
                  <a:srgbClr val="3B3B41"/>
                </a:solidFill>
                <a:latin typeface="Segoe UI Semibold"/>
                <a:cs typeface="Segoe UI Semibold"/>
              </a:rPr>
              <a:t>traffic </a:t>
            </a:r>
            <a:r>
              <a:rPr sz="2400" b="1" spc="-50" dirty="0">
                <a:solidFill>
                  <a:srgbClr val="3B3B41"/>
                </a:solidFill>
                <a:latin typeface="Segoe UI Semibold"/>
                <a:cs typeface="Segoe UI Semibold"/>
              </a:rPr>
              <a:t>according </a:t>
            </a:r>
            <a:r>
              <a:rPr sz="2400" b="1" spc="-35" dirty="0">
                <a:solidFill>
                  <a:srgbClr val="3B3B41"/>
                </a:solidFill>
                <a:latin typeface="Segoe UI Semibold"/>
                <a:cs typeface="Segoe UI Semibold"/>
              </a:rPr>
              <a:t>to </a:t>
            </a:r>
            <a:r>
              <a:rPr sz="2400" b="1" spc="-50" dirty="0">
                <a:solidFill>
                  <a:srgbClr val="3B3B41"/>
                </a:solidFill>
                <a:latin typeface="Segoe UI Semibold"/>
                <a:cs typeface="Segoe UI Semibold"/>
              </a:rPr>
              <a:t>load balancing</a:t>
            </a:r>
            <a:r>
              <a:rPr sz="2400" b="1" spc="-425" dirty="0">
                <a:solidFill>
                  <a:srgbClr val="3B3B41"/>
                </a:solidFill>
                <a:latin typeface="Segoe UI Semibold"/>
                <a:cs typeface="Segoe UI Semibold"/>
              </a:rPr>
              <a:t> </a:t>
            </a:r>
            <a:r>
              <a:rPr sz="2400" b="1" spc="-45" dirty="0">
                <a:solidFill>
                  <a:srgbClr val="3B3B41"/>
                </a:solidFill>
                <a:latin typeface="Segoe UI Semibold"/>
                <a:cs typeface="Segoe UI Semibold"/>
              </a:rPr>
              <a:t>rules</a:t>
            </a:r>
            <a:endParaRPr sz="2400">
              <a:latin typeface="Segoe UI Semibold"/>
              <a:cs typeface="Segoe UI Semibold"/>
            </a:endParaRPr>
          </a:p>
        </p:txBody>
      </p:sp>
      <p:sp>
        <p:nvSpPr>
          <p:cNvPr id="4" name="object 4"/>
          <p:cNvSpPr/>
          <p:nvPr/>
        </p:nvSpPr>
        <p:spPr>
          <a:xfrm>
            <a:off x="2947416" y="3258311"/>
            <a:ext cx="8231124" cy="311048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3B3B41"/>
          </a:solidFill>
        </p:spPr>
        <p:txBody>
          <a:bodyPr wrap="square" lIns="0" tIns="0" rIns="0" bIns="0" rtlCol="0"/>
          <a:lstStyle/>
          <a:p>
            <a:endParaRPr/>
          </a:p>
        </p:txBody>
      </p:sp>
      <p:sp>
        <p:nvSpPr>
          <p:cNvPr id="3" name="object 3"/>
          <p:cNvSpPr/>
          <p:nvPr/>
        </p:nvSpPr>
        <p:spPr>
          <a:xfrm>
            <a:off x="1387024" y="521867"/>
            <a:ext cx="415648" cy="11779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92758" y="513307"/>
            <a:ext cx="658495" cy="126364"/>
          </a:xfrm>
          <a:custGeom>
            <a:avLst/>
            <a:gdLst/>
            <a:ahLst/>
            <a:cxnLst/>
            <a:rect l="l" t="t" r="r" b="b"/>
            <a:pathLst>
              <a:path w="658494" h="126365">
                <a:moveTo>
                  <a:pt x="29074" y="8559"/>
                </a:moveTo>
                <a:lnTo>
                  <a:pt x="0" y="8559"/>
                </a:lnTo>
                <a:lnTo>
                  <a:pt x="0" y="124336"/>
                </a:lnTo>
                <a:lnTo>
                  <a:pt x="18709" y="124336"/>
                </a:lnTo>
                <a:lnTo>
                  <a:pt x="18709" y="33476"/>
                </a:lnTo>
                <a:lnTo>
                  <a:pt x="38764" y="33476"/>
                </a:lnTo>
                <a:lnTo>
                  <a:pt x="29074" y="8559"/>
                </a:lnTo>
                <a:close/>
              </a:path>
              <a:path w="658494" h="126365">
                <a:moveTo>
                  <a:pt x="38764" y="33476"/>
                </a:moveTo>
                <a:lnTo>
                  <a:pt x="18963" y="33476"/>
                </a:lnTo>
                <a:lnTo>
                  <a:pt x="55876" y="124336"/>
                </a:lnTo>
                <a:lnTo>
                  <a:pt x="69276" y="124336"/>
                </a:lnTo>
                <a:lnTo>
                  <a:pt x="81194" y="94384"/>
                </a:lnTo>
                <a:lnTo>
                  <a:pt x="62449" y="94384"/>
                </a:lnTo>
                <a:lnTo>
                  <a:pt x="38764" y="33476"/>
                </a:lnTo>
                <a:close/>
              </a:path>
              <a:path w="658494" h="126365">
                <a:moveTo>
                  <a:pt x="126162" y="33476"/>
                </a:moveTo>
                <a:lnTo>
                  <a:pt x="105936" y="33476"/>
                </a:lnTo>
                <a:lnTo>
                  <a:pt x="105936" y="124336"/>
                </a:lnTo>
                <a:lnTo>
                  <a:pt x="126162" y="124336"/>
                </a:lnTo>
                <a:lnTo>
                  <a:pt x="126162" y="33476"/>
                </a:lnTo>
                <a:close/>
              </a:path>
              <a:path w="658494" h="126365">
                <a:moveTo>
                  <a:pt x="126162" y="8559"/>
                </a:moveTo>
                <a:lnTo>
                  <a:pt x="98350" y="8559"/>
                </a:lnTo>
                <a:lnTo>
                  <a:pt x="62956" y="94384"/>
                </a:lnTo>
                <a:lnTo>
                  <a:pt x="81194" y="94384"/>
                </a:lnTo>
                <a:lnTo>
                  <a:pt x="105430" y="33476"/>
                </a:lnTo>
                <a:lnTo>
                  <a:pt x="126162" y="33476"/>
                </a:lnTo>
                <a:lnTo>
                  <a:pt x="126162" y="8559"/>
                </a:lnTo>
                <a:close/>
              </a:path>
              <a:path w="658494" h="126365">
                <a:moveTo>
                  <a:pt x="158525" y="5790"/>
                </a:moveTo>
                <a:lnTo>
                  <a:pt x="151698" y="5790"/>
                </a:lnTo>
                <a:lnTo>
                  <a:pt x="148917" y="7047"/>
                </a:lnTo>
                <a:lnTo>
                  <a:pt x="144112" y="11325"/>
                </a:lnTo>
                <a:lnTo>
                  <a:pt x="143100" y="14094"/>
                </a:lnTo>
                <a:lnTo>
                  <a:pt x="143100" y="20386"/>
                </a:lnTo>
                <a:lnTo>
                  <a:pt x="144112" y="23155"/>
                </a:lnTo>
                <a:lnTo>
                  <a:pt x="146388" y="25168"/>
                </a:lnTo>
                <a:lnTo>
                  <a:pt x="148663" y="27434"/>
                </a:lnTo>
                <a:lnTo>
                  <a:pt x="151698" y="28442"/>
                </a:lnTo>
                <a:lnTo>
                  <a:pt x="158271" y="28442"/>
                </a:lnTo>
                <a:lnTo>
                  <a:pt x="161050" y="27434"/>
                </a:lnTo>
                <a:lnTo>
                  <a:pt x="165854" y="23155"/>
                </a:lnTo>
                <a:lnTo>
                  <a:pt x="166867" y="20386"/>
                </a:lnTo>
                <a:lnTo>
                  <a:pt x="166867" y="14094"/>
                </a:lnTo>
                <a:lnTo>
                  <a:pt x="165854" y="11577"/>
                </a:lnTo>
                <a:lnTo>
                  <a:pt x="161304" y="7047"/>
                </a:lnTo>
                <a:lnTo>
                  <a:pt x="158525" y="5790"/>
                </a:lnTo>
                <a:close/>
              </a:path>
              <a:path w="658494" h="126365">
                <a:moveTo>
                  <a:pt x="164592" y="41277"/>
                </a:moveTo>
                <a:lnTo>
                  <a:pt x="145122" y="41277"/>
                </a:lnTo>
                <a:lnTo>
                  <a:pt x="145122" y="124336"/>
                </a:lnTo>
                <a:lnTo>
                  <a:pt x="164592" y="124336"/>
                </a:lnTo>
                <a:lnTo>
                  <a:pt x="164592" y="41277"/>
                </a:lnTo>
                <a:close/>
              </a:path>
              <a:path w="658494" h="126365">
                <a:moveTo>
                  <a:pt x="227292" y="39264"/>
                </a:moveTo>
                <a:lnTo>
                  <a:pt x="190128" y="52099"/>
                </a:lnTo>
                <a:lnTo>
                  <a:pt x="178497" y="85323"/>
                </a:lnTo>
                <a:lnTo>
                  <a:pt x="179208" y="93853"/>
                </a:lnTo>
                <a:lnTo>
                  <a:pt x="203211" y="123485"/>
                </a:lnTo>
                <a:lnTo>
                  <a:pt x="224763" y="126349"/>
                </a:lnTo>
                <a:lnTo>
                  <a:pt x="229064" y="126097"/>
                </a:lnTo>
                <a:lnTo>
                  <a:pt x="237153" y="124084"/>
                </a:lnTo>
                <a:lnTo>
                  <a:pt x="240691" y="122824"/>
                </a:lnTo>
                <a:lnTo>
                  <a:pt x="243726" y="121063"/>
                </a:lnTo>
                <a:lnTo>
                  <a:pt x="243726" y="110241"/>
                </a:lnTo>
                <a:lnTo>
                  <a:pt x="216421" y="110241"/>
                </a:lnTo>
                <a:lnTo>
                  <a:pt x="210354" y="107975"/>
                </a:lnTo>
                <a:lnTo>
                  <a:pt x="201252" y="98411"/>
                </a:lnTo>
                <a:lnTo>
                  <a:pt x="198723" y="91867"/>
                </a:lnTo>
                <a:lnTo>
                  <a:pt x="198723" y="75003"/>
                </a:lnTo>
                <a:lnTo>
                  <a:pt x="201252" y="68207"/>
                </a:lnTo>
                <a:lnTo>
                  <a:pt x="210860" y="58141"/>
                </a:lnTo>
                <a:lnTo>
                  <a:pt x="216927" y="55624"/>
                </a:lnTo>
                <a:lnTo>
                  <a:pt x="243726" y="55624"/>
                </a:lnTo>
                <a:lnTo>
                  <a:pt x="243726" y="43794"/>
                </a:lnTo>
                <a:lnTo>
                  <a:pt x="241451" y="42537"/>
                </a:lnTo>
                <a:lnTo>
                  <a:pt x="238669" y="41529"/>
                </a:lnTo>
                <a:lnTo>
                  <a:pt x="234877" y="40524"/>
                </a:lnTo>
                <a:lnTo>
                  <a:pt x="231086" y="39768"/>
                </a:lnTo>
                <a:lnTo>
                  <a:pt x="227292" y="39264"/>
                </a:lnTo>
                <a:close/>
              </a:path>
              <a:path w="658494" h="126365">
                <a:moveTo>
                  <a:pt x="243726" y="102941"/>
                </a:moveTo>
                <a:lnTo>
                  <a:pt x="237659" y="106967"/>
                </a:lnTo>
                <a:lnTo>
                  <a:pt x="230580" y="109485"/>
                </a:lnTo>
                <a:lnTo>
                  <a:pt x="227292" y="110241"/>
                </a:lnTo>
                <a:lnTo>
                  <a:pt x="243726" y="110241"/>
                </a:lnTo>
                <a:lnTo>
                  <a:pt x="243726" y="102941"/>
                </a:lnTo>
                <a:close/>
              </a:path>
              <a:path w="658494" h="126365">
                <a:moveTo>
                  <a:pt x="243726" y="55624"/>
                </a:moveTo>
                <a:lnTo>
                  <a:pt x="228051" y="55624"/>
                </a:lnTo>
                <a:lnTo>
                  <a:pt x="231339" y="56380"/>
                </a:lnTo>
                <a:lnTo>
                  <a:pt x="234371" y="57637"/>
                </a:lnTo>
                <a:lnTo>
                  <a:pt x="237659" y="58645"/>
                </a:lnTo>
                <a:lnTo>
                  <a:pt x="240691" y="60406"/>
                </a:lnTo>
                <a:lnTo>
                  <a:pt x="243726" y="62672"/>
                </a:lnTo>
                <a:lnTo>
                  <a:pt x="243726" y="55624"/>
                </a:lnTo>
                <a:close/>
              </a:path>
              <a:path w="658494" h="126365">
                <a:moveTo>
                  <a:pt x="278111" y="41277"/>
                </a:moveTo>
                <a:lnTo>
                  <a:pt x="258645" y="41277"/>
                </a:lnTo>
                <a:lnTo>
                  <a:pt x="258645" y="124336"/>
                </a:lnTo>
                <a:lnTo>
                  <a:pt x="278111" y="124336"/>
                </a:lnTo>
                <a:lnTo>
                  <a:pt x="278111" y="73998"/>
                </a:lnTo>
                <a:lnTo>
                  <a:pt x="279880" y="67955"/>
                </a:lnTo>
                <a:lnTo>
                  <a:pt x="283168" y="63677"/>
                </a:lnTo>
                <a:lnTo>
                  <a:pt x="286453" y="59650"/>
                </a:lnTo>
                <a:lnTo>
                  <a:pt x="290501" y="57637"/>
                </a:lnTo>
                <a:lnTo>
                  <a:pt x="307186" y="57637"/>
                </a:lnTo>
                <a:lnTo>
                  <a:pt x="307186" y="54364"/>
                </a:lnTo>
                <a:lnTo>
                  <a:pt x="278111" y="54364"/>
                </a:lnTo>
                <a:lnTo>
                  <a:pt x="278111" y="41277"/>
                </a:lnTo>
                <a:close/>
              </a:path>
              <a:path w="658494" h="126365">
                <a:moveTo>
                  <a:pt x="307186" y="57637"/>
                </a:moveTo>
                <a:lnTo>
                  <a:pt x="298337" y="57637"/>
                </a:lnTo>
                <a:lnTo>
                  <a:pt x="300612" y="58141"/>
                </a:lnTo>
                <a:lnTo>
                  <a:pt x="302635" y="58645"/>
                </a:lnTo>
                <a:lnTo>
                  <a:pt x="304657" y="59398"/>
                </a:lnTo>
                <a:lnTo>
                  <a:pt x="306176" y="60154"/>
                </a:lnTo>
                <a:lnTo>
                  <a:pt x="307186" y="60910"/>
                </a:lnTo>
                <a:lnTo>
                  <a:pt x="307186" y="57637"/>
                </a:lnTo>
                <a:close/>
              </a:path>
              <a:path w="658494" h="126365">
                <a:moveTo>
                  <a:pt x="302635" y="40020"/>
                </a:moveTo>
                <a:lnTo>
                  <a:pt x="294546" y="40020"/>
                </a:lnTo>
                <a:lnTo>
                  <a:pt x="290248" y="41277"/>
                </a:lnTo>
                <a:lnTo>
                  <a:pt x="286707" y="43794"/>
                </a:lnTo>
                <a:lnTo>
                  <a:pt x="282915" y="46311"/>
                </a:lnTo>
                <a:lnTo>
                  <a:pt x="280387" y="49834"/>
                </a:lnTo>
                <a:lnTo>
                  <a:pt x="278617" y="54364"/>
                </a:lnTo>
                <a:lnTo>
                  <a:pt x="307186" y="54364"/>
                </a:lnTo>
                <a:lnTo>
                  <a:pt x="307186" y="41025"/>
                </a:lnTo>
                <a:lnTo>
                  <a:pt x="305163" y="40524"/>
                </a:lnTo>
                <a:lnTo>
                  <a:pt x="302635" y="40020"/>
                </a:lnTo>
                <a:close/>
              </a:path>
              <a:path w="658494" h="126365">
                <a:moveTo>
                  <a:pt x="352442" y="39264"/>
                </a:moveTo>
                <a:lnTo>
                  <a:pt x="314704" y="57908"/>
                </a:lnTo>
                <a:lnTo>
                  <a:pt x="308198" y="84063"/>
                </a:lnTo>
                <a:lnTo>
                  <a:pt x="308909" y="93361"/>
                </a:lnTo>
                <a:lnTo>
                  <a:pt x="333006" y="123517"/>
                </a:lnTo>
                <a:lnTo>
                  <a:pt x="350419" y="126349"/>
                </a:lnTo>
                <a:lnTo>
                  <a:pt x="359948" y="125633"/>
                </a:lnTo>
                <a:lnTo>
                  <a:pt x="368434" y="123454"/>
                </a:lnTo>
                <a:lnTo>
                  <a:pt x="375877" y="119765"/>
                </a:lnTo>
                <a:lnTo>
                  <a:pt x="382276" y="114519"/>
                </a:lnTo>
                <a:lnTo>
                  <a:pt x="385638" y="110241"/>
                </a:lnTo>
                <a:lnTo>
                  <a:pt x="344099" y="110241"/>
                </a:lnTo>
                <a:lnTo>
                  <a:pt x="338536" y="107975"/>
                </a:lnTo>
                <a:lnTo>
                  <a:pt x="334491" y="103445"/>
                </a:lnTo>
                <a:lnTo>
                  <a:pt x="330700" y="98663"/>
                </a:lnTo>
                <a:lnTo>
                  <a:pt x="328677" y="92119"/>
                </a:lnTo>
                <a:lnTo>
                  <a:pt x="328754" y="74244"/>
                </a:lnTo>
                <a:lnTo>
                  <a:pt x="330700" y="67706"/>
                </a:lnTo>
                <a:lnTo>
                  <a:pt x="334744" y="62924"/>
                </a:lnTo>
                <a:lnTo>
                  <a:pt x="338536" y="58141"/>
                </a:lnTo>
                <a:lnTo>
                  <a:pt x="344099" y="55876"/>
                </a:lnTo>
                <a:lnTo>
                  <a:pt x="386718" y="55876"/>
                </a:lnTo>
                <a:lnTo>
                  <a:pt x="383035" y="51094"/>
                </a:lnTo>
                <a:lnTo>
                  <a:pt x="376975" y="45953"/>
                </a:lnTo>
                <a:lnTo>
                  <a:pt x="369825" y="42252"/>
                </a:lnTo>
                <a:lnTo>
                  <a:pt x="361631" y="40015"/>
                </a:lnTo>
                <a:lnTo>
                  <a:pt x="352442" y="39264"/>
                </a:lnTo>
                <a:close/>
              </a:path>
              <a:path w="658494" h="126365">
                <a:moveTo>
                  <a:pt x="386718" y="55876"/>
                </a:moveTo>
                <a:lnTo>
                  <a:pt x="358511" y="55876"/>
                </a:lnTo>
                <a:lnTo>
                  <a:pt x="363819" y="58141"/>
                </a:lnTo>
                <a:lnTo>
                  <a:pt x="367613" y="62672"/>
                </a:lnTo>
                <a:lnTo>
                  <a:pt x="371658" y="67202"/>
                </a:lnTo>
                <a:lnTo>
                  <a:pt x="373427" y="73998"/>
                </a:lnTo>
                <a:lnTo>
                  <a:pt x="373361" y="92119"/>
                </a:lnTo>
                <a:lnTo>
                  <a:pt x="371658" y="98663"/>
                </a:lnTo>
                <a:lnTo>
                  <a:pt x="367866" y="103445"/>
                </a:lnTo>
                <a:lnTo>
                  <a:pt x="364072" y="107975"/>
                </a:lnTo>
                <a:lnTo>
                  <a:pt x="358764" y="110241"/>
                </a:lnTo>
                <a:lnTo>
                  <a:pt x="385638" y="110241"/>
                </a:lnTo>
                <a:lnTo>
                  <a:pt x="387411" y="107975"/>
                </a:lnTo>
                <a:lnTo>
                  <a:pt x="391030" y="100487"/>
                </a:lnTo>
                <a:lnTo>
                  <a:pt x="393196" y="91867"/>
                </a:lnTo>
                <a:lnTo>
                  <a:pt x="393906" y="82302"/>
                </a:lnTo>
                <a:lnTo>
                  <a:pt x="393239" y="72967"/>
                </a:lnTo>
                <a:lnTo>
                  <a:pt x="391220" y="64622"/>
                </a:lnTo>
                <a:lnTo>
                  <a:pt x="387827" y="57315"/>
                </a:lnTo>
                <a:lnTo>
                  <a:pt x="386718" y="55876"/>
                </a:lnTo>
                <a:close/>
              </a:path>
              <a:path w="658494" h="126365">
                <a:moveTo>
                  <a:pt x="403261" y="102689"/>
                </a:moveTo>
                <a:lnTo>
                  <a:pt x="403261" y="122071"/>
                </a:lnTo>
                <a:lnTo>
                  <a:pt x="406296" y="123328"/>
                </a:lnTo>
                <a:lnTo>
                  <a:pt x="409834" y="124336"/>
                </a:lnTo>
                <a:lnTo>
                  <a:pt x="414132" y="125089"/>
                </a:lnTo>
                <a:lnTo>
                  <a:pt x="418177" y="126097"/>
                </a:lnTo>
                <a:lnTo>
                  <a:pt x="421971" y="126349"/>
                </a:lnTo>
                <a:lnTo>
                  <a:pt x="425509" y="126349"/>
                </a:lnTo>
                <a:lnTo>
                  <a:pt x="432862" y="125920"/>
                </a:lnTo>
                <a:lnTo>
                  <a:pt x="457922" y="110745"/>
                </a:lnTo>
                <a:lnTo>
                  <a:pt x="422727" y="110745"/>
                </a:lnTo>
                <a:lnTo>
                  <a:pt x="418936" y="110241"/>
                </a:lnTo>
                <a:lnTo>
                  <a:pt x="410847" y="107219"/>
                </a:lnTo>
                <a:lnTo>
                  <a:pt x="406799" y="105206"/>
                </a:lnTo>
                <a:lnTo>
                  <a:pt x="403261" y="102689"/>
                </a:lnTo>
                <a:close/>
              </a:path>
              <a:path w="658494" h="126365">
                <a:moveTo>
                  <a:pt x="438405" y="39264"/>
                </a:moveTo>
                <a:lnTo>
                  <a:pt x="426015" y="39264"/>
                </a:lnTo>
                <a:lnTo>
                  <a:pt x="418177" y="41529"/>
                </a:lnTo>
                <a:lnTo>
                  <a:pt x="412363" y="46563"/>
                </a:lnTo>
                <a:lnTo>
                  <a:pt x="406296" y="51346"/>
                </a:lnTo>
                <a:lnTo>
                  <a:pt x="403388" y="57133"/>
                </a:lnTo>
                <a:lnTo>
                  <a:pt x="403261" y="70724"/>
                </a:lnTo>
                <a:lnTo>
                  <a:pt x="404777" y="75507"/>
                </a:lnTo>
                <a:lnTo>
                  <a:pt x="410847" y="83058"/>
                </a:lnTo>
                <a:lnTo>
                  <a:pt x="416154" y="86581"/>
                </a:lnTo>
                <a:lnTo>
                  <a:pt x="423234" y="89602"/>
                </a:lnTo>
                <a:lnTo>
                  <a:pt x="429554" y="91867"/>
                </a:lnTo>
                <a:lnTo>
                  <a:pt x="433601" y="94132"/>
                </a:lnTo>
                <a:lnTo>
                  <a:pt x="435877" y="95894"/>
                </a:lnTo>
                <a:lnTo>
                  <a:pt x="437899" y="97907"/>
                </a:lnTo>
                <a:lnTo>
                  <a:pt x="439162" y="100172"/>
                </a:lnTo>
                <a:lnTo>
                  <a:pt x="439162" y="105710"/>
                </a:lnTo>
                <a:lnTo>
                  <a:pt x="438152" y="107723"/>
                </a:lnTo>
                <a:lnTo>
                  <a:pt x="435877" y="108981"/>
                </a:lnTo>
                <a:lnTo>
                  <a:pt x="433854" y="110241"/>
                </a:lnTo>
                <a:lnTo>
                  <a:pt x="430566" y="110745"/>
                </a:lnTo>
                <a:lnTo>
                  <a:pt x="457922" y="110745"/>
                </a:lnTo>
                <a:lnTo>
                  <a:pt x="459135" y="108228"/>
                </a:lnTo>
                <a:lnTo>
                  <a:pt x="437899" y="75759"/>
                </a:lnTo>
                <a:lnTo>
                  <a:pt x="431579" y="73242"/>
                </a:lnTo>
                <a:lnTo>
                  <a:pt x="427785" y="71228"/>
                </a:lnTo>
                <a:lnTo>
                  <a:pt x="424246" y="68207"/>
                </a:lnTo>
                <a:lnTo>
                  <a:pt x="423234" y="65942"/>
                </a:lnTo>
                <a:lnTo>
                  <a:pt x="423234" y="60658"/>
                </a:lnTo>
                <a:lnTo>
                  <a:pt x="424246" y="58645"/>
                </a:lnTo>
                <a:lnTo>
                  <a:pt x="426269" y="57133"/>
                </a:lnTo>
                <a:lnTo>
                  <a:pt x="428544" y="55624"/>
                </a:lnTo>
                <a:lnTo>
                  <a:pt x="431326" y="54868"/>
                </a:lnTo>
                <a:lnTo>
                  <a:pt x="454584" y="54868"/>
                </a:lnTo>
                <a:lnTo>
                  <a:pt x="454584" y="42789"/>
                </a:lnTo>
                <a:lnTo>
                  <a:pt x="452058" y="41781"/>
                </a:lnTo>
                <a:lnTo>
                  <a:pt x="449023" y="40773"/>
                </a:lnTo>
                <a:lnTo>
                  <a:pt x="445482" y="40272"/>
                </a:lnTo>
                <a:lnTo>
                  <a:pt x="441691" y="39516"/>
                </a:lnTo>
                <a:lnTo>
                  <a:pt x="438405" y="39264"/>
                </a:lnTo>
                <a:close/>
              </a:path>
              <a:path w="658494" h="126365">
                <a:moveTo>
                  <a:pt x="454584" y="54868"/>
                </a:moveTo>
                <a:lnTo>
                  <a:pt x="438405" y="54868"/>
                </a:lnTo>
                <a:lnTo>
                  <a:pt x="441944" y="55624"/>
                </a:lnTo>
                <a:lnTo>
                  <a:pt x="445482" y="56881"/>
                </a:lnTo>
                <a:lnTo>
                  <a:pt x="448770" y="58141"/>
                </a:lnTo>
                <a:lnTo>
                  <a:pt x="451805" y="59650"/>
                </a:lnTo>
                <a:lnTo>
                  <a:pt x="454584" y="61160"/>
                </a:lnTo>
                <a:lnTo>
                  <a:pt x="454584" y="54868"/>
                </a:lnTo>
                <a:close/>
              </a:path>
              <a:path w="658494" h="126365">
                <a:moveTo>
                  <a:pt x="511723" y="39264"/>
                </a:moveTo>
                <a:lnTo>
                  <a:pt x="474093" y="57908"/>
                </a:lnTo>
                <a:lnTo>
                  <a:pt x="467480" y="84064"/>
                </a:lnTo>
                <a:lnTo>
                  <a:pt x="468191" y="93361"/>
                </a:lnTo>
                <a:lnTo>
                  <a:pt x="492288" y="123517"/>
                </a:lnTo>
                <a:lnTo>
                  <a:pt x="509701" y="126349"/>
                </a:lnTo>
                <a:lnTo>
                  <a:pt x="519230" y="125633"/>
                </a:lnTo>
                <a:lnTo>
                  <a:pt x="527715" y="123454"/>
                </a:lnTo>
                <a:lnTo>
                  <a:pt x="535158" y="119765"/>
                </a:lnTo>
                <a:lnTo>
                  <a:pt x="541557" y="114519"/>
                </a:lnTo>
                <a:lnTo>
                  <a:pt x="544919" y="110241"/>
                </a:lnTo>
                <a:lnTo>
                  <a:pt x="503634" y="110241"/>
                </a:lnTo>
                <a:lnTo>
                  <a:pt x="497817" y="107976"/>
                </a:lnTo>
                <a:lnTo>
                  <a:pt x="494026" y="103445"/>
                </a:lnTo>
                <a:lnTo>
                  <a:pt x="489981" y="98663"/>
                </a:lnTo>
                <a:lnTo>
                  <a:pt x="487959" y="92119"/>
                </a:lnTo>
                <a:lnTo>
                  <a:pt x="488036" y="74244"/>
                </a:lnTo>
                <a:lnTo>
                  <a:pt x="489981" y="67706"/>
                </a:lnTo>
                <a:lnTo>
                  <a:pt x="494026" y="62924"/>
                </a:lnTo>
                <a:lnTo>
                  <a:pt x="497817" y="58141"/>
                </a:lnTo>
                <a:lnTo>
                  <a:pt x="503634" y="55876"/>
                </a:lnTo>
                <a:lnTo>
                  <a:pt x="546000" y="55876"/>
                </a:lnTo>
                <a:lnTo>
                  <a:pt x="542317" y="51094"/>
                </a:lnTo>
                <a:lnTo>
                  <a:pt x="536292" y="45953"/>
                </a:lnTo>
                <a:lnTo>
                  <a:pt x="529201" y="42252"/>
                </a:lnTo>
                <a:lnTo>
                  <a:pt x="521020" y="40015"/>
                </a:lnTo>
                <a:lnTo>
                  <a:pt x="511723" y="39264"/>
                </a:lnTo>
                <a:close/>
              </a:path>
              <a:path w="658494" h="126365">
                <a:moveTo>
                  <a:pt x="546000" y="55876"/>
                </a:moveTo>
                <a:lnTo>
                  <a:pt x="517793" y="55876"/>
                </a:lnTo>
                <a:lnTo>
                  <a:pt x="523101" y="58141"/>
                </a:lnTo>
                <a:lnTo>
                  <a:pt x="527148" y="62672"/>
                </a:lnTo>
                <a:lnTo>
                  <a:pt x="530939" y="67202"/>
                </a:lnTo>
                <a:lnTo>
                  <a:pt x="532709" y="73998"/>
                </a:lnTo>
                <a:lnTo>
                  <a:pt x="532643" y="92119"/>
                </a:lnTo>
                <a:lnTo>
                  <a:pt x="530939" y="98663"/>
                </a:lnTo>
                <a:lnTo>
                  <a:pt x="527148" y="103445"/>
                </a:lnTo>
                <a:lnTo>
                  <a:pt x="523607" y="107976"/>
                </a:lnTo>
                <a:lnTo>
                  <a:pt x="518046" y="110241"/>
                </a:lnTo>
                <a:lnTo>
                  <a:pt x="544919" y="110241"/>
                </a:lnTo>
                <a:lnTo>
                  <a:pt x="546693" y="107976"/>
                </a:lnTo>
                <a:lnTo>
                  <a:pt x="550312" y="100487"/>
                </a:lnTo>
                <a:lnTo>
                  <a:pt x="552478" y="91867"/>
                </a:lnTo>
                <a:lnTo>
                  <a:pt x="553188" y="82302"/>
                </a:lnTo>
                <a:lnTo>
                  <a:pt x="552520" y="72967"/>
                </a:lnTo>
                <a:lnTo>
                  <a:pt x="550502" y="64622"/>
                </a:lnTo>
                <a:lnTo>
                  <a:pt x="547109" y="57316"/>
                </a:lnTo>
                <a:lnTo>
                  <a:pt x="546000" y="55876"/>
                </a:lnTo>
                <a:close/>
              </a:path>
              <a:path w="658494" h="126365">
                <a:moveTo>
                  <a:pt x="638392" y="57385"/>
                </a:moveTo>
                <a:lnTo>
                  <a:pt x="618416" y="57385"/>
                </a:lnTo>
                <a:lnTo>
                  <a:pt x="618504" y="109233"/>
                </a:lnTo>
                <a:lnTo>
                  <a:pt x="620692" y="115524"/>
                </a:lnTo>
                <a:lnTo>
                  <a:pt x="624739" y="119806"/>
                </a:lnTo>
                <a:lnTo>
                  <a:pt x="628784" y="124336"/>
                </a:lnTo>
                <a:lnTo>
                  <a:pt x="635104" y="126349"/>
                </a:lnTo>
                <a:lnTo>
                  <a:pt x="646228" y="126349"/>
                </a:lnTo>
                <a:lnTo>
                  <a:pt x="649010" y="126097"/>
                </a:lnTo>
                <a:lnTo>
                  <a:pt x="652045" y="125593"/>
                </a:lnTo>
                <a:lnTo>
                  <a:pt x="654824" y="125089"/>
                </a:lnTo>
                <a:lnTo>
                  <a:pt x="656849" y="124336"/>
                </a:lnTo>
                <a:lnTo>
                  <a:pt x="658112" y="123580"/>
                </a:lnTo>
                <a:lnTo>
                  <a:pt x="658112" y="110241"/>
                </a:lnTo>
                <a:lnTo>
                  <a:pt x="645975" y="110241"/>
                </a:lnTo>
                <a:lnTo>
                  <a:pt x="642943" y="109233"/>
                </a:lnTo>
                <a:lnTo>
                  <a:pt x="641171" y="106968"/>
                </a:lnTo>
                <a:lnTo>
                  <a:pt x="639149" y="104954"/>
                </a:lnTo>
                <a:lnTo>
                  <a:pt x="638392" y="101432"/>
                </a:lnTo>
                <a:lnTo>
                  <a:pt x="638392" y="57385"/>
                </a:lnTo>
                <a:close/>
              </a:path>
              <a:path w="658494" h="126365">
                <a:moveTo>
                  <a:pt x="589342" y="57385"/>
                </a:moveTo>
                <a:lnTo>
                  <a:pt x="569369" y="57385"/>
                </a:lnTo>
                <a:lnTo>
                  <a:pt x="569369" y="124336"/>
                </a:lnTo>
                <a:lnTo>
                  <a:pt x="589342" y="124336"/>
                </a:lnTo>
                <a:lnTo>
                  <a:pt x="589342" y="57385"/>
                </a:lnTo>
                <a:close/>
              </a:path>
              <a:path w="658494" h="126365">
                <a:moveTo>
                  <a:pt x="658112" y="107472"/>
                </a:moveTo>
                <a:lnTo>
                  <a:pt x="651032" y="110241"/>
                </a:lnTo>
                <a:lnTo>
                  <a:pt x="658112" y="110241"/>
                </a:lnTo>
                <a:lnTo>
                  <a:pt x="658112" y="107472"/>
                </a:lnTo>
                <a:close/>
              </a:path>
              <a:path w="658494" h="126365">
                <a:moveTo>
                  <a:pt x="658112" y="41277"/>
                </a:moveTo>
                <a:lnTo>
                  <a:pt x="555463" y="41277"/>
                </a:lnTo>
                <a:lnTo>
                  <a:pt x="555463" y="57385"/>
                </a:lnTo>
                <a:lnTo>
                  <a:pt x="658112" y="57385"/>
                </a:lnTo>
                <a:lnTo>
                  <a:pt x="658112" y="41277"/>
                </a:lnTo>
                <a:close/>
              </a:path>
              <a:path w="658494" h="126365">
                <a:moveTo>
                  <a:pt x="604513" y="0"/>
                </a:moveTo>
                <a:lnTo>
                  <a:pt x="590861" y="0"/>
                </a:lnTo>
                <a:lnTo>
                  <a:pt x="583528" y="2769"/>
                </a:lnTo>
                <a:lnTo>
                  <a:pt x="577965" y="8307"/>
                </a:lnTo>
                <a:lnTo>
                  <a:pt x="572151" y="13843"/>
                </a:lnTo>
                <a:lnTo>
                  <a:pt x="569369" y="20890"/>
                </a:lnTo>
                <a:lnTo>
                  <a:pt x="569369" y="41277"/>
                </a:lnTo>
                <a:lnTo>
                  <a:pt x="589342" y="41277"/>
                </a:lnTo>
                <a:lnTo>
                  <a:pt x="589342" y="26177"/>
                </a:lnTo>
                <a:lnTo>
                  <a:pt x="590354" y="22402"/>
                </a:lnTo>
                <a:lnTo>
                  <a:pt x="594905" y="17368"/>
                </a:lnTo>
                <a:lnTo>
                  <a:pt x="597937" y="16108"/>
                </a:lnTo>
                <a:lnTo>
                  <a:pt x="611087" y="16108"/>
                </a:lnTo>
                <a:lnTo>
                  <a:pt x="611087" y="1260"/>
                </a:lnTo>
                <a:lnTo>
                  <a:pt x="609821" y="756"/>
                </a:lnTo>
                <a:lnTo>
                  <a:pt x="604513" y="0"/>
                </a:lnTo>
                <a:close/>
              </a:path>
              <a:path w="658494" h="126365">
                <a:moveTo>
                  <a:pt x="638392" y="16612"/>
                </a:moveTo>
                <a:lnTo>
                  <a:pt x="618416" y="22651"/>
                </a:lnTo>
                <a:lnTo>
                  <a:pt x="618416" y="41277"/>
                </a:lnTo>
                <a:lnTo>
                  <a:pt x="638392" y="41277"/>
                </a:lnTo>
                <a:lnTo>
                  <a:pt x="638392" y="16612"/>
                </a:lnTo>
                <a:close/>
              </a:path>
              <a:path w="658494" h="126365">
                <a:moveTo>
                  <a:pt x="611087" y="16108"/>
                </a:moveTo>
                <a:lnTo>
                  <a:pt x="604260" y="16108"/>
                </a:lnTo>
                <a:lnTo>
                  <a:pt x="606029" y="16360"/>
                </a:lnTo>
                <a:lnTo>
                  <a:pt x="607799" y="16864"/>
                </a:lnTo>
                <a:lnTo>
                  <a:pt x="609315" y="17368"/>
                </a:lnTo>
                <a:lnTo>
                  <a:pt x="610580" y="17872"/>
                </a:lnTo>
                <a:lnTo>
                  <a:pt x="611087" y="18373"/>
                </a:lnTo>
                <a:lnTo>
                  <a:pt x="611087" y="16108"/>
                </a:lnTo>
                <a:close/>
              </a:path>
            </a:pathLst>
          </a:custGeom>
          <a:solidFill>
            <a:srgbClr val="FFFFFF"/>
          </a:solidFill>
        </p:spPr>
        <p:txBody>
          <a:bodyPr wrap="square" lIns="0" tIns="0" rIns="0" bIns="0" rtlCol="0"/>
          <a:lstStyle/>
          <a:p>
            <a:endParaRPr/>
          </a:p>
        </p:txBody>
      </p:sp>
      <p:sp>
        <p:nvSpPr>
          <p:cNvPr id="5" name="object 5"/>
          <p:cNvSpPr/>
          <p:nvPr/>
        </p:nvSpPr>
        <p:spPr>
          <a:xfrm>
            <a:off x="440436" y="483106"/>
            <a:ext cx="194169" cy="193295"/>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403047" y="3317188"/>
            <a:ext cx="6689090" cy="1490152"/>
          </a:xfrm>
          <a:prstGeom prst="rect">
            <a:avLst/>
          </a:prstGeom>
        </p:spPr>
        <p:txBody>
          <a:bodyPr vert="horz" wrap="square" lIns="0" tIns="12700" rIns="0" bIns="0" rtlCol="0">
            <a:spAutoFit/>
          </a:bodyPr>
          <a:lstStyle/>
          <a:p>
            <a:pPr marL="12700">
              <a:lnSpc>
                <a:spcPct val="100000"/>
              </a:lnSpc>
              <a:spcBef>
                <a:spcPts val="100"/>
              </a:spcBef>
            </a:pPr>
            <a:r>
              <a:rPr lang="en-US" sz="4800" b="1" spc="-50" dirty="0">
                <a:solidFill>
                  <a:srgbClr val="FFFFFF"/>
                </a:solidFill>
                <a:latin typeface="Segoe UI Semibold"/>
                <a:cs typeface="Segoe UI Semibold"/>
              </a:rPr>
              <a:t>Module 1 </a:t>
            </a:r>
            <a:br>
              <a:rPr lang="en-US" sz="4800" b="1" spc="-50" dirty="0">
                <a:solidFill>
                  <a:srgbClr val="FFFFFF"/>
                </a:solidFill>
                <a:latin typeface="Segoe UI Semibold"/>
                <a:cs typeface="Segoe UI Semibold"/>
              </a:rPr>
            </a:br>
            <a:r>
              <a:rPr sz="4800" b="1" spc="-50" dirty="0">
                <a:solidFill>
                  <a:srgbClr val="FFFFFF"/>
                </a:solidFill>
                <a:latin typeface="Segoe UI Semibold"/>
                <a:cs typeface="Segoe UI Semibold"/>
              </a:rPr>
              <a:t>Migrate </a:t>
            </a:r>
            <a:r>
              <a:rPr sz="4800" b="1" spc="-15" dirty="0">
                <a:solidFill>
                  <a:srgbClr val="FFFFFF"/>
                </a:solidFill>
                <a:latin typeface="Segoe UI Semibold"/>
                <a:cs typeface="Segoe UI Semibold"/>
              </a:rPr>
              <a:t>servers </a:t>
            </a:r>
            <a:r>
              <a:rPr sz="4800" b="1" spc="-35" dirty="0">
                <a:solidFill>
                  <a:srgbClr val="FFFFFF"/>
                </a:solidFill>
                <a:latin typeface="Segoe UI Semibold"/>
                <a:cs typeface="Segoe UI Semibold"/>
              </a:rPr>
              <a:t>to</a:t>
            </a:r>
            <a:r>
              <a:rPr sz="4800" b="1" spc="-350" dirty="0">
                <a:solidFill>
                  <a:srgbClr val="FFFFFF"/>
                </a:solidFill>
                <a:latin typeface="Segoe UI Semibold"/>
                <a:cs typeface="Segoe UI Semibold"/>
              </a:rPr>
              <a:t> </a:t>
            </a:r>
            <a:r>
              <a:rPr sz="4800" b="1" spc="-50" dirty="0">
                <a:solidFill>
                  <a:srgbClr val="FFFFFF"/>
                </a:solidFill>
                <a:latin typeface="Segoe UI Semibold"/>
                <a:cs typeface="Segoe UI Semibold"/>
              </a:rPr>
              <a:t>Azure</a:t>
            </a:r>
            <a:endParaRPr sz="4800" dirty="0">
              <a:latin typeface="Segoe UI Semibold"/>
              <a:cs typeface="Segoe UI Semibo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720143" y="2685287"/>
            <a:ext cx="5071300" cy="345871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17042" y="259791"/>
            <a:ext cx="3244850" cy="452120"/>
          </a:xfrm>
          <a:prstGeom prst="rect">
            <a:avLst/>
          </a:prstGeom>
        </p:spPr>
        <p:txBody>
          <a:bodyPr vert="horz" wrap="square" lIns="0" tIns="12065" rIns="0" bIns="0" rtlCol="0">
            <a:spAutoFit/>
          </a:bodyPr>
          <a:lstStyle/>
          <a:p>
            <a:pPr marL="12700">
              <a:lnSpc>
                <a:spcPct val="100000"/>
              </a:lnSpc>
              <a:spcBef>
                <a:spcPts val="95"/>
              </a:spcBef>
            </a:pPr>
            <a:r>
              <a:rPr sz="2800" b="1" spc="-45" dirty="0">
                <a:solidFill>
                  <a:srgbClr val="0071C5"/>
                </a:solidFill>
                <a:latin typeface="Segoe UI Semibold"/>
                <a:cs typeface="Segoe UI Semibold"/>
              </a:rPr>
              <a:t>Public </a:t>
            </a:r>
            <a:r>
              <a:rPr sz="2800" b="1" spc="-50" dirty="0">
                <a:solidFill>
                  <a:srgbClr val="0071C5"/>
                </a:solidFill>
                <a:latin typeface="Segoe UI Semibold"/>
                <a:cs typeface="Segoe UI Semibold"/>
              </a:rPr>
              <a:t>Load</a:t>
            </a:r>
            <a:r>
              <a:rPr sz="2800" b="1" spc="-190" dirty="0">
                <a:solidFill>
                  <a:srgbClr val="0071C5"/>
                </a:solidFill>
                <a:latin typeface="Segoe UI Semibold"/>
                <a:cs typeface="Segoe UI Semibold"/>
              </a:rPr>
              <a:t> </a:t>
            </a:r>
            <a:r>
              <a:rPr sz="2800" b="1" spc="-45" dirty="0">
                <a:solidFill>
                  <a:srgbClr val="0071C5"/>
                </a:solidFill>
                <a:latin typeface="Segoe UI Semibold"/>
                <a:cs typeface="Segoe UI Semibold"/>
              </a:rPr>
              <a:t>Balancer</a:t>
            </a:r>
            <a:endParaRPr sz="2800">
              <a:latin typeface="Segoe UI Semibold"/>
              <a:cs typeface="Segoe UI Semibold"/>
            </a:endParaRPr>
          </a:p>
        </p:txBody>
      </p:sp>
      <p:sp>
        <p:nvSpPr>
          <p:cNvPr id="4" name="object 4"/>
          <p:cNvSpPr txBox="1"/>
          <p:nvPr/>
        </p:nvSpPr>
        <p:spPr>
          <a:xfrm>
            <a:off x="517042" y="1548129"/>
            <a:ext cx="8971915" cy="1001394"/>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Distributes</a:t>
            </a:r>
            <a:r>
              <a:rPr sz="2400" b="1" spc="-114" dirty="0">
                <a:solidFill>
                  <a:srgbClr val="3B3B41"/>
                </a:solidFill>
                <a:latin typeface="Segoe UI Semibold"/>
                <a:cs typeface="Segoe UI Semibold"/>
              </a:rPr>
              <a:t> </a:t>
            </a:r>
            <a:r>
              <a:rPr sz="2400" b="1" spc="-45" dirty="0">
                <a:solidFill>
                  <a:srgbClr val="3B3B41"/>
                </a:solidFill>
                <a:latin typeface="Segoe UI Semibold"/>
                <a:cs typeface="Segoe UI Semibold"/>
              </a:rPr>
              <a:t>traffic</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targeting</a:t>
            </a:r>
            <a:r>
              <a:rPr sz="2400" b="1" spc="-114"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5" dirty="0">
                <a:solidFill>
                  <a:srgbClr val="3B3B41"/>
                </a:solidFill>
                <a:latin typeface="Segoe UI Semibold"/>
                <a:cs typeface="Segoe UI Semibold"/>
              </a:rPr>
              <a:t> </a:t>
            </a:r>
            <a:r>
              <a:rPr sz="2400" b="1" spc="-45" dirty="0">
                <a:solidFill>
                  <a:srgbClr val="3B3B41"/>
                </a:solidFill>
                <a:latin typeface="Segoe UI Semibold"/>
                <a:cs typeface="Segoe UI Semibold"/>
              </a:rPr>
              <a:t>public</a:t>
            </a:r>
            <a:r>
              <a:rPr sz="2400" b="1" spc="-120" dirty="0">
                <a:solidFill>
                  <a:srgbClr val="3B3B41"/>
                </a:solidFill>
                <a:latin typeface="Segoe UI Semibold"/>
                <a:cs typeface="Segoe UI Semibold"/>
              </a:rPr>
              <a:t> </a:t>
            </a:r>
            <a:r>
              <a:rPr sz="2400" b="1" spc="-30" dirty="0">
                <a:solidFill>
                  <a:srgbClr val="3B3B41"/>
                </a:solidFill>
                <a:latin typeface="Segoe UI Semibold"/>
                <a:cs typeface="Segoe UI Semibold"/>
              </a:rPr>
              <a:t>IP</a:t>
            </a:r>
            <a:r>
              <a:rPr sz="2400" b="1" spc="-95" dirty="0">
                <a:solidFill>
                  <a:srgbClr val="3B3B41"/>
                </a:solidFill>
                <a:latin typeface="Segoe UI Semibold"/>
                <a:cs typeface="Segoe UI Semibold"/>
              </a:rPr>
              <a:t> </a:t>
            </a:r>
            <a:r>
              <a:rPr sz="2400" b="1" spc="-50" dirty="0">
                <a:solidFill>
                  <a:srgbClr val="3B3B41"/>
                </a:solidFill>
                <a:latin typeface="Segoe UI Semibold"/>
                <a:cs typeface="Segoe UI Semibold"/>
              </a:rPr>
              <a:t>address</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across</a:t>
            </a:r>
            <a:r>
              <a:rPr sz="2400" b="1" spc="-90" dirty="0">
                <a:solidFill>
                  <a:srgbClr val="3B3B41"/>
                </a:solidFill>
                <a:latin typeface="Segoe UI Semibold"/>
                <a:cs typeface="Segoe UI Semibold"/>
              </a:rPr>
              <a:t> </a:t>
            </a:r>
            <a:r>
              <a:rPr sz="2400" b="1" spc="-55" dirty="0">
                <a:solidFill>
                  <a:srgbClr val="3B3B41"/>
                </a:solidFill>
                <a:latin typeface="Segoe UI Semibold"/>
                <a:cs typeface="Segoe UI Semibold"/>
              </a:rPr>
              <a:t>backend</a:t>
            </a:r>
            <a:r>
              <a:rPr sz="2400" b="1" spc="-114" dirty="0">
                <a:solidFill>
                  <a:srgbClr val="3B3B41"/>
                </a:solidFill>
                <a:latin typeface="Segoe UI Semibold"/>
                <a:cs typeface="Segoe UI Semibold"/>
              </a:rPr>
              <a:t> </a:t>
            </a:r>
            <a:r>
              <a:rPr sz="2400" b="1" spc="-40" dirty="0">
                <a:solidFill>
                  <a:srgbClr val="3B3B41"/>
                </a:solidFill>
                <a:latin typeface="Segoe UI Semibold"/>
                <a:cs typeface="Segoe UI Semibold"/>
              </a:rPr>
              <a:t>VMs:</a:t>
            </a:r>
            <a:endParaRPr sz="2400">
              <a:latin typeface="Segoe UI Semibold"/>
              <a:cs typeface="Segoe UI Semibold"/>
            </a:endParaRPr>
          </a:p>
          <a:p>
            <a:pPr marL="12700" marR="3515360">
              <a:lnSpc>
                <a:spcPct val="100000"/>
              </a:lnSpc>
            </a:pPr>
            <a:r>
              <a:rPr sz="2000" b="1" spc="-5" dirty="0">
                <a:solidFill>
                  <a:srgbClr val="3B3B41"/>
                </a:solidFill>
                <a:latin typeface="Segoe UI"/>
                <a:cs typeface="Segoe UI"/>
              </a:rPr>
              <a:t>Frontend </a:t>
            </a:r>
            <a:r>
              <a:rPr sz="2000" b="1" dirty="0">
                <a:solidFill>
                  <a:srgbClr val="3B3B41"/>
                </a:solidFill>
                <a:latin typeface="Segoe UI"/>
                <a:cs typeface="Segoe UI"/>
              </a:rPr>
              <a:t>has </a:t>
            </a:r>
            <a:r>
              <a:rPr sz="2000" b="1" spc="-5" dirty="0">
                <a:solidFill>
                  <a:srgbClr val="3B3B41"/>
                </a:solidFill>
                <a:latin typeface="Segoe UI"/>
                <a:cs typeface="Segoe UI"/>
              </a:rPr>
              <a:t>one or more public </a:t>
            </a:r>
            <a:r>
              <a:rPr sz="2000" b="1" dirty="0">
                <a:solidFill>
                  <a:srgbClr val="3B3B41"/>
                </a:solidFill>
                <a:latin typeface="Segoe UI"/>
                <a:cs typeface="Segoe UI"/>
              </a:rPr>
              <a:t>IP </a:t>
            </a:r>
            <a:r>
              <a:rPr sz="2000" b="1" spc="-10" dirty="0">
                <a:solidFill>
                  <a:srgbClr val="3B3B41"/>
                </a:solidFill>
                <a:latin typeface="Segoe UI"/>
                <a:cs typeface="Segoe UI"/>
              </a:rPr>
              <a:t>addresses  </a:t>
            </a:r>
            <a:r>
              <a:rPr sz="2000" b="1" spc="-5" dirty="0">
                <a:solidFill>
                  <a:srgbClr val="3B3B41"/>
                </a:solidFill>
                <a:latin typeface="Segoe UI"/>
                <a:cs typeface="Segoe UI"/>
              </a:rPr>
              <a:t>Backend </a:t>
            </a:r>
            <a:r>
              <a:rPr sz="2000" b="1" dirty="0">
                <a:solidFill>
                  <a:srgbClr val="3B3B41"/>
                </a:solidFill>
                <a:latin typeface="Segoe UI"/>
                <a:cs typeface="Segoe UI"/>
              </a:rPr>
              <a:t>VMs </a:t>
            </a:r>
            <a:r>
              <a:rPr sz="2000" b="1" spc="-5" dirty="0">
                <a:solidFill>
                  <a:srgbClr val="3B3B41"/>
                </a:solidFill>
                <a:latin typeface="Segoe UI"/>
                <a:cs typeface="Segoe UI"/>
              </a:rPr>
              <a:t>have </a:t>
            </a:r>
            <a:r>
              <a:rPr sz="2000" b="1" spc="-10" dirty="0">
                <a:solidFill>
                  <a:srgbClr val="3B3B41"/>
                </a:solidFill>
                <a:latin typeface="Segoe UI"/>
                <a:cs typeface="Segoe UI"/>
              </a:rPr>
              <a:t>private </a:t>
            </a:r>
            <a:r>
              <a:rPr sz="2000" b="1" dirty="0">
                <a:solidFill>
                  <a:srgbClr val="3B3B41"/>
                </a:solidFill>
                <a:latin typeface="Segoe UI"/>
                <a:cs typeface="Segoe UI"/>
              </a:rPr>
              <a:t>IP</a:t>
            </a:r>
            <a:r>
              <a:rPr sz="2000" b="1" spc="-60" dirty="0">
                <a:solidFill>
                  <a:srgbClr val="3B3B41"/>
                </a:solidFill>
                <a:latin typeface="Segoe UI"/>
                <a:cs typeface="Segoe UI"/>
              </a:rPr>
              <a:t> </a:t>
            </a:r>
            <a:r>
              <a:rPr sz="2000" b="1" spc="-10" dirty="0">
                <a:solidFill>
                  <a:srgbClr val="3B3B41"/>
                </a:solidFill>
                <a:latin typeface="Segoe UI"/>
                <a:cs typeface="Segoe UI"/>
              </a:rPr>
              <a:t>addresses</a:t>
            </a:r>
            <a:endParaRPr sz="2000">
              <a:latin typeface="Segoe UI"/>
              <a:cs typeface="Segoe U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49313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Internal Load</a:t>
            </a:r>
            <a:r>
              <a:rPr sz="2800" b="1" spc="-185" dirty="0">
                <a:solidFill>
                  <a:srgbClr val="0071C5"/>
                </a:solidFill>
                <a:latin typeface="Segoe UI Semibold"/>
                <a:cs typeface="Segoe UI Semibold"/>
              </a:rPr>
              <a:t> </a:t>
            </a:r>
            <a:r>
              <a:rPr sz="2800" b="1" spc="-45" dirty="0">
                <a:solidFill>
                  <a:srgbClr val="0071C5"/>
                </a:solidFill>
                <a:latin typeface="Segoe UI Semibold"/>
                <a:cs typeface="Segoe UI Semibold"/>
              </a:rPr>
              <a:t>Balancer</a:t>
            </a:r>
            <a:endParaRPr sz="2800">
              <a:latin typeface="Segoe UI Semibold"/>
              <a:cs typeface="Segoe UI Semibold"/>
            </a:endParaRPr>
          </a:p>
        </p:txBody>
      </p:sp>
      <p:sp>
        <p:nvSpPr>
          <p:cNvPr id="3" name="object 3"/>
          <p:cNvSpPr txBox="1"/>
          <p:nvPr/>
        </p:nvSpPr>
        <p:spPr>
          <a:xfrm>
            <a:off x="517042" y="1548129"/>
            <a:ext cx="9070975" cy="258699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Distributes</a:t>
            </a:r>
            <a:r>
              <a:rPr sz="2400" b="1" spc="-114" dirty="0">
                <a:solidFill>
                  <a:srgbClr val="3B3B41"/>
                </a:solidFill>
                <a:latin typeface="Segoe UI Semibold"/>
                <a:cs typeface="Segoe UI Semibold"/>
              </a:rPr>
              <a:t> </a:t>
            </a:r>
            <a:r>
              <a:rPr sz="2400" b="1" spc="-45" dirty="0">
                <a:solidFill>
                  <a:srgbClr val="3B3B41"/>
                </a:solidFill>
                <a:latin typeface="Segoe UI Semibold"/>
                <a:cs typeface="Segoe UI Semibold"/>
              </a:rPr>
              <a:t>traffic</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targeting</a:t>
            </a:r>
            <a:r>
              <a:rPr sz="2400" b="1" spc="-114"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5" dirty="0">
                <a:solidFill>
                  <a:srgbClr val="3B3B41"/>
                </a:solidFill>
                <a:latin typeface="Segoe UI Semibold"/>
                <a:cs typeface="Segoe UI Semibold"/>
              </a:rPr>
              <a:t> </a:t>
            </a:r>
            <a:r>
              <a:rPr sz="2400" b="1" spc="-55" dirty="0">
                <a:solidFill>
                  <a:srgbClr val="3B3B41"/>
                </a:solidFill>
                <a:latin typeface="Segoe UI Semibold"/>
                <a:cs typeface="Segoe UI Semibold"/>
              </a:rPr>
              <a:t>private</a:t>
            </a:r>
            <a:r>
              <a:rPr sz="2400" b="1" spc="-110" dirty="0">
                <a:solidFill>
                  <a:srgbClr val="3B3B41"/>
                </a:solidFill>
                <a:latin typeface="Segoe UI Semibold"/>
                <a:cs typeface="Segoe UI Semibold"/>
              </a:rPr>
              <a:t> </a:t>
            </a:r>
            <a:r>
              <a:rPr sz="2400" b="1" spc="-30" dirty="0">
                <a:solidFill>
                  <a:srgbClr val="3B3B41"/>
                </a:solidFill>
                <a:latin typeface="Segoe UI Semibold"/>
                <a:cs typeface="Segoe UI Semibold"/>
              </a:rPr>
              <a:t>IP</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address</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across</a:t>
            </a:r>
            <a:r>
              <a:rPr sz="2400" b="1" spc="-90" dirty="0">
                <a:solidFill>
                  <a:srgbClr val="3B3B41"/>
                </a:solidFill>
                <a:latin typeface="Segoe UI Semibold"/>
                <a:cs typeface="Segoe UI Semibold"/>
              </a:rPr>
              <a:t> </a:t>
            </a:r>
            <a:r>
              <a:rPr sz="2400" b="1" spc="-55" dirty="0">
                <a:solidFill>
                  <a:srgbClr val="3B3B41"/>
                </a:solidFill>
                <a:latin typeface="Segoe UI Semibold"/>
                <a:cs typeface="Segoe UI Semibold"/>
              </a:rPr>
              <a:t>backend</a:t>
            </a:r>
            <a:r>
              <a:rPr sz="2400" b="1" spc="-114" dirty="0">
                <a:solidFill>
                  <a:srgbClr val="3B3B41"/>
                </a:solidFill>
                <a:latin typeface="Segoe UI Semibold"/>
                <a:cs typeface="Segoe UI Semibold"/>
              </a:rPr>
              <a:t> </a:t>
            </a:r>
            <a:r>
              <a:rPr sz="2400" b="1" spc="-40" dirty="0">
                <a:solidFill>
                  <a:srgbClr val="3B3B41"/>
                </a:solidFill>
                <a:latin typeface="Segoe UI Semibold"/>
                <a:cs typeface="Segoe UI Semibold"/>
              </a:rPr>
              <a:t>VMs:</a:t>
            </a:r>
            <a:endParaRPr sz="2400">
              <a:latin typeface="Segoe UI Semibold"/>
              <a:cs typeface="Segoe UI Semibold"/>
            </a:endParaRPr>
          </a:p>
          <a:p>
            <a:pPr marL="12700" marR="3509010">
              <a:lnSpc>
                <a:spcPct val="100000"/>
              </a:lnSpc>
            </a:pPr>
            <a:r>
              <a:rPr sz="2000" b="1" spc="-5" dirty="0">
                <a:solidFill>
                  <a:srgbClr val="3B3B41"/>
                </a:solidFill>
                <a:latin typeface="Segoe UI"/>
                <a:cs typeface="Segoe UI"/>
              </a:rPr>
              <a:t>Frontend </a:t>
            </a:r>
            <a:r>
              <a:rPr sz="2000" b="1" dirty="0">
                <a:solidFill>
                  <a:srgbClr val="3B3B41"/>
                </a:solidFill>
                <a:latin typeface="Segoe UI"/>
                <a:cs typeface="Segoe UI"/>
              </a:rPr>
              <a:t>has </a:t>
            </a:r>
            <a:r>
              <a:rPr sz="2000" b="1" spc="-5" dirty="0">
                <a:solidFill>
                  <a:srgbClr val="3B3B41"/>
                </a:solidFill>
                <a:latin typeface="Segoe UI"/>
                <a:cs typeface="Segoe UI"/>
              </a:rPr>
              <a:t>one or more </a:t>
            </a:r>
            <a:r>
              <a:rPr sz="2000" b="1" spc="-10" dirty="0">
                <a:solidFill>
                  <a:srgbClr val="3B3B41"/>
                </a:solidFill>
                <a:latin typeface="Segoe UI"/>
                <a:cs typeface="Segoe UI"/>
              </a:rPr>
              <a:t>private </a:t>
            </a:r>
            <a:r>
              <a:rPr sz="2000" b="1" dirty="0">
                <a:solidFill>
                  <a:srgbClr val="3B3B41"/>
                </a:solidFill>
                <a:latin typeface="Segoe UI"/>
                <a:cs typeface="Segoe UI"/>
              </a:rPr>
              <a:t>IP </a:t>
            </a:r>
            <a:r>
              <a:rPr sz="2000" b="1" spc="-10" dirty="0">
                <a:solidFill>
                  <a:srgbClr val="3B3B41"/>
                </a:solidFill>
                <a:latin typeface="Segoe UI"/>
                <a:cs typeface="Segoe UI"/>
              </a:rPr>
              <a:t>addresses  </a:t>
            </a:r>
            <a:r>
              <a:rPr sz="2000" b="1" spc="-5" dirty="0">
                <a:solidFill>
                  <a:srgbClr val="3B3B41"/>
                </a:solidFill>
                <a:latin typeface="Segoe UI"/>
                <a:cs typeface="Segoe UI"/>
              </a:rPr>
              <a:t>Backend </a:t>
            </a:r>
            <a:r>
              <a:rPr sz="2000" b="1" dirty="0">
                <a:solidFill>
                  <a:srgbClr val="3B3B41"/>
                </a:solidFill>
                <a:latin typeface="Segoe UI"/>
                <a:cs typeface="Segoe UI"/>
              </a:rPr>
              <a:t>VMs </a:t>
            </a:r>
            <a:r>
              <a:rPr sz="2000" b="1" spc="-5" dirty="0">
                <a:solidFill>
                  <a:srgbClr val="3B3B41"/>
                </a:solidFill>
                <a:latin typeface="Segoe UI"/>
                <a:cs typeface="Segoe UI"/>
              </a:rPr>
              <a:t>have </a:t>
            </a:r>
            <a:r>
              <a:rPr sz="2000" b="1" spc="-10" dirty="0">
                <a:solidFill>
                  <a:srgbClr val="3B3B41"/>
                </a:solidFill>
                <a:latin typeface="Segoe UI"/>
                <a:cs typeface="Segoe UI"/>
              </a:rPr>
              <a:t>private </a:t>
            </a:r>
            <a:r>
              <a:rPr sz="2000" b="1" dirty="0">
                <a:solidFill>
                  <a:srgbClr val="3B3B41"/>
                </a:solidFill>
                <a:latin typeface="Segoe UI"/>
                <a:cs typeface="Segoe UI"/>
              </a:rPr>
              <a:t>IP </a:t>
            </a:r>
            <a:r>
              <a:rPr sz="2000" b="1" spc="-10" dirty="0">
                <a:solidFill>
                  <a:srgbClr val="3B3B41"/>
                </a:solidFill>
                <a:latin typeface="Segoe UI"/>
                <a:cs typeface="Segoe UI"/>
              </a:rPr>
              <a:t>addresses  </a:t>
            </a:r>
            <a:r>
              <a:rPr sz="2400" b="1" spc="-35" dirty="0">
                <a:solidFill>
                  <a:srgbClr val="3B3B41"/>
                </a:solidFill>
                <a:latin typeface="Segoe UI Semibold"/>
                <a:cs typeface="Segoe UI Semibold"/>
              </a:rPr>
              <a:t>Supports </a:t>
            </a:r>
            <a:r>
              <a:rPr sz="2400" b="1" spc="-50" dirty="0">
                <a:solidFill>
                  <a:srgbClr val="3B3B41"/>
                </a:solidFill>
                <a:latin typeface="Segoe UI Semibold"/>
                <a:cs typeface="Segoe UI Semibold"/>
              </a:rPr>
              <a:t>load</a:t>
            </a:r>
            <a:r>
              <a:rPr sz="2400" b="1" spc="-175" dirty="0">
                <a:solidFill>
                  <a:srgbClr val="3B3B41"/>
                </a:solidFill>
                <a:latin typeface="Segoe UI Semibold"/>
                <a:cs typeface="Segoe UI Semibold"/>
              </a:rPr>
              <a:t> </a:t>
            </a:r>
            <a:r>
              <a:rPr sz="2400" b="1" spc="-50" dirty="0">
                <a:solidFill>
                  <a:srgbClr val="3B3B41"/>
                </a:solidFill>
                <a:latin typeface="Segoe UI Semibold"/>
                <a:cs typeface="Segoe UI Semibold"/>
              </a:rPr>
              <a:t>balancing:</a:t>
            </a:r>
            <a:endParaRPr sz="2400">
              <a:latin typeface="Segoe UI Semibold"/>
              <a:cs typeface="Segoe UI Semibold"/>
            </a:endParaRPr>
          </a:p>
          <a:p>
            <a:pPr marL="12700">
              <a:lnSpc>
                <a:spcPct val="100000"/>
              </a:lnSpc>
              <a:spcBef>
                <a:spcPts val="5"/>
              </a:spcBef>
            </a:pPr>
            <a:r>
              <a:rPr sz="2000" b="1" dirty="0">
                <a:solidFill>
                  <a:srgbClr val="3B3B41"/>
                </a:solidFill>
                <a:latin typeface="Segoe UI"/>
                <a:cs typeface="Segoe UI"/>
              </a:rPr>
              <a:t>Within a </a:t>
            </a:r>
            <a:r>
              <a:rPr sz="2000" b="1" spc="5" dirty="0">
                <a:solidFill>
                  <a:srgbClr val="3B3B41"/>
                </a:solidFill>
                <a:latin typeface="Segoe UI"/>
                <a:cs typeface="Segoe UI"/>
              </a:rPr>
              <a:t>virtual</a:t>
            </a:r>
            <a:r>
              <a:rPr sz="2000" b="1" spc="-70" dirty="0">
                <a:solidFill>
                  <a:srgbClr val="3B3B41"/>
                </a:solidFill>
                <a:latin typeface="Segoe UI"/>
                <a:cs typeface="Segoe UI"/>
              </a:rPr>
              <a:t> </a:t>
            </a:r>
            <a:r>
              <a:rPr sz="2000" b="1" spc="-5" dirty="0">
                <a:solidFill>
                  <a:srgbClr val="3B3B41"/>
                </a:solidFill>
                <a:latin typeface="Segoe UI"/>
                <a:cs typeface="Segoe UI"/>
              </a:rPr>
              <a:t>network</a:t>
            </a:r>
            <a:endParaRPr sz="2000">
              <a:latin typeface="Segoe UI"/>
              <a:cs typeface="Segoe UI"/>
            </a:endParaRPr>
          </a:p>
          <a:p>
            <a:pPr marL="12700" marR="4707890">
              <a:lnSpc>
                <a:spcPct val="100000"/>
              </a:lnSpc>
            </a:pPr>
            <a:r>
              <a:rPr sz="2000" b="1" spc="-5" dirty="0">
                <a:solidFill>
                  <a:srgbClr val="3B3B41"/>
                </a:solidFill>
                <a:latin typeface="Segoe UI"/>
                <a:cs typeface="Segoe UI"/>
              </a:rPr>
              <a:t>For </a:t>
            </a:r>
            <a:r>
              <a:rPr sz="2000" b="1" dirty="0">
                <a:solidFill>
                  <a:srgbClr val="3B3B41"/>
                </a:solidFill>
                <a:latin typeface="Segoe UI"/>
                <a:cs typeface="Segoe UI"/>
              </a:rPr>
              <a:t>a </a:t>
            </a:r>
            <a:r>
              <a:rPr sz="2000" b="1" spc="-5" dirty="0">
                <a:solidFill>
                  <a:srgbClr val="3B3B41"/>
                </a:solidFill>
                <a:latin typeface="Segoe UI"/>
                <a:cs typeface="Segoe UI"/>
              </a:rPr>
              <a:t>cross-premises </a:t>
            </a:r>
            <a:r>
              <a:rPr sz="2000" b="1" spc="5" dirty="0">
                <a:solidFill>
                  <a:srgbClr val="3B3B41"/>
                </a:solidFill>
                <a:latin typeface="Segoe UI"/>
                <a:cs typeface="Segoe UI"/>
              </a:rPr>
              <a:t>virtual </a:t>
            </a:r>
            <a:r>
              <a:rPr sz="2000" b="1" spc="-5" dirty="0">
                <a:solidFill>
                  <a:srgbClr val="3B3B41"/>
                </a:solidFill>
                <a:latin typeface="Segoe UI"/>
                <a:cs typeface="Segoe UI"/>
              </a:rPr>
              <a:t>network  For multi-tier applications</a:t>
            </a:r>
            <a:endParaRPr sz="2000">
              <a:latin typeface="Segoe UI"/>
              <a:cs typeface="Segoe UI"/>
            </a:endParaRPr>
          </a:p>
          <a:p>
            <a:pPr marL="12700">
              <a:lnSpc>
                <a:spcPct val="100000"/>
              </a:lnSpc>
            </a:pPr>
            <a:r>
              <a:rPr sz="2000" b="1" spc="-5" dirty="0">
                <a:solidFill>
                  <a:srgbClr val="3B3B41"/>
                </a:solidFill>
                <a:latin typeface="Segoe UI"/>
                <a:cs typeface="Segoe UI"/>
              </a:rPr>
              <a:t>For line-of-business</a:t>
            </a:r>
            <a:r>
              <a:rPr sz="2000" b="1" spc="-20" dirty="0">
                <a:solidFill>
                  <a:srgbClr val="3B3B41"/>
                </a:solidFill>
                <a:latin typeface="Segoe UI"/>
                <a:cs typeface="Segoe UI"/>
              </a:rPr>
              <a:t> </a:t>
            </a:r>
            <a:r>
              <a:rPr sz="2000" b="1" spc="-5" dirty="0">
                <a:solidFill>
                  <a:srgbClr val="3B3B41"/>
                </a:solidFill>
                <a:latin typeface="Segoe UI"/>
                <a:cs typeface="Segoe UI"/>
              </a:rPr>
              <a:t>applications</a:t>
            </a:r>
            <a:endParaRPr sz="2000">
              <a:latin typeface="Segoe UI"/>
              <a:cs typeface="Segoe UI"/>
            </a:endParaRPr>
          </a:p>
        </p:txBody>
      </p:sp>
      <p:sp>
        <p:nvSpPr>
          <p:cNvPr id="4" name="object 4"/>
          <p:cNvSpPr/>
          <p:nvPr/>
        </p:nvSpPr>
        <p:spPr>
          <a:xfrm>
            <a:off x="6463858" y="2574229"/>
            <a:ext cx="5081393" cy="404202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08546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Load </a:t>
            </a:r>
            <a:r>
              <a:rPr sz="2800" b="1" spc="-45" dirty="0">
                <a:solidFill>
                  <a:srgbClr val="0071C5"/>
                </a:solidFill>
                <a:latin typeface="Segoe UI Semibold"/>
                <a:cs typeface="Segoe UI Semibold"/>
              </a:rPr>
              <a:t>Balancer</a:t>
            </a:r>
            <a:r>
              <a:rPr sz="2800" b="1" spc="-225" dirty="0">
                <a:solidFill>
                  <a:srgbClr val="0071C5"/>
                </a:solidFill>
                <a:latin typeface="Segoe UI Semibold"/>
                <a:cs typeface="Segoe UI Semibold"/>
              </a:rPr>
              <a:t> </a:t>
            </a:r>
            <a:r>
              <a:rPr sz="2800" b="1" spc="-40" dirty="0">
                <a:solidFill>
                  <a:srgbClr val="0071C5"/>
                </a:solidFill>
                <a:latin typeface="Segoe UI Semibold"/>
                <a:cs typeface="Segoe UI Semibold"/>
              </a:rPr>
              <a:t>SKUs</a:t>
            </a:r>
            <a:endParaRPr sz="2800">
              <a:latin typeface="Segoe UI Semibold"/>
              <a:cs typeface="Segoe UI Semibold"/>
            </a:endParaRPr>
          </a:p>
        </p:txBody>
      </p:sp>
      <p:sp>
        <p:nvSpPr>
          <p:cNvPr id="3" name="object 3"/>
          <p:cNvSpPr txBox="1"/>
          <p:nvPr/>
        </p:nvSpPr>
        <p:spPr>
          <a:xfrm>
            <a:off x="517042" y="1548129"/>
            <a:ext cx="10306685" cy="2891790"/>
          </a:xfrm>
          <a:prstGeom prst="rect">
            <a:avLst/>
          </a:prstGeom>
        </p:spPr>
        <p:txBody>
          <a:bodyPr vert="horz" wrap="square" lIns="0" tIns="12700" rIns="0" bIns="0" rtlCol="0">
            <a:spAutoFit/>
          </a:bodyPr>
          <a:lstStyle/>
          <a:p>
            <a:pPr marL="12700">
              <a:lnSpc>
                <a:spcPct val="100000"/>
              </a:lnSpc>
              <a:spcBef>
                <a:spcPts val="100"/>
              </a:spcBef>
            </a:pPr>
            <a:r>
              <a:rPr sz="2400" b="1" spc="-80" dirty="0">
                <a:solidFill>
                  <a:srgbClr val="3B3B41"/>
                </a:solidFill>
                <a:latin typeface="Segoe UI Semibold"/>
                <a:cs typeface="Segoe UI Semibold"/>
              </a:rPr>
              <a:t>Two</a:t>
            </a:r>
            <a:r>
              <a:rPr sz="2400" b="1" spc="-95" dirty="0">
                <a:solidFill>
                  <a:srgbClr val="3B3B41"/>
                </a:solidFill>
                <a:latin typeface="Segoe UI Semibold"/>
                <a:cs typeface="Segoe UI Semibold"/>
              </a:rPr>
              <a:t> </a:t>
            </a:r>
            <a:r>
              <a:rPr sz="2400" b="1" spc="-40" dirty="0">
                <a:solidFill>
                  <a:srgbClr val="3B3B41"/>
                </a:solidFill>
                <a:latin typeface="Segoe UI Semibold"/>
                <a:cs typeface="Segoe UI Semibold"/>
              </a:rPr>
              <a:t>SKUs:</a:t>
            </a:r>
            <a:endParaRPr sz="2400">
              <a:latin typeface="Segoe UI Semibold"/>
              <a:cs typeface="Segoe UI Semibold"/>
            </a:endParaRPr>
          </a:p>
          <a:p>
            <a:pPr marL="12700" marR="9208135">
              <a:lnSpc>
                <a:spcPct val="100000"/>
              </a:lnSpc>
            </a:pPr>
            <a:r>
              <a:rPr sz="2000" b="1" spc="-5" dirty="0">
                <a:solidFill>
                  <a:srgbClr val="3B3B41"/>
                </a:solidFill>
                <a:latin typeface="Segoe UI"/>
                <a:cs typeface="Segoe UI"/>
              </a:rPr>
              <a:t>Basic  </a:t>
            </a:r>
            <a:r>
              <a:rPr sz="2000" b="1" spc="-45" dirty="0">
                <a:solidFill>
                  <a:srgbClr val="3B3B41"/>
                </a:solidFill>
                <a:latin typeface="Segoe UI"/>
                <a:cs typeface="Segoe UI"/>
              </a:rPr>
              <a:t>S</a:t>
            </a:r>
            <a:r>
              <a:rPr sz="2000" b="1" spc="-5" dirty="0">
                <a:solidFill>
                  <a:srgbClr val="3B3B41"/>
                </a:solidFill>
                <a:latin typeface="Segoe UI"/>
                <a:cs typeface="Segoe UI"/>
              </a:rPr>
              <a:t>tanda</a:t>
            </a:r>
            <a:r>
              <a:rPr sz="2000" b="1" spc="-20" dirty="0">
                <a:solidFill>
                  <a:srgbClr val="3B3B41"/>
                </a:solidFill>
                <a:latin typeface="Segoe UI"/>
                <a:cs typeface="Segoe UI"/>
              </a:rPr>
              <a:t>r</a:t>
            </a:r>
            <a:r>
              <a:rPr sz="2000" b="1" dirty="0">
                <a:solidFill>
                  <a:srgbClr val="3B3B41"/>
                </a:solidFill>
                <a:latin typeface="Segoe UI"/>
                <a:cs typeface="Segoe UI"/>
              </a:rPr>
              <a:t>d</a:t>
            </a:r>
            <a:endParaRPr sz="2000">
              <a:latin typeface="Segoe UI"/>
              <a:cs typeface="Segoe UI"/>
            </a:endParaRPr>
          </a:p>
          <a:p>
            <a:pPr marL="12700">
              <a:lnSpc>
                <a:spcPts val="2875"/>
              </a:lnSpc>
            </a:pPr>
            <a:r>
              <a:rPr sz="2400" b="1" spc="-50" dirty="0">
                <a:solidFill>
                  <a:srgbClr val="3B3B41"/>
                </a:solidFill>
                <a:latin typeface="Segoe UI Semibold"/>
                <a:cs typeface="Segoe UI Semibold"/>
              </a:rPr>
              <a:t>Constraints </a:t>
            </a:r>
            <a:r>
              <a:rPr sz="2400" b="1" spc="-35" dirty="0">
                <a:solidFill>
                  <a:srgbClr val="3B3B41"/>
                </a:solidFill>
                <a:latin typeface="Segoe UI Semibold"/>
                <a:cs typeface="Segoe UI Semibold"/>
              </a:rPr>
              <a:t>and</a:t>
            </a:r>
            <a:r>
              <a:rPr sz="2400" b="1" spc="-170" dirty="0">
                <a:solidFill>
                  <a:srgbClr val="3B3B41"/>
                </a:solidFill>
                <a:latin typeface="Segoe UI Semibold"/>
                <a:cs typeface="Segoe UI Semibold"/>
              </a:rPr>
              <a:t> </a:t>
            </a:r>
            <a:r>
              <a:rPr sz="2400" b="1" spc="-50" dirty="0">
                <a:solidFill>
                  <a:srgbClr val="3B3B41"/>
                </a:solidFill>
                <a:latin typeface="Segoe UI Semibold"/>
                <a:cs typeface="Segoe UI Semibold"/>
              </a:rPr>
              <a:t>considerations:</a:t>
            </a:r>
            <a:endParaRPr sz="2400">
              <a:latin typeface="Segoe UI Semibold"/>
              <a:cs typeface="Segoe UI Semibold"/>
            </a:endParaRPr>
          </a:p>
          <a:p>
            <a:pPr marL="12700">
              <a:lnSpc>
                <a:spcPct val="100000"/>
              </a:lnSpc>
              <a:spcBef>
                <a:spcPts val="10"/>
              </a:spcBef>
            </a:pPr>
            <a:r>
              <a:rPr sz="2000" b="1" dirty="0">
                <a:solidFill>
                  <a:srgbClr val="3B3B41"/>
                </a:solidFill>
                <a:latin typeface="Segoe UI"/>
                <a:cs typeface="Segoe UI"/>
              </a:rPr>
              <a:t>SKUs </a:t>
            </a:r>
            <a:r>
              <a:rPr sz="2000" b="1" spc="-10" dirty="0">
                <a:solidFill>
                  <a:srgbClr val="3B3B41"/>
                </a:solidFill>
                <a:latin typeface="Segoe UI"/>
                <a:cs typeface="Segoe UI"/>
              </a:rPr>
              <a:t>are </a:t>
            </a:r>
            <a:r>
              <a:rPr sz="2000" b="1" dirty="0">
                <a:solidFill>
                  <a:srgbClr val="3B3B41"/>
                </a:solidFill>
                <a:latin typeface="Segoe UI"/>
                <a:cs typeface="Segoe UI"/>
              </a:rPr>
              <a:t>not</a:t>
            </a:r>
            <a:r>
              <a:rPr sz="2000" b="1" spc="-5" dirty="0">
                <a:solidFill>
                  <a:srgbClr val="3B3B41"/>
                </a:solidFill>
                <a:latin typeface="Segoe UI"/>
                <a:cs typeface="Segoe UI"/>
              </a:rPr>
              <a:t> </a:t>
            </a:r>
            <a:r>
              <a:rPr sz="2000" b="1" dirty="0">
                <a:solidFill>
                  <a:srgbClr val="3B3B41"/>
                </a:solidFill>
                <a:latin typeface="Segoe UI"/>
                <a:cs typeface="Segoe UI"/>
              </a:rPr>
              <a:t>mutable.</a:t>
            </a:r>
            <a:endParaRPr sz="2000">
              <a:latin typeface="Segoe UI"/>
              <a:cs typeface="Segoe UI"/>
            </a:endParaRPr>
          </a:p>
          <a:p>
            <a:pPr marL="12700" marR="5080">
              <a:lnSpc>
                <a:spcPct val="100000"/>
              </a:lnSpc>
            </a:pPr>
            <a:r>
              <a:rPr sz="2000" b="1" dirty="0">
                <a:solidFill>
                  <a:srgbClr val="3B3B41"/>
                </a:solidFill>
                <a:latin typeface="Segoe UI"/>
                <a:cs typeface="Segoe UI"/>
              </a:rPr>
              <a:t>An </a:t>
            </a:r>
            <a:r>
              <a:rPr sz="2000" b="1" spc="-5" dirty="0">
                <a:solidFill>
                  <a:srgbClr val="3B3B41"/>
                </a:solidFill>
                <a:latin typeface="Segoe UI"/>
                <a:cs typeface="Segoe UI"/>
              </a:rPr>
              <a:t>Azure </a:t>
            </a:r>
            <a:r>
              <a:rPr sz="2000" b="1" dirty="0">
                <a:solidFill>
                  <a:srgbClr val="3B3B41"/>
                </a:solidFill>
                <a:latin typeface="Segoe UI"/>
                <a:cs typeface="Segoe UI"/>
              </a:rPr>
              <a:t>VM, </a:t>
            </a:r>
            <a:r>
              <a:rPr sz="2000" b="1" spc="-10" dirty="0">
                <a:solidFill>
                  <a:srgbClr val="3B3B41"/>
                </a:solidFill>
                <a:latin typeface="Segoe UI"/>
                <a:cs typeface="Segoe UI"/>
              </a:rPr>
              <a:t>Availability </a:t>
            </a:r>
            <a:r>
              <a:rPr sz="2000" b="1" dirty="0">
                <a:solidFill>
                  <a:srgbClr val="3B3B41"/>
                </a:solidFill>
                <a:latin typeface="Segoe UI"/>
                <a:cs typeface="Segoe UI"/>
              </a:rPr>
              <a:t>Set, </a:t>
            </a:r>
            <a:r>
              <a:rPr sz="2000" b="1" spc="-5" dirty="0">
                <a:solidFill>
                  <a:srgbClr val="3B3B41"/>
                </a:solidFill>
                <a:latin typeface="Segoe UI"/>
                <a:cs typeface="Segoe UI"/>
              </a:rPr>
              <a:t>or </a:t>
            </a:r>
            <a:r>
              <a:rPr sz="2000" b="1" spc="-10" dirty="0">
                <a:solidFill>
                  <a:srgbClr val="3B3B41"/>
                </a:solidFill>
                <a:latin typeface="Segoe UI"/>
                <a:cs typeface="Segoe UI"/>
              </a:rPr>
              <a:t>Azure </a:t>
            </a:r>
            <a:r>
              <a:rPr sz="2000" b="1" dirty="0">
                <a:solidFill>
                  <a:srgbClr val="3B3B41"/>
                </a:solidFill>
                <a:latin typeface="Segoe UI"/>
                <a:cs typeface="Segoe UI"/>
              </a:rPr>
              <a:t>VM Scale Set can </a:t>
            </a:r>
            <a:r>
              <a:rPr sz="2000" b="1" spc="-5" dirty="0">
                <a:solidFill>
                  <a:srgbClr val="3B3B41"/>
                </a:solidFill>
                <a:latin typeface="Segoe UI"/>
                <a:cs typeface="Segoe UI"/>
              </a:rPr>
              <a:t>reference one </a:t>
            </a:r>
            <a:r>
              <a:rPr sz="2000" b="1" dirty="0">
                <a:solidFill>
                  <a:srgbClr val="3B3B41"/>
                </a:solidFill>
                <a:latin typeface="Segoe UI"/>
                <a:cs typeface="Segoe UI"/>
              </a:rPr>
              <a:t>SKU, not both.  A </a:t>
            </a:r>
            <a:r>
              <a:rPr sz="2000" b="1" spc="-10" dirty="0">
                <a:solidFill>
                  <a:srgbClr val="3B3B41"/>
                </a:solidFill>
                <a:latin typeface="Segoe UI"/>
                <a:cs typeface="Segoe UI"/>
              </a:rPr>
              <a:t>Load </a:t>
            </a:r>
            <a:r>
              <a:rPr sz="2000" b="1" spc="-5" dirty="0">
                <a:solidFill>
                  <a:srgbClr val="3B3B41"/>
                </a:solidFill>
                <a:latin typeface="Segoe UI"/>
                <a:cs typeface="Segoe UI"/>
              </a:rPr>
              <a:t>Balancer rule </a:t>
            </a:r>
            <a:r>
              <a:rPr sz="2000" b="1" dirty="0">
                <a:solidFill>
                  <a:srgbClr val="3B3B41"/>
                </a:solidFill>
                <a:latin typeface="Segoe UI"/>
                <a:cs typeface="Segoe UI"/>
              </a:rPr>
              <a:t>cannot </a:t>
            </a:r>
            <a:r>
              <a:rPr sz="2000" b="1" spc="-10" dirty="0">
                <a:solidFill>
                  <a:srgbClr val="3B3B41"/>
                </a:solidFill>
                <a:latin typeface="Segoe UI"/>
                <a:cs typeface="Segoe UI"/>
              </a:rPr>
              <a:t>span </a:t>
            </a:r>
            <a:r>
              <a:rPr sz="2000" b="1" spc="-5" dirty="0">
                <a:solidFill>
                  <a:srgbClr val="3B3B41"/>
                </a:solidFill>
                <a:latin typeface="Segoe UI"/>
                <a:cs typeface="Segoe UI"/>
              </a:rPr>
              <a:t>two </a:t>
            </a:r>
            <a:r>
              <a:rPr sz="2000" b="1" spc="5" dirty="0">
                <a:solidFill>
                  <a:srgbClr val="3B3B41"/>
                </a:solidFill>
                <a:latin typeface="Segoe UI"/>
                <a:cs typeface="Segoe UI"/>
              </a:rPr>
              <a:t>virtual</a:t>
            </a:r>
            <a:r>
              <a:rPr sz="2000" b="1" spc="-25" dirty="0">
                <a:solidFill>
                  <a:srgbClr val="3B3B41"/>
                </a:solidFill>
                <a:latin typeface="Segoe UI"/>
                <a:cs typeface="Segoe UI"/>
              </a:rPr>
              <a:t> </a:t>
            </a:r>
            <a:r>
              <a:rPr sz="2000" b="1" spc="-5" dirty="0">
                <a:solidFill>
                  <a:srgbClr val="3B3B41"/>
                </a:solidFill>
                <a:latin typeface="Segoe UI"/>
                <a:cs typeface="Segoe UI"/>
              </a:rPr>
              <a:t>networks.</a:t>
            </a:r>
            <a:endParaRPr sz="2000">
              <a:latin typeface="Segoe UI"/>
              <a:cs typeface="Segoe UI"/>
            </a:endParaRPr>
          </a:p>
          <a:p>
            <a:pPr marL="12700">
              <a:lnSpc>
                <a:spcPct val="100000"/>
              </a:lnSpc>
            </a:pPr>
            <a:r>
              <a:rPr sz="2000" b="1" spc="-5" dirty="0">
                <a:solidFill>
                  <a:srgbClr val="3B3B41"/>
                </a:solidFill>
                <a:latin typeface="Segoe UI"/>
                <a:cs typeface="Segoe UI"/>
              </a:rPr>
              <a:t>There is </a:t>
            </a:r>
            <a:r>
              <a:rPr sz="2000" b="1" dirty="0">
                <a:solidFill>
                  <a:srgbClr val="3B3B41"/>
                </a:solidFill>
                <a:latin typeface="Segoe UI"/>
                <a:cs typeface="Segoe UI"/>
              </a:rPr>
              <a:t>no </a:t>
            </a:r>
            <a:r>
              <a:rPr sz="2000" b="1" spc="-5" dirty="0">
                <a:solidFill>
                  <a:srgbClr val="3B3B41"/>
                </a:solidFill>
                <a:latin typeface="Segoe UI"/>
                <a:cs typeface="Segoe UI"/>
              </a:rPr>
              <a:t>charge for the Basic </a:t>
            </a:r>
            <a:r>
              <a:rPr sz="2000" b="1" spc="-10" dirty="0">
                <a:solidFill>
                  <a:srgbClr val="3B3B41"/>
                </a:solidFill>
                <a:latin typeface="Segoe UI"/>
                <a:cs typeface="Segoe UI"/>
              </a:rPr>
              <a:t>load</a:t>
            </a:r>
            <a:r>
              <a:rPr sz="2000" b="1" spc="-15" dirty="0">
                <a:solidFill>
                  <a:srgbClr val="3B3B41"/>
                </a:solidFill>
                <a:latin typeface="Segoe UI"/>
                <a:cs typeface="Segoe UI"/>
              </a:rPr>
              <a:t> </a:t>
            </a:r>
            <a:r>
              <a:rPr sz="2000" b="1" spc="-25" dirty="0">
                <a:solidFill>
                  <a:srgbClr val="3B3B41"/>
                </a:solidFill>
                <a:latin typeface="Segoe UI"/>
                <a:cs typeface="Segoe UI"/>
              </a:rPr>
              <a:t>balancer.</a:t>
            </a:r>
            <a:endParaRPr sz="2000">
              <a:latin typeface="Segoe UI"/>
              <a:cs typeface="Segoe UI"/>
            </a:endParaRPr>
          </a:p>
          <a:p>
            <a:pPr marL="12700">
              <a:lnSpc>
                <a:spcPct val="100000"/>
              </a:lnSpc>
            </a:pPr>
            <a:r>
              <a:rPr sz="2000" b="1" dirty="0">
                <a:solidFill>
                  <a:srgbClr val="3B3B41"/>
                </a:solidFill>
                <a:latin typeface="Segoe UI"/>
                <a:cs typeface="Segoe UI"/>
              </a:rPr>
              <a:t>The </a:t>
            </a:r>
            <a:r>
              <a:rPr sz="2000" b="1" spc="-10" dirty="0">
                <a:solidFill>
                  <a:srgbClr val="3B3B41"/>
                </a:solidFill>
                <a:latin typeface="Segoe UI"/>
                <a:cs typeface="Segoe UI"/>
              </a:rPr>
              <a:t>Standard load </a:t>
            </a:r>
            <a:r>
              <a:rPr sz="2000" b="1" spc="-5" dirty="0">
                <a:solidFill>
                  <a:srgbClr val="3B3B41"/>
                </a:solidFill>
                <a:latin typeface="Segoe UI"/>
                <a:cs typeface="Segoe UI"/>
              </a:rPr>
              <a:t>balancer is charged based </a:t>
            </a:r>
            <a:r>
              <a:rPr sz="2000" b="1" dirty="0">
                <a:solidFill>
                  <a:srgbClr val="3B3B41"/>
                </a:solidFill>
                <a:latin typeface="Segoe UI"/>
                <a:cs typeface="Segoe UI"/>
              </a:rPr>
              <a:t>on number </a:t>
            </a:r>
            <a:r>
              <a:rPr sz="2000" b="1" spc="-20" dirty="0">
                <a:solidFill>
                  <a:srgbClr val="3B3B41"/>
                </a:solidFill>
                <a:latin typeface="Segoe UI"/>
                <a:cs typeface="Segoe UI"/>
              </a:rPr>
              <a:t>of </a:t>
            </a:r>
            <a:r>
              <a:rPr sz="2000" b="1" spc="-5" dirty="0">
                <a:solidFill>
                  <a:srgbClr val="3B3B41"/>
                </a:solidFill>
                <a:latin typeface="Segoe UI"/>
                <a:cs typeface="Segoe UI"/>
              </a:rPr>
              <a:t>rules </a:t>
            </a:r>
            <a:r>
              <a:rPr sz="2000" b="1" dirty="0">
                <a:solidFill>
                  <a:srgbClr val="3B3B41"/>
                </a:solidFill>
                <a:latin typeface="Segoe UI"/>
                <a:cs typeface="Segoe UI"/>
              </a:rPr>
              <a:t>and </a:t>
            </a:r>
            <a:r>
              <a:rPr sz="2000" b="1" spc="-5" dirty="0">
                <a:solidFill>
                  <a:srgbClr val="3B3B41"/>
                </a:solidFill>
                <a:latin typeface="Segoe UI"/>
                <a:cs typeface="Segoe UI"/>
              </a:rPr>
              <a:t>data</a:t>
            </a:r>
            <a:r>
              <a:rPr sz="2000" b="1" spc="-50" dirty="0">
                <a:solidFill>
                  <a:srgbClr val="3B3B41"/>
                </a:solidFill>
                <a:latin typeface="Segoe UI"/>
                <a:cs typeface="Segoe UI"/>
              </a:rPr>
              <a:t> </a:t>
            </a:r>
            <a:r>
              <a:rPr sz="2000" b="1" spc="-5" dirty="0">
                <a:solidFill>
                  <a:srgbClr val="3B3B41"/>
                </a:solidFill>
                <a:latin typeface="Segoe UI"/>
                <a:cs typeface="Segoe UI"/>
              </a:rPr>
              <a:t>processed.</a:t>
            </a:r>
            <a:endParaRPr sz="2000">
              <a:latin typeface="Segoe UI"/>
              <a:cs typeface="Segoe UI"/>
            </a:endParaRPr>
          </a:p>
        </p:txBody>
      </p:sp>
      <p:sp>
        <p:nvSpPr>
          <p:cNvPr id="4" name="object 4"/>
          <p:cNvSpPr/>
          <p:nvPr/>
        </p:nvSpPr>
        <p:spPr>
          <a:xfrm>
            <a:off x="10059923" y="1759267"/>
            <a:ext cx="1720022" cy="138931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125980" cy="452120"/>
          </a:xfrm>
          <a:prstGeom prst="rect">
            <a:avLst/>
          </a:prstGeom>
        </p:spPr>
        <p:txBody>
          <a:bodyPr vert="horz" wrap="square" lIns="0" tIns="12065" rIns="0" bIns="0" rtlCol="0">
            <a:spAutoFit/>
          </a:bodyPr>
          <a:lstStyle/>
          <a:p>
            <a:pPr marL="12700">
              <a:lnSpc>
                <a:spcPct val="100000"/>
              </a:lnSpc>
              <a:spcBef>
                <a:spcPts val="95"/>
              </a:spcBef>
            </a:pPr>
            <a:r>
              <a:rPr sz="2800" b="1" spc="-55" dirty="0">
                <a:solidFill>
                  <a:srgbClr val="0071C5"/>
                </a:solidFill>
                <a:latin typeface="Segoe UI Semibold"/>
                <a:cs typeface="Segoe UI Semibold"/>
              </a:rPr>
              <a:t>Backend</a:t>
            </a:r>
            <a:r>
              <a:rPr sz="2800" b="1" spc="-155" dirty="0">
                <a:solidFill>
                  <a:srgbClr val="0071C5"/>
                </a:solidFill>
                <a:latin typeface="Segoe UI Semibold"/>
                <a:cs typeface="Segoe UI Semibold"/>
              </a:rPr>
              <a:t> </a:t>
            </a:r>
            <a:r>
              <a:rPr sz="2800" b="1" spc="-70" dirty="0">
                <a:solidFill>
                  <a:srgbClr val="0071C5"/>
                </a:solidFill>
                <a:latin typeface="Segoe UI Semibold"/>
                <a:cs typeface="Segoe UI Semibold"/>
              </a:rPr>
              <a:t>Pool</a:t>
            </a:r>
            <a:endParaRPr sz="2800">
              <a:latin typeface="Segoe UI Semibold"/>
              <a:cs typeface="Segoe UI Semibold"/>
            </a:endParaRPr>
          </a:p>
        </p:txBody>
      </p:sp>
      <p:sp>
        <p:nvSpPr>
          <p:cNvPr id="3" name="object 3"/>
          <p:cNvSpPr txBox="1"/>
          <p:nvPr/>
        </p:nvSpPr>
        <p:spPr>
          <a:xfrm>
            <a:off x="517042" y="1548129"/>
            <a:ext cx="10751820" cy="1551305"/>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Configuration </a:t>
            </a:r>
            <a:r>
              <a:rPr sz="2400" b="1" spc="-45" dirty="0">
                <a:solidFill>
                  <a:srgbClr val="3B3B41"/>
                </a:solidFill>
                <a:latin typeface="Segoe UI Semibold"/>
                <a:cs typeface="Segoe UI Semibold"/>
              </a:rPr>
              <a:t>depends </a:t>
            </a:r>
            <a:r>
              <a:rPr sz="2400" b="1" spc="-30" dirty="0">
                <a:solidFill>
                  <a:srgbClr val="3B3B41"/>
                </a:solidFill>
                <a:latin typeface="Segoe UI Semibold"/>
                <a:cs typeface="Segoe UI Semibold"/>
              </a:rPr>
              <a:t>on </a:t>
            </a:r>
            <a:r>
              <a:rPr sz="2400" b="1" spc="-40" dirty="0">
                <a:solidFill>
                  <a:srgbClr val="3B3B41"/>
                </a:solidFill>
                <a:latin typeface="Segoe UI Semibold"/>
                <a:cs typeface="Segoe UI Semibold"/>
              </a:rPr>
              <a:t>the </a:t>
            </a:r>
            <a:r>
              <a:rPr sz="2400" b="1" spc="-50" dirty="0">
                <a:solidFill>
                  <a:srgbClr val="3B3B41"/>
                </a:solidFill>
                <a:latin typeface="Segoe UI Semibold"/>
                <a:cs typeface="Segoe UI Semibold"/>
              </a:rPr>
              <a:t>load balancer</a:t>
            </a:r>
            <a:r>
              <a:rPr sz="2400" b="1" spc="-415" dirty="0">
                <a:solidFill>
                  <a:srgbClr val="3B3B41"/>
                </a:solidFill>
                <a:latin typeface="Segoe UI Semibold"/>
                <a:cs typeface="Segoe UI Semibold"/>
              </a:rPr>
              <a:t> </a:t>
            </a:r>
            <a:r>
              <a:rPr sz="2400" b="1" spc="-40" dirty="0">
                <a:solidFill>
                  <a:srgbClr val="3B3B41"/>
                </a:solidFill>
                <a:latin typeface="Segoe UI Semibold"/>
                <a:cs typeface="Segoe UI Semibold"/>
              </a:rPr>
              <a:t>SKU:</a:t>
            </a:r>
            <a:endParaRPr sz="2400">
              <a:latin typeface="Segoe UI Semibold"/>
              <a:cs typeface="Segoe UI Semibold"/>
            </a:endParaRPr>
          </a:p>
          <a:p>
            <a:pPr marL="12700">
              <a:lnSpc>
                <a:spcPct val="100000"/>
              </a:lnSpc>
            </a:pPr>
            <a:r>
              <a:rPr sz="2000" b="1" spc="-10" dirty="0">
                <a:solidFill>
                  <a:srgbClr val="3B3B41"/>
                </a:solidFill>
                <a:latin typeface="Segoe UI"/>
                <a:cs typeface="Segoe UI"/>
              </a:rPr>
              <a:t>Standard:</a:t>
            </a:r>
            <a:endParaRPr sz="2000">
              <a:latin typeface="Segoe UI"/>
              <a:cs typeface="Segoe UI"/>
            </a:endParaRPr>
          </a:p>
          <a:p>
            <a:pPr marL="12700">
              <a:lnSpc>
                <a:spcPts val="2155"/>
              </a:lnSpc>
              <a:spcBef>
                <a:spcPts val="10"/>
              </a:spcBef>
            </a:pPr>
            <a:r>
              <a:rPr sz="1800" b="1" spc="-5" dirty="0">
                <a:solidFill>
                  <a:srgbClr val="0078D2"/>
                </a:solidFill>
                <a:latin typeface="Segoe UI Semibold"/>
                <a:cs typeface="Segoe UI Semibold"/>
              </a:rPr>
              <a:t>Up </a:t>
            </a:r>
            <a:r>
              <a:rPr sz="1800" b="1" spc="-10" dirty="0">
                <a:solidFill>
                  <a:srgbClr val="0078D2"/>
                </a:solidFill>
                <a:latin typeface="Segoe UI Semibold"/>
                <a:cs typeface="Segoe UI Semibold"/>
              </a:rPr>
              <a:t>to 1,000 </a:t>
            </a:r>
            <a:r>
              <a:rPr sz="1800" b="1" spc="-5" dirty="0">
                <a:solidFill>
                  <a:srgbClr val="0078D2"/>
                </a:solidFill>
                <a:latin typeface="Segoe UI Semibold"/>
                <a:cs typeface="Segoe UI Semibold"/>
              </a:rPr>
              <a:t>Azure </a:t>
            </a:r>
            <a:r>
              <a:rPr sz="1800" b="1" dirty="0">
                <a:solidFill>
                  <a:srgbClr val="0078D2"/>
                </a:solidFill>
                <a:latin typeface="Segoe UI Semibold"/>
                <a:cs typeface="Segoe UI Semibold"/>
              </a:rPr>
              <a:t>VMs </a:t>
            </a:r>
            <a:r>
              <a:rPr sz="1800" b="1" spc="-5" dirty="0">
                <a:solidFill>
                  <a:srgbClr val="0078D2"/>
                </a:solidFill>
                <a:latin typeface="Segoe UI Semibold"/>
                <a:cs typeface="Segoe UI Semibold"/>
              </a:rPr>
              <a:t>in the same </a:t>
            </a:r>
            <a:r>
              <a:rPr sz="1800" b="1" dirty="0">
                <a:solidFill>
                  <a:srgbClr val="0078D2"/>
                </a:solidFill>
                <a:latin typeface="Segoe UI Semibold"/>
                <a:cs typeface="Segoe UI Semibold"/>
              </a:rPr>
              <a:t>virtual </a:t>
            </a:r>
            <a:r>
              <a:rPr sz="1800" b="1" spc="5" dirty="0">
                <a:solidFill>
                  <a:srgbClr val="0078D2"/>
                </a:solidFill>
                <a:latin typeface="Segoe UI Semibold"/>
                <a:cs typeface="Segoe UI Semibold"/>
              </a:rPr>
              <a:t>network, </a:t>
            </a:r>
            <a:r>
              <a:rPr sz="1800" b="1" spc="-5" dirty="0">
                <a:solidFill>
                  <a:srgbClr val="0078D2"/>
                </a:solidFill>
                <a:latin typeface="Segoe UI Semibold"/>
                <a:cs typeface="Segoe UI Semibold"/>
              </a:rPr>
              <a:t>including </a:t>
            </a:r>
            <a:r>
              <a:rPr sz="1800" b="1" dirty="0">
                <a:solidFill>
                  <a:srgbClr val="0078D2"/>
                </a:solidFill>
                <a:latin typeface="Segoe UI Semibold"/>
                <a:cs typeface="Segoe UI Semibold"/>
              </a:rPr>
              <a:t>VMs </a:t>
            </a:r>
            <a:r>
              <a:rPr sz="1800" b="1" spc="-5" dirty="0">
                <a:solidFill>
                  <a:srgbClr val="0078D2"/>
                </a:solidFill>
                <a:latin typeface="Segoe UI Semibold"/>
                <a:cs typeface="Segoe UI Semibold"/>
              </a:rPr>
              <a:t>in </a:t>
            </a:r>
            <a:r>
              <a:rPr sz="1800" b="1" spc="-10" dirty="0">
                <a:solidFill>
                  <a:srgbClr val="0078D2"/>
                </a:solidFill>
                <a:latin typeface="Segoe UI Semibold"/>
                <a:cs typeface="Segoe UI Semibold"/>
              </a:rPr>
              <a:t>availability </a:t>
            </a:r>
            <a:r>
              <a:rPr sz="1800" b="1" spc="-5" dirty="0">
                <a:solidFill>
                  <a:srgbClr val="0078D2"/>
                </a:solidFill>
                <a:latin typeface="Segoe UI Semibold"/>
                <a:cs typeface="Segoe UI Semibold"/>
              </a:rPr>
              <a:t>sets </a:t>
            </a:r>
            <a:r>
              <a:rPr sz="1800" b="1" dirty="0">
                <a:solidFill>
                  <a:srgbClr val="0078D2"/>
                </a:solidFill>
                <a:latin typeface="Segoe UI Semibold"/>
                <a:cs typeface="Segoe UI Semibold"/>
              </a:rPr>
              <a:t>and VM </a:t>
            </a:r>
            <a:r>
              <a:rPr sz="1800" b="1" spc="-5" dirty="0">
                <a:solidFill>
                  <a:srgbClr val="0078D2"/>
                </a:solidFill>
                <a:latin typeface="Segoe UI Semibold"/>
                <a:cs typeface="Segoe UI Semibold"/>
              </a:rPr>
              <a:t>scale</a:t>
            </a:r>
            <a:r>
              <a:rPr sz="1800" b="1" spc="254" dirty="0">
                <a:solidFill>
                  <a:srgbClr val="0078D2"/>
                </a:solidFill>
                <a:latin typeface="Segoe UI Semibold"/>
                <a:cs typeface="Segoe UI Semibold"/>
              </a:rPr>
              <a:t> </a:t>
            </a:r>
            <a:r>
              <a:rPr sz="1800" b="1" spc="-5" dirty="0">
                <a:solidFill>
                  <a:srgbClr val="0078D2"/>
                </a:solidFill>
                <a:latin typeface="Segoe UI Semibold"/>
                <a:cs typeface="Segoe UI Semibold"/>
              </a:rPr>
              <a:t>sets.</a:t>
            </a:r>
            <a:endParaRPr sz="1800">
              <a:latin typeface="Segoe UI Semibold"/>
              <a:cs typeface="Segoe UI Semibold"/>
            </a:endParaRPr>
          </a:p>
          <a:p>
            <a:pPr marL="12700">
              <a:lnSpc>
                <a:spcPts val="2395"/>
              </a:lnSpc>
            </a:pPr>
            <a:r>
              <a:rPr sz="2000" b="1" spc="-5" dirty="0">
                <a:solidFill>
                  <a:srgbClr val="3B3B41"/>
                </a:solidFill>
                <a:latin typeface="Segoe UI"/>
                <a:cs typeface="Segoe UI"/>
              </a:rPr>
              <a:t>Basic:</a:t>
            </a:r>
            <a:endParaRPr sz="2000">
              <a:latin typeface="Segoe UI"/>
              <a:cs typeface="Segoe UI"/>
            </a:endParaRPr>
          </a:p>
          <a:p>
            <a:pPr marL="12700">
              <a:lnSpc>
                <a:spcPct val="100000"/>
              </a:lnSpc>
              <a:spcBef>
                <a:spcPts val="10"/>
              </a:spcBef>
            </a:pPr>
            <a:r>
              <a:rPr sz="1800" b="1" spc="-5" dirty="0">
                <a:solidFill>
                  <a:srgbClr val="0078D2"/>
                </a:solidFill>
                <a:latin typeface="Segoe UI Semibold"/>
                <a:cs typeface="Segoe UI Semibold"/>
              </a:rPr>
              <a:t>Up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100 </a:t>
            </a:r>
            <a:r>
              <a:rPr sz="1800" b="1" dirty="0">
                <a:solidFill>
                  <a:srgbClr val="0078D2"/>
                </a:solidFill>
                <a:latin typeface="Segoe UI Semibold"/>
                <a:cs typeface="Segoe UI Semibold"/>
              </a:rPr>
              <a:t>VMs </a:t>
            </a:r>
            <a:r>
              <a:rPr sz="1800" b="1" spc="-5" dirty="0">
                <a:solidFill>
                  <a:srgbClr val="0078D2"/>
                </a:solidFill>
                <a:latin typeface="Segoe UI Semibold"/>
                <a:cs typeface="Segoe UI Semibold"/>
              </a:rPr>
              <a:t>in the same </a:t>
            </a:r>
            <a:r>
              <a:rPr sz="1800" b="1" spc="-10" dirty="0">
                <a:solidFill>
                  <a:srgbClr val="0078D2"/>
                </a:solidFill>
                <a:latin typeface="Segoe UI Semibold"/>
                <a:cs typeface="Segoe UI Semibold"/>
              </a:rPr>
              <a:t>availability </a:t>
            </a:r>
            <a:r>
              <a:rPr sz="1800" b="1" dirty="0">
                <a:solidFill>
                  <a:srgbClr val="0078D2"/>
                </a:solidFill>
                <a:latin typeface="Segoe UI Semibold"/>
                <a:cs typeface="Segoe UI Semibold"/>
              </a:rPr>
              <a:t>set or VM </a:t>
            </a:r>
            <a:r>
              <a:rPr sz="1800" b="1" spc="-5" dirty="0">
                <a:solidFill>
                  <a:srgbClr val="0078D2"/>
                </a:solidFill>
                <a:latin typeface="Segoe UI Semibold"/>
                <a:cs typeface="Segoe UI Semibold"/>
              </a:rPr>
              <a:t>scale</a:t>
            </a:r>
            <a:r>
              <a:rPr sz="1800" b="1" spc="130" dirty="0">
                <a:solidFill>
                  <a:srgbClr val="0078D2"/>
                </a:solidFill>
                <a:latin typeface="Segoe UI Semibold"/>
                <a:cs typeface="Segoe UI Semibold"/>
              </a:rPr>
              <a:t> </a:t>
            </a:r>
            <a:r>
              <a:rPr sz="1800" b="1" spc="-5" dirty="0">
                <a:solidFill>
                  <a:srgbClr val="0078D2"/>
                </a:solidFill>
                <a:latin typeface="Segoe UI Semibold"/>
                <a:cs typeface="Segoe UI Semibold"/>
              </a:rPr>
              <a:t>set.</a:t>
            </a:r>
            <a:endParaRPr sz="1800">
              <a:latin typeface="Segoe UI Semibold"/>
              <a:cs typeface="Segoe UI Semibold"/>
            </a:endParaRPr>
          </a:p>
        </p:txBody>
      </p:sp>
      <p:sp>
        <p:nvSpPr>
          <p:cNvPr id="4" name="object 4"/>
          <p:cNvSpPr/>
          <p:nvPr/>
        </p:nvSpPr>
        <p:spPr>
          <a:xfrm>
            <a:off x="935736" y="3706367"/>
            <a:ext cx="5693664" cy="126339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645907" y="3074317"/>
            <a:ext cx="3758571" cy="18176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12991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Load </a:t>
            </a:r>
            <a:r>
              <a:rPr sz="2800" b="1" spc="-45" dirty="0">
                <a:solidFill>
                  <a:srgbClr val="0071C5"/>
                </a:solidFill>
                <a:latin typeface="Segoe UI Semibold"/>
                <a:cs typeface="Segoe UI Semibold"/>
              </a:rPr>
              <a:t>Balancer</a:t>
            </a:r>
            <a:r>
              <a:rPr sz="2800" b="1" spc="-204" dirty="0">
                <a:solidFill>
                  <a:srgbClr val="0071C5"/>
                </a:solidFill>
                <a:latin typeface="Segoe UI Semibold"/>
                <a:cs typeface="Segoe UI Semibold"/>
              </a:rPr>
              <a:t> </a:t>
            </a:r>
            <a:r>
              <a:rPr sz="2800" b="1" spc="-45" dirty="0">
                <a:solidFill>
                  <a:srgbClr val="0071C5"/>
                </a:solidFill>
                <a:latin typeface="Segoe UI Semibold"/>
                <a:cs typeface="Segoe UI Semibold"/>
              </a:rPr>
              <a:t>Rules</a:t>
            </a:r>
            <a:endParaRPr sz="2800">
              <a:latin typeface="Segoe UI Semibold"/>
              <a:cs typeface="Segoe UI Semibold"/>
            </a:endParaRPr>
          </a:p>
        </p:txBody>
      </p:sp>
      <p:sp>
        <p:nvSpPr>
          <p:cNvPr id="3" name="object 3"/>
          <p:cNvSpPr txBox="1"/>
          <p:nvPr/>
        </p:nvSpPr>
        <p:spPr>
          <a:xfrm>
            <a:off x="517042" y="1548129"/>
            <a:ext cx="5162550" cy="2343150"/>
          </a:xfrm>
          <a:prstGeom prst="rect">
            <a:avLst/>
          </a:prstGeom>
        </p:spPr>
        <p:txBody>
          <a:bodyPr vert="horz" wrap="square" lIns="0" tIns="12700" rIns="0" bIns="0" rtlCol="0">
            <a:spAutoFit/>
          </a:bodyPr>
          <a:lstStyle/>
          <a:p>
            <a:pPr marL="12700" marR="1282065">
              <a:lnSpc>
                <a:spcPct val="100000"/>
              </a:lnSpc>
              <a:spcBef>
                <a:spcPts val="100"/>
              </a:spcBef>
            </a:pPr>
            <a:r>
              <a:rPr sz="2400" b="1" spc="-50" dirty="0">
                <a:solidFill>
                  <a:srgbClr val="3B3B41"/>
                </a:solidFill>
                <a:latin typeface="Segoe UI Semibold"/>
                <a:cs typeface="Segoe UI Semibold"/>
              </a:rPr>
              <a:t>Determine </a:t>
            </a:r>
            <a:r>
              <a:rPr sz="2400" b="1" spc="-45" dirty="0">
                <a:solidFill>
                  <a:srgbClr val="3B3B41"/>
                </a:solidFill>
                <a:latin typeface="Segoe UI Semibold"/>
                <a:cs typeface="Segoe UI Semibold"/>
              </a:rPr>
              <a:t>traffic</a:t>
            </a:r>
            <a:r>
              <a:rPr sz="2400" b="1" spc="-225" dirty="0">
                <a:solidFill>
                  <a:srgbClr val="3B3B41"/>
                </a:solidFill>
                <a:latin typeface="Segoe UI Semibold"/>
                <a:cs typeface="Segoe UI Semibold"/>
              </a:rPr>
              <a:t> </a:t>
            </a:r>
            <a:r>
              <a:rPr sz="2400" b="1" spc="-50" dirty="0">
                <a:solidFill>
                  <a:srgbClr val="3B3B41"/>
                </a:solidFill>
                <a:latin typeface="Segoe UI Semibold"/>
                <a:cs typeface="Segoe UI Semibold"/>
              </a:rPr>
              <a:t>distribution  </a:t>
            </a:r>
            <a:r>
              <a:rPr sz="2400" b="1" spc="-55" dirty="0">
                <a:solidFill>
                  <a:srgbClr val="3B3B41"/>
                </a:solidFill>
                <a:latin typeface="Segoe UI Semibold"/>
                <a:cs typeface="Segoe UI Semibold"/>
              </a:rPr>
              <a:t>Require</a:t>
            </a:r>
            <a:r>
              <a:rPr sz="2400" b="1" spc="-120" dirty="0">
                <a:solidFill>
                  <a:srgbClr val="3B3B41"/>
                </a:solidFill>
                <a:latin typeface="Segoe UI Semibold"/>
                <a:cs typeface="Segoe UI Semibold"/>
              </a:rPr>
              <a:t> </a:t>
            </a:r>
            <a:r>
              <a:rPr sz="2400" b="1" spc="-50" dirty="0">
                <a:solidFill>
                  <a:srgbClr val="3B3B41"/>
                </a:solidFill>
                <a:latin typeface="Segoe UI Semibold"/>
                <a:cs typeface="Segoe UI Semibold"/>
              </a:rPr>
              <a:t>existing:</a:t>
            </a:r>
            <a:endParaRPr sz="2400">
              <a:latin typeface="Segoe UI Semibold"/>
              <a:cs typeface="Segoe UI Semibold"/>
            </a:endParaRPr>
          </a:p>
          <a:p>
            <a:pPr marL="12700" marR="3521075">
              <a:lnSpc>
                <a:spcPct val="100000"/>
              </a:lnSpc>
            </a:pPr>
            <a:r>
              <a:rPr sz="2000" b="1" spc="-5" dirty="0">
                <a:solidFill>
                  <a:srgbClr val="3B3B41"/>
                </a:solidFill>
                <a:latin typeface="Segoe UI"/>
                <a:cs typeface="Segoe UI"/>
              </a:rPr>
              <a:t>Frontend </a:t>
            </a:r>
            <a:r>
              <a:rPr sz="2000" b="1" dirty="0">
                <a:solidFill>
                  <a:srgbClr val="3B3B41"/>
                </a:solidFill>
                <a:latin typeface="Segoe UI"/>
                <a:cs typeface="Segoe UI"/>
              </a:rPr>
              <a:t>IP  </a:t>
            </a:r>
            <a:r>
              <a:rPr sz="2000" b="1" spc="-5" dirty="0">
                <a:solidFill>
                  <a:srgbClr val="3B3B41"/>
                </a:solidFill>
                <a:latin typeface="Segoe UI"/>
                <a:cs typeface="Segoe UI"/>
              </a:rPr>
              <a:t>Backend</a:t>
            </a:r>
            <a:r>
              <a:rPr sz="2000" b="1" spc="-90" dirty="0">
                <a:solidFill>
                  <a:srgbClr val="3B3B41"/>
                </a:solidFill>
                <a:latin typeface="Segoe UI"/>
                <a:cs typeface="Segoe UI"/>
              </a:rPr>
              <a:t> </a:t>
            </a:r>
            <a:r>
              <a:rPr sz="2000" b="1" spc="-5" dirty="0">
                <a:solidFill>
                  <a:srgbClr val="3B3B41"/>
                </a:solidFill>
                <a:latin typeface="Segoe UI"/>
                <a:cs typeface="Segoe UI"/>
              </a:rPr>
              <a:t>pool  Health</a:t>
            </a:r>
            <a:r>
              <a:rPr sz="2000" b="1" spc="-60" dirty="0">
                <a:solidFill>
                  <a:srgbClr val="3B3B41"/>
                </a:solidFill>
                <a:latin typeface="Segoe UI"/>
                <a:cs typeface="Segoe UI"/>
              </a:rPr>
              <a:t> </a:t>
            </a:r>
            <a:r>
              <a:rPr sz="2000" b="1" spc="-5" dirty="0">
                <a:solidFill>
                  <a:srgbClr val="3B3B41"/>
                </a:solidFill>
                <a:latin typeface="Segoe UI"/>
                <a:cs typeface="Segoe UI"/>
              </a:rPr>
              <a:t>probe</a:t>
            </a:r>
            <a:endParaRPr sz="2000">
              <a:latin typeface="Segoe UI"/>
              <a:cs typeface="Segoe UI"/>
            </a:endParaRPr>
          </a:p>
          <a:p>
            <a:pPr marL="12700">
              <a:lnSpc>
                <a:spcPct val="100000"/>
              </a:lnSpc>
            </a:pPr>
            <a:r>
              <a:rPr sz="2400" b="1" spc="-40" dirty="0">
                <a:solidFill>
                  <a:srgbClr val="3B3B41"/>
                </a:solidFill>
                <a:latin typeface="Segoe UI Semibold"/>
                <a:cs typeface="Segoe UI Semibold"/>
              </a:rPr>
              <a:t>Can </a:t>
            </a:r>
            <a:r>
              <a:rPr sz="2400" b="1" spc="-25" dirty="0">
                <a:solidFill>
                  <a:srgbClr val="3B3B41"/>
                </a:solidFill>
                <a:latin typeface="Segoe UI Semibold"/>
                <a:cs typeface="Segoe UI Semibold"/>
              </a:rPr>
              <a:t>be </a:t>
            </a:r>
            <a:r>
              <a:rPr sz="2400" b="1" spc="-40" dirty="0">
                <a:solidFill>
                  <a:srgbClr val="3B3B41"/>
                </a:solidFill>
                <a:latin typeface="Segoe UI Semibold"/>
                <a:cs typeface="Segoe UI Semibold"/>
              </a:rPr>
              <a:t>used </a:t>
            </a:r>
            <a:r>
              <a:rPr sz="2400" b="1" spc="-45" dirty="0">
                <a:solidFill>
                  <a:srgbClr val="3B3B41"/>
                </a:solidFill>
                <a:latin typeface="Segoe UI Semibold"/>
                <a:cs typeface="Segoe UI Semibold"/>
              </a:rPr>
              <a:t>with </a:t>
            </a:r>
            <a:r>
              <a:rPr sz="2400" b="1" spc="-95" dirty="0">
                <a:solidFill>
                  <a:srgbClr val="3B3B41"/>
                </a:solidFill>
                <a:latin typeface="Segoe UI Semibold"/>
                <a:cs typeface="Segoe UI Semibold"/>
              </a:rPr>
              <a:t>NAT</a:t>
            </a:r>
            <a:r>
              <a:rPr sz="2400" b="1" spc="-360" dirty="0">
                <a:solidFill>
                  <a:srgbClr val="3B3B41"/>
                </a:solidFill>
                <a:latin typeface="Segoe UI Semibold"/>
                <a:cs typeface="Segoe UI Semibold"/>
              </a:rPr>
              <a:t> </a:t>
            </a:r>
            <a:r>
              <a:rPr sz="2400" b="1" spc="-45" dirty="0">
                <a:solidFill>
                  <a:srgbClr val="3B3B41"/>
                </a:solidFill>
                <a:latin typeface="Segoe UI Semibold"/>
                <a:cs typeface="Segoe UI Semibold"/>
              </a:rPr>
              <a:t>rules:</a:t>
            </a:r>
            <a:endParaRPr sz="2400">
              <a:latin typeface="Segoe UI Semibold"/>
              <a:cs typeface="Segoe UI Semibold"/>
            </a:endParaRPr>
          </a:p>
          <a:p>
            <a:pPr marL="12700">
              <a:lnSpc>
                <a:spcPct val="100000"/>
              </a:lnSpc>
              <a:spcBef>
                <a:spcPts val="5"/>
              </a:spcBef>
            </a:pPr>
            <a:r>
              <a:rPr sz="2000" b="1" spc="-5" dirty="0">
                <a:solidFill>
                  <a:srgbClr val="3B3B41"/>
                </a:solidFill>
                <a:latin typeface="Segoe UI"/>
                <a:cs typeface="Segoe UI"/>
              </a:rPr>
              <a:t>Allow connections </a:t>
            </a:r>
            <a:r>
              <a:rPr sz="2000" b="1" spc="-10" dirty="0">
                <a:solidFill>
                  <a:srgbClr val="3B3B41"/>
                </a:solidFill>
                <a:latin typeface="Segoe UI"/>
                <a:cs typeface="Segoe UI"/>
              </a:rPr>
              <a:t>to </a:t>
            </a:r>
            <a:r>
              <a:rPr sz="2000" b="1" spc="-5" dirty="0">
                <a:solidFill>
                  <a:srgbClr val="3B3B41"/>
                </a:solidFill>
                <a:latin typeface="Segoe UI"/>
                <a:cs typeface="Segoe UI"/>
              </a:rPr>
              <a:t>specific </a:t>
            </a:r>
            <a:r>
              <a:rPr sz="2000" b="1" spc="-10" dirty="0">
                <a:solidFill>
                  <a:srgbClr val="3B3B41"/>
                </a:solidFill>
                <a:latin typeface="Segoe UI"/>
                <a:cs typeface="Segoe UI"/>
              </a:rPr>
              <a:t>backend </a:t>
            </a:r>
            <a:r>
              <a:rPr sz="2000" b="1" dirty="0">
                <a:solidFill>
                  <a:srgbClr val="3B3B41"/>
                </a:solidFill>
                <a:latin typeface="Segoe UI"/>
                <a:cs typeface="Segoe UI"/>
              </a:rPr>
              <a:t>VMs</a:t>
            </a:r>
            <a:endParaRPr sz="2000">
              <a:latin typeface="Segoe UI"/>
              <a:cs typeface="Segoe UI"/>
            </a:endParaRPr>
          </a:p>
        </p:txBody>
      </p:sp>
      <p:sp>
        <p:nvSpPr>
          <p:cNvPr id="4" name="object 4"/>
          <p:cNvSpPr/>
          <p:nvPr/>
        </p:nvSpPr>
        <p:spPr>
          <a:xfrm>
            <a:off x="5640323" y="1644395"/>
            <a:ext cx="6650735" cy="181508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763163" y="3553835"/>
            <a:ext cx="5247404" cy="317178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829224" y="4466963"/>
            <a:ext cx="3607798" cy="1830854"/>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17042" y="259791"/>
            <a:ext cx="298132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Multiple</a:t>
            </a:r>
            <a:r>
              <a:rPr sz="2800" b="1" spc="-110" dirty="0">
                <a:solidFill>
                  <a:srgbClr val="0071C5"/>
                </a:solidFill>
                <a:latin typeface="Segoe UI Semibold"/>
                <a:cs typeface="Segoe UI Semibold"/>
              </a:rPr>
              <a:t> </a:t>
            </a:r>
            <a:r>
              <a:rPr sz="2800" b="1" spc="-55" dirty="0">
                <a:solidFill>
                  <a:srgbClr val="0071C5"/>
                </a:solidFill>
                <a:latin typeface="Segoe UI Semibold"/>
                <a:cs typeface="Segoe UI Semibold"/>
              </a:rPr>
              <a:t>Frontends</a:t>
            </a:r>
            <a:endParaRPr sz="2800">
              <a:latin typeface="Segoe UI Semibold"/>
              <a:cs typeface="Segoe UI Semibold"/>
            </a:endParaRPr>
          </a:p>
        </p:txBody>
      </p:sp>
      <p:sp>
        <p:nvSpPr>
          <p:cNvPr id="4" name="object 4"/>
          <p:cNvSpPr txBox="1"/>
          <p:nvPr/>
        </p:nvSpPr>
        <p:spPr>
          <a:xfrm>
            <a:off x="517042" y="1548129"/>
            <a:ext cx="8843645" cy="3807460"/>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Azure Load </a:t>
            </a:r>
            <a:r>
              <a:rPr sz="2400" b="1" spc="-50" dirty="0">
                <a:solidFill>
                  <a:srgbClr val="3B3B41"/>
                </a:solidFill>
                <a:latin typeface="Segoe UI Semibold"/>
                <a:cs typeface="Segoe UI Semibold"/>
              </a:rPr>
              <a:t>Balancer </a:t>
            </a:r>
            <a:r>
              <a:rPr sz="2400" b="1" spc="-35" dirty="0">
                <a:solidFill>
                  <a:srgbClr val="3B3B41"/>
                </a:solidFill>
                <a:latin typeface="Segoe UI Semibold"/>
                <a:cs typeface="Segoe UI Semibold"/>
              </a:rPr>
              <a:t>supports </a:t>
            </a:r>
            <a:r>
              <a:rPr sz="2400" b="1" spc="-50" dirty="0">
                <a:solidFill>
                  <a:srgbClr val="3B3B41"/>
                </a:solidFill>
                <a:latin typeface="Segoe UI Semibold"/>
                <a:cs typeface="Segoe UI Semibold"/>
              </a:rPr>
              <a:t>load balancing</a:t>
            </a:r>
            <a:r>
              <a:rPr sz="2400" b="1" spc="-430" dirty="0">
                <a:solidFill>
                  <a:srgbClr val="3B3B41"/>
                </a:solidFill>
                <a:latin typeface="Segoe UI Semibold"/>
                <a:cs typeface="Segoe UI Semibold"/>
              </a:rPr>
              <a:t> </a:t>
            </a:r>
            <a:r>
              <a:rPr sz="2400" b="1" spc="-35" dirty="0">
                <a:solidFill>
                  <a:srgbClr val="3B3B41"/>
                </a:solidFill>
                <a:latin typeface="Segoe UI Semibold"/>
                <a:cs typeface="Segoe UI Semibold"/>
              </a:rPr>
              <a:t>on:</a:t>
            </a:r>
            <a:endParaRPr sz="2400">
              <a:latin typeface="Segoe UI Semibold"/>
              <a:cs typeface="Segoe UI Semibold"/>
            </a:endParaRPr>
          </a:p>
          <a:p>
            <a:pPr marL="12700" marR="6283960">
              <a:lnSpc>
                <a:spcPct val="100000"/>
              </a:lnSpc>
            </a:pPr>
            <a:r>
              <a:rPr sz="2000" b="1" spc="-5" dirty="0">
                <a:solidFill>
                  <a:srgbClr val="3B3B41"/>
                </a:solidFill>
                <a:latin typeface="Segoe UI"/>
                <a:cs typeface="Segoe UI"/>
              </a:rPr>
              <a:t>Multiple </a:t>
            </a:r>
            <a:r>
              <a:rPr sz="2000" b="1" dirty="0">
                <a:solidFill>
                  <a:srgbClr val="3B3B41"/>
                </a:solidFill>
                <a:latin typeface="Segoe UI"/>
                <a:cs typeface="Segoe UI"/>
              </a:rPr>
              <a:t>IP</a:t>
            </a:r>
            <a:r>
              <a:rPr sz="2000" b="1" spc="-70" dirty="0">
                <a:solidFill>
                  <a:srgbClr val="3B3B41"/>
                </a:solidFill>
                <a:latin typeface="Segoe UI"/>
                <a:cs typeface="Segoe UI"/>
              </a:rPr>
              <a:t> </a:t>
            </a:r>
            <a:r>
              <a:rPr sz="2000" b="1" spc="-10" dirty="0">
                <a:solidFill>
                  <a:srgbClr val="3B3B41"/>
                </a:solidFill>
                <a:latin typeface="Segoe UI"/>
                <a:cs typeface="Segoe UI"/>
              </a:rPr>
              <a:t>addresses  </a:t>
            </a:r>
            <a:r>
              <a:rPr sz="2000" b="1" spc="-5" dirty="0">
                <a:solidFill>
                  <a:srgbClr val="3B3B41"/>
                </a:solidFill>
                <a:latin typeface="Segoe UI"/>
                <a:cs typeface="Segoe UI"/>
              </a:rPr>
              <a:t>Multiple</a:t>
            </a:r>
            <a:r>
              <a:rPr sz="2000" b="1" spc="-35" dirty="0">
                <a:solidFill>
                  <a:srgbClr val="3B3B41"/>
                </a:solidFill>
                <a:latin typeface="Segoe UI"/>
                <a:cs typeface="Segoe UI"/>
              </a:rPr>
              <a:t> </a:t>
            </a:r>
            <a:r>
              <a:rPr sz="2000" b="1" spc="5" dirty="0">
                <a:solidFill>
                  <a:srgbClr val="3B3B41"/>
                </a:solidFill>
                <a:latin typeface="Segoe UI"/>
                <a:cs typeface="Segoe UI"/>
              </a:rPr>
              <a:t>ports</a:t>
            </a:r>
            <a:endParaRPr sz="2000">
              <a:latin typeface="Segoe UI"/>
              <a:cs typeface="Segoe UI"/>
            </a:endParaRPr>
          </a:p>
          <a:p>
            <a:pPr marL="12700">
              <a:lnSpc>
                <a:spcPts val="2400"/>
              </a:lnSpc>
            </a:pPr>
            <a:r>
              <a:rPr sz="2000" b="1" spc="-5" dirty="0">
                <a:solidFill>
                  <a:srgbClr val="3B3B41"/>
                </a:solidFill>
                <a:latin typeface="Segoe UI"/>
                <a:cs typeface="Segoe UI"/>
              </a:rPr>
              <a:t>Multiple </a:t>
            </a:r>
            <a:r>
              <a:rPr sz="2000" b="1" dirty="0">
                <a:solidFill>
                  <a:srgbClr val="3B3B41"/>
                </a:solidFill>
                <a:latin typeface="Segoe UI"/>
                <a:cs typeface="Segoe UI"/>
              </a:rPr>
              <a:t>IP </a:t>
            </a:r>
            <a:r>
              <a:rPr sz="2000" b="1" spc="-5" dirty="0">
                <a:solidFill>
                  <a:srgbClr val="3B3B41"/>
                </a:solidFill>
                <a:latin typeface="Segoe UI"/>
                <a:cs typeface="Segoe UI"/>
              </a:rPr>
              <a:t>addresses </a:t>
            </a:r>
            <a:r>
              <a:rPr sz="2000" b="1" dirty="0">
                <a:solidFill>
                  <a:srgbClr val="3B3B41"/>
                </a:solidFill>
                <a:latin typeface="Segoe UI"/>
                <a:cs typeface="Segoe UI"/>
              </a:rPr>
              <a:t>and</a:t>
            </a:r>
            <a:r>
              <a:rPr sz="2000" b="1" spc="-40" dirty="0">
                <a:solidFill>
                  <a:srgbClr val="3B3B41"/>
                </a:solidFill>
                <a:latin typeface="Segoe UI"/>
                <a:cs typeface="Segoe UI"/>
              </a:rPr>
              <a:t> </a:t>
            </a:r>
            <a:r>
              <a:rPr sz="2000" b="1" spc="5" dirty="0">
                <a:solidFill>
                  <a:srgbClr val="3B3B41"/>
                </a:solidFill>
                <a:latin typeface="Segoe UI"/>
                <a:cs typeface="Segoe UI"/>
              </a:rPr>
              <a:t>ports</a:t>
            </a:r>
            <a:endParaRPr sz="2000">
              <a:latin typeface="Segoe UI"/>
              <a:cs typeface="Segoe UI"/>
            </a:endParaRPr>
          </a:p>
          <a:p>
            <a:pPr marL="12700">
              <a:lnSpc>
                <a:spcPct val="100000"/>
              </a:lnSpc>
            </a:pPr>
            <a:r>
              <a:rPr sz="2400" b="1" spc="-80" dirty="0">
                <a:solidFill>
                  <a:srgbClr val="3B3B41"/>
                </a:solidFill>
                <a:latin typeface="Segoe UI Semibold"/>
                <a:cs typeface="Segoe UI Semibold"/>
              </a:rPr>
              <a:t>Two</a:t>
            </a:r>
            <a:r>
              <a:rPr sz="2400" b="1" spc="-90" dirty="0">
                <a:solidFill>
                  <a:srgbClr val="3B3B41"/>
                </a:solidFill>
                <a:latin typeface="Segoe UI Semibold"/>
                <a:cs typeface="Segoe UI Semibold"/>
              </a:rPr>
              <a:t> </a:t>
            </a:r>
            <a:r>
              <a:rPr sz="2400" b="1" spc="-40" dirty="0">
                <a:solidFill>
                  <a:srgbClr val="3B3B41"/>
                </a:solidFill>
                <a:latin typeface="Segoe UI Semibold"/>
                <a:cs typeface="Segoe UI Semibold"/>
              </a:rPr>
              <a:t>types</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of</a:t>
            </a:r>
            <a:r>
              <a:rPr sz="2400" b="1" spc="-110" dirty="0">
                <a:solidFill>
                  <a:srgbClr val="3B3B41"/>
                </a:solidFill>
                <a:latin typeface="Segoe UI Semibold"/>
                <a:cs typeface="Segoe UI Semibold"/>
              </a:rPr>
              <a:t> </a:t>
            </a:r>
            <a:r>
              <a:rPr sz="2400" b="1" spc="-45" dirty="0">
                <a:solidFill>
                  <a:srgbClr val="3B3B41"/>
                </a:solidFill>
                <a:latin typeface="Segoe UI Semibold"/>
                <a:cs typeface="Segoe UI Semibold"/>
              </a:rPr>
              <a:t>rules</a:t>
            </a:r>
            <a:r>
              <a:rPr sz="2400" b="1" spc="-100" dirty="0">
                <a:solidFill>
                  <a:srgbClr val="3B3B41"/>
                </a:solidFill>
                <a:latin typeface="Segoe UI Semibold"/>
                <a:cs typeface="Segoe UI Semibold"/>
              </a:rPr>
              <a:t> </a:t>
            </a:r>
            <a:r>
              <a:rPr sz="2400" b="1" spc="-35" dirty="0">
                <a:solidFill>
                  <a:srgbClr val="3B3B41"/>
                </a:solidFill>
                <a:latin typeface="Segoe UI Semibold"/>
                <a:cs typeface="Segoe UI Semibold"/>
              </a:rPr>
              <a:t>map</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frontend</a:t>
            </a:r>
            <a:r>
              <a:rPr sz="2400" b="1" spc="-114" dirty="0">
                <a:solidFill>
                  <a:srgbClr val="3B3B41"/>
                </a:solidFill>
                <a:latin typeface="Segoe UI Semibold"/>
                <a:cs typeface="Segoe UI Semibold"/>
              </a:rPr>
              <a:t> </a:t>
            </a:r>
            <a:r>
              <a:rPr sz="2400" b="1" spc="-35" dirty="0">
                <a:solidFill>
                  <a:srgbClr val="3B3B41"/>
                </a:solidFill>
                <a:latin typeface="Segoe UI Semibold"/>
                <a:cs typeface="Segoe UI Semibold"/>
              </a:rPr>
              <a:t>and</a:t>
            </a:r>
            <a:r>
              <a:rPr sz="2400" b="1" spc="-90" dirty="0">
                <a:solidFill>
                  <a:srgbClr val="3B3B41"/>
                </a:solidFill>
                <a:latin typeface="Segoe UI Semibold"/>
                <a:cs typeface="Segoe UI Semibold"/>
              </a:rPr>
              <a:t> </a:t>
            </a:r>
            <a:r>
              <a:rPr sz="2400" b="1" spc="-55" dirty="0">
                <a:solidFill>
                  <a:srgbClr val="3B3B41"/>
                </a:solidFill>
                <a:latin typeface="Segoe UI Semibold"/>
                <a:cs typeface="Segoe UI Semibold"/>
              </a:rPr>
              <a:t>backend</a:t>
            </a:r>
            <a:r>
              <a:rPr sz="2400" b="1" spc="-130" dirty="0">
                <a:solidFill>
                  <a:srgbClr val="3B3B41"/>
                </a:solidFill>
                <a:latin typeface="Segoe UI Semibold"/>
                <a:cs typeface="Segoe UI Semibold"/>
              </a:rPr>
              <a:t> </a:t>
            </a:r>
            <a:r>
              <a:rPr sz="2400" b="1" spc="-40" dirty="0">
                <a:solidFill>
                  <a:srgbClr val="3B3B41"/>
                </a:solidFill>
                <a:latin typeface="Segoe UI Semibold"/>
                <a:cs typeface="Segoe UI Semibold"/>
              </a:rPr>
              <a:t>pool</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configurations:</a:t>
            </a:r>
            <a:endParaRPr sz="2400">
              <a:latin typeface="Segoe UI Semibold"/>
              <a:cs typeface="Segoe UI Semibold"/>
            </a:endParaRPr>
          </a:p>
          <a:p>
            <a:pPr marL="295910" indent="-283210">
              <a:lnSpc>
                <a:spcPct val="100000"/>
              </a:lnSpc>
              <a:spcBef>
                <a:spcPts val="5"/>
              </a:spcBef>
              <a:buAutoNum type="arabicPeriod"/>
              <a:tabLst>
                <a:tab pos="296545" algn="l"/>
              </a:tabLst>
            </a:pPr>
            <a:r>
              <a:rPr sz="2000" b="1" dirty="0">
                <a:solidFill>
                  <a:srgbClr val="3B3B41"/>
                </a:solidFill>
                <a:latin typeface="Segoe UI"/>
                <a:cs typeface="Segoe UI"/>
              </a:rPr>
              <a:t>The </a:t>
            </a:r>
            <a:r>
              <a:rPr sz="2000" b="1" spc="-5" dirty="0">
                <a:solidFill>
                  <a:srgbClr val="3B3B41"/>
                </a:solidFill>
                <a:latin typeface="Segoe UI"/>
                <a:cs typeface="Segoe UI"/>
              </a:rPr>
              <a:t>default rule with </a:t>
            </a:r>
            <a:r>
              <a:rPr sz="2000" b="1" dirty="0">
                <a:solidFill>
                  <a:srgbClr val="3B3B41"/>
                </a:solidFill>
                <a:latin typeface="Segoe UI"/>
                <a:cs typeface="Segoe UI"/>
              </a:rPr>
              <a:t>no </a:t>
            </a:r>
            <a:r>
              <a:rPr sz="2000" b="1" spc="-10" dirty="0">
                <a:solidFill>
                  <a:srgbClr val="3B3B41"/>
                </a:solidFill>
                <a:latin typeface="Segoe UI"/>
                <a:cs typeface="Segoe UI"/>
              </a:rPr>
              <a:t>backend </a:t>
            </a:r>
            <a:r>
              <a:rPr sz="2000" b="1" spc="10" dirty="0">
                <a:solidFill>
                  <a:srgbClr val="3B3B41"/>
                </a:solidFill>
                <a:latin typeface="Segoe UI"/>
                <a:cs typeface="Segoe UI"/>
              </a:rPr>
              <a:t>port</a:t>
            </a:r>
            <a:r>
              <a:rPr sz="2000" b="1" spc="-35" dirty="0">
                <a:solidFill>
                  <a:srgbClr val="3B3B41"/>
                </a:solidFill>
                <a:latin typeface="Segoe UI"/>
                <a:cs typeface="Segoe UI"/>
              </a:rPr>
              <a:t> </a:t>
            </a:r>
            <a:r>
              <a:rPr sz="2000" b="1" spc="-5" dirty="0">
                <a:solidFill>
                  <a:srgbClr val="3B3B41"/>
                </a:solidFill>
                <a:latin typeface="Segoe UI"/>
                <a:cs typeface="Segoe UI"/>
              </a:rPr>
              <a:t>reuse</a:t>
            </a:r>
            <a:endParaRPr sz="2000">
              <a:latin typeface="Segoe UI"/>
              <a:cs typeface="Segoe UI"/>
            </a:endParaRPr>
          </a:p>
          <a:p>
            <a:pPr marL="295910" indent="-283210">
              <a:lnSpc>
                <a:spcPts val="2400"/>
              </a:lnSpc>
              <a:buAutoNum type="arabicPeriod"/>
              <a:tabLst>
                <a:tab pos="296545" algn="l"/>
              </a:tabLst>
            </a:pPr>
            <a:r>
              <a:rPr sz="2000" b="1" dirty="0">
                <a:solidFill>
                  <a:srgbClr val="3B3B41"/>
                </a:solidFill>
                <a:latin typeface="Segoe UI"/>
                <a:cs typeface="Segoe UI"/>
              </a:rPr>
              <a:t>The </a:t>
            </a:r>
            <a:r>
              <a:rPr sz="2000" b="1" spc="-5" dirty="0">
                <a:solidFill>
                  <a:srgbClr val="3B3B41"/>
                </a:solidFill>
                <a:latin typeface="Segoe UI"/>
                <a:cs typeface="Segoe UI"/>
              </a:rPr>
              <a:t>floating </a:t>
            </a:r>
            <a:r>
              <a:rPr sz="2000" b="1" dirty="0">
                <a:solidFill>
                  <a:srgbClr val="3B3B41"/>
                </a:solidFill>
                <a:latin typeface="Segoe UI"/>
                <a:cs typeface="Segoe UI"/>
              </a:rPr>
              <a:t>IP </a:t>
            </a:r>
            <a:r>
              <a:rPr sz="2000" b="1" spc="-5" dirty="0">
                <a:solidFill>
                  <a:srgbClr val="3B3B41"/>
                </a:solidFill>
                <a:latin typeface="Segoe UI"/>
                <a:cs typeface="Segoe UI"/>
              </a:rPr>
              <a:t>rule where </a:t>
            </a:r>
            <a:r>
              <a:rPr sz="2000" b="1" spc="-10" dirty="0">
                <a:solidFill>
                  <a:srgbClr val="3B3B41"/>
                </a:solidFill>
                <a:latin typeface="Segoe UI"/>
                <a:cs typeface="Segoe UI"/>
              </a:rPr>
              <a:t>backend </a:t>
            </a:r>
            <a:r>
              <a:rPr sz="2000" b="1" spc="10" dirty="0">
                <a:solidFill>
                  <a:srgbClr val="3B3B41"/>
                </a:solidFill>
                <a:latin typeface="Segoe UI"/>
                <a:cs typeface="Segoe UI"/>
              </a:rPr>
              <a:t>ports </a:t>
            </a:r>
            <a:r>
              <a:rPr sz="2000" b="1" spc="-10" dirty="0">
                <a:solidFill>
                  <a:srgbClr val="3B3B41"/>
                </a:solidFill>
                <a:latin typeface="Segoe UI"/>
                <a:cs typeface="Segoe UI"/>
              </a:rPr>
              <a:t>are</a:t>
            </a:r>
            <a:r>
              <a:rPr sz="2000" b="1" spc="-55" dirty="0">
                <a:solidFill>
                  <a:srgbClr val="3B3B41"/>
                </a:solidFill>
                <a:latin typeface="Segoe UI"/>
                <a:cs typeface="Segoe UI"/>
              </a:rPr>
              <a:t> </a:t>
            </a:r>
            <a:r>
              <a:rPr sz="2000" b="1" spc="-5" dirty="0">
                <a:solidFill>
                  <a:srgbClr val="3B3B41"/>
                </a:solidFill>
                <a:latin typeface="Segoe UI"/>
                <a:cs typeface="Segoe UI"/>
              </a:rPr>
              <a:t>reused</a:t>
            </a:r>
            <a:endParaRPr sz="2000">
              <a:latin typeface="Segoe UI"/>
              <a:cs typeface="Segoe UI"/>
            </a:endParaRPr>
          </a:p>
          <a:p>
            <a:pPr marL="12700">
              <a:lnSpc>
                <a:spcPts val="2880"/>
              </a:lnSpc>
            </a:pPr>
            <a:r>
              <a:rPr sz="2400" b="1" spc="-40" dirty="0">
                <a:solidFill>
                  <a:srgbClr val="3B3B41"/>
                </a:solidFill>
                <a:latin typeface="Segoe UI Semibold"/>
                <a:cs typeface="Segoe UI Semibold"/>
              </a:rPr>
              <a:t>Rule type </a:t>
            </a:r>
            <a:r>
              <a:rPr sz="2400" b="1" spc="-30" dirty="0">
                <a:solidFill>
                  <a:srgbClr val="3B3B41"/>
                </a:solidFill>
                <a:latin typeface="Segoe UI Semibold"/>
                <a:cs typeface="Segoe UI Semibold"/>
              </a:rPr>
              <a:t>1: No </a:t>
            </a:r>
            <a:r>
              <a:rPr sz="2400" b="1" spc="-55" dirty="0">
                <a:solidFill>
                  <a:srgbClr val="3B3B41"/>
                </a:solidFill>
                <a:latin typeface="Segoe UI Semibold"/>
                <a:cs typeface="Segoe UI Semibold"/>
              </a:rPr>
              <a:t>backend </a:t>
            </a:r>
            <a:r>
              <a:rPr sz="2400" b="1" spc="-20" dirty="0">
                <a:solidFill>
                  <a:srgbClr val="3B3B41"/>
                </a:solidFill>
                <a:latin typeface="Segoe UI Semibold"/>
                <a:cs typeface="Segoe UI Semibold"/>
              </a:rPr>
              <a:t>port</a:t>
            </a:r>
            <a:r>
              <a:rPr sz="2400" b="1" spc="-445" dirty="0">
                <a:solidFill>
                  <a:srgbClr val="3B3B41"/>
                </a:solidFill>
                <a:latin typeface="Segoe UI Semibold"/>
                <a:cs typeface="Segoe UI Semibold"/>
              </a:rPr>
              <a:t> </a:t>
            </a:r>
            <a:r>
              <a:rPr sz="2400" b="1" spc="-50" dirty="0">
                <a:solidFill>
                  <a:srgbClr val="3B3B41"/>
                </a:solidFill>
                <a:latin typeface="Segoe UI Semibold"/>
                <a:cs typeface="Segoe UI Semibold"/>
              </a:rPr>
              <a:t>reuse:</a:t>
            </a:r>
            <a:endParaRPr sz="2400">
              <a:latin typeface="Segoe UI Semibold"/>
              <a:cs typeface="Segoe UI Semibold"/>
            </a:endParaRPr>
          </a:p>
          <a:p>
            <a:pPr marL="12700">
              <a:lnSpc>
                <a:spcPct val="100000"/>
              </a:lnSpc>
              <a:spcBef>
                <a:spcPts val="5"/>
              </a:spcBef>
            </a:pPr>
            <a:r>
              <a:rPr sz="2000" b="1" spc="-5" dirty="0">
                <a:solidFill>
                  <a:srgbClr val="3B3B41"/>
                </a:solidFill>
                <a:latin typeface="Segoe UI"/>
                <a:cs typeface="Segoe UI"/>
              </a:rPr>
              <a:t>Frontends </a:t>
            </a:r>
            <a:r>
              <a:rPr sz="2000" b="1" spc="-10" dirty="0">
                <a:solidFill>
                  <a:srgbClr val="3B3B41"/>
                </a:solidFill>
                <a:latin typeface="Segoe UI"/>
                <a:cs typeface="Segoe UI"/>
              </a:rPr>
              <a:t>are </a:t>
            </a:r>
            <a:r>
              <a:rPr sz="2000" b="1" spc="-5" dirty="0">
                <a:solidFill>
                  <a:srgbClr val="3B3B41"/>
                </a:solidFill>
                <a:latin typeface="Segoe UI"/>
                <a:cs typeface="Segoe UI"/>
              </a:rPr>
              <a:t>configured</a:t>
            </a:r>
            <a:r>
              <a:rPr sz="2000" b="1" spc="15" dirty="0">
                <a:solidFill>
                  <a:srgbClr val="3B3B41"/>
                </a:solidFill>
                <a:latin typeface="Segoe UI"/>
                <a:cs typeface="Segoe UI"/>
              </a:rPr>
              <a:t> </a:t>
            </a:r>
            <a:r>
              <a:rPr sz="2000" b="1" spc="-5" dirty="0">
                <a:solidFill>
                  <a:srgbClr val="3B3B41"/>
                </a:solidFill>
                <a:latin typeface="Segoe UI"/>
                <a:cs typeface="Segoe UI"/>
              </a:rPr>
              <a:t>with:</a:t>
            </a:r>
            <a:endParaRPr sz="2000">
              <a:latin typeface="Segoe UI"/>
              <a:cs typeface="Segoe UI"/>
            </a:endParaRPr>
          </a:p>
          <a:p>
            <a:pPr marL="12700">
              <a:lnSpc>
                <a:spcPts val="2155"/>
              </a:lnSpc>
              <a:spcBef>
                <a:spcPts val="10"/>
              </a:spcBef>
            </a:pPr>
            <a:r>
              <a:rPr sz="1800" b="1" dirty="0">
                <a:solidFill>
                  <a:srgbClr val="0078D2"/>
                </a:solidFill>
                <a:latin typeface="Segoe UI Semibold"/>
                <a:cs typeface="Segoe UI Semibold"/>
              </a:rPr>
              <a:t>IP </a:t>
            </a:r>
            <a:r>
              <a:rPr sz="1800" b="1" spc="-5" dirty="0">
                <a:solidFill>
                  <a:srgbClr val="0078D2"/>
                </a:solidFill>
                <a:latin typeface="Segoe UI Semibold"/>
                <a:cs typeface="Segoe UI Semibold"/>
              </a:rPr>
              <a:t>address, protocol, </a:t>
            </a:r>
            <a:r>
              <a:rPr sz="1800" b="1" dirty="0">
                <a:solidFill>
                  <a:srgbClr val="0078D2"/>
                </a:solidFill>
                <a:latin typeface="Segoe UI Semibold"/>
                <a:cs typeface="Segoe UI Semibold"/>
              </a:rPr>
              <a:t>and</a:t>
            </a:r>
            <a:r>
              <a:rPr sz="1800" b="1" spc="10" dirty="0">
                <a:solidFill>
                  <a:srgbClr val="0078D2"/>
                </a:solidFill>
                <a:latin typeface="Segoe UI Semibold"/>
                <a:cs typeface="Segoe UI Semibold"/>
              </a:rPr>
              <a:t> port</a:t>
            </a:r>
            <a:endParaRPr sz="1800">
              <a:latin typeface="Segoe UI Semibold"/>
              <a:cs typeface="Segoe UI Semibold"/>
            </a:endParaRPr>
          </a:p>
          <a:p>
            <a:pPr marL="12700">
              <a:lnSpc>
                <a:spcPts val="2395"/>
              </a:lnSpc>
            </a:pPr>
            <a:r>
              <a:rPr sz="2000" b="1" spc="-5" dirty="0">
                <a:solidFill>
                  <a:srgbClr val="3B3B41"/>
                </a:solidFill>
                <a:latin typeface="Segoe UI"/>
                <a:cs typeface="Segoe UI"/>
              </a:rPr>
              <a:t>Backend pool </a:t>
            </a:r>
            <a:r>
              <a:rPr sz="2000" b="1" dirty="0">
                <a:solidFill>
                  <a:srgbClr val="3B3B41"/>
                </a:solidFill>
                <a:latin typeface="Segoe UI"/>
                <a:cs typeface="Segoe UI"/>
              </a:rPr>
              <a:t>VMs </a:t>
            </a:r>
            <a:r>
              <a:rPr sz="2000" b="1" spc="-5" dirty="0">
                <a:solidFill>
                  <a:srgbClr val="3B3B41"/>
                </a:solidFill>
                <a:latin typeface="Segoe UI"/>
                <a:cs typeface="Segoe UI"/>
              </a:rPr>
              <a:t>expose each </a:t>
            </a:r>
            <a:r>
              <a:rPr sz="2000" b="1" spc="10" dirty="0">
                <a:solidFill>
                  <a:srgbClr val="3B3B41"/>
                </a:solidFill>
                <a:latin typeface="Segoe UI"/>
                <a:cs typeface="Segoe UI"/>
              </a:rPr>
              <a:t>service</a:t>
            </a:r>
            <a:r>
              <a:rPr sz="2000" b="1" spc="-30" dirty="0">
                <a:solidFill>
                  <a:srgbClr val="3B3B41"/>
                </a:solidFill>
                <a:latin typeface="Segoe UI"/>
                <a:cs typeface="Segoe UI"/>
              </a:rPr>
              <a:t> </a:t>
            </a:r>
            <a:r>
              <a:rPr sz="2000" b="1" spc="-5" dirty="0">
                <a:solidFill>
                  <a:srgbClr val="3B3B41"/>
                </a:solidFill>
                <a:latin typeface="Segoe UI"/>
                <a:cs typeface="Segoe UI"/>
              </a:rPr>
              <a:t>on:</a:t>
            </a:r>
            <a:endParaRPr sz="2000">
              <a:latin typeface="Segoe UI"/>
              <a:cs typeface="Segoe UI"/>
            </a:endParaRPr>
          </a:p>
          <a:p>
            <a:pPr marL="12700">
              <a:lnSpc>
                <a:spcPct val="100000"/>
              </a:lnSpc>
              <a:spcBef>
                <a:spcPts val="10"/>
              </a:spcBef>
            </a:pPr>
            <a:r>
              <a:rPr sz="1800" b="1" dirty="0">
                <a:solidFill>
                  <a:srgbClr val="0078D2"/>
                </a:solidFill>
                <a:latin typeface="Segoe UI Semibold"/>
                <a:cs typeface="Segoe UI Semibold"/>
              </a:rPr>
              <a:t>The </a:t>
            </a:r>
            <a:r>
              <a:rPr sz="1800" b="1" spc="-5" dirty="0">
                <a:solidFill>
                  <a:srgbClr val="0078D2"/>
                </a:solidFill>
                <a:latin typeface="Segoe UI Semibold"/>
                <a:cs typeface="Segoe UI Semibold"/>
              </a:rPr>
              <a:t>same </a:t>
            </a:r>
            <a:r>
              <a:rPr sz="1800" b="1" dirty="0">
                <a:solidFill>
                  <a:srgbClr val="0078D2"/>
                </a:solidFill>
                <a:latin typeface="Segoe UI Semibold"/>
                <a:cs typeface="Segoe UI Semibold"/>
              </a:rPr>
              <a:t>DIP and a </a:t>
            </a:r>
            <a:r>
              <a:rPr sz="1800" b="1" spc="-5" dirty="0">
                <a:solidFill>
                  <a:srgbClr val="0078D2"/>
                </a:solidFill>
                <a:latin typeface="Segoe UI Semibold"/>
                <a:cs typeface="Segoe UI Semibold"/>
              </a:rPr>
              <a:t>unique</a:t>
            </a:r>
            <a:r>
              <a:rPr sz="1800" b="1" spc="10" dirty="0">
                <a:solidFill>
                  <a:srgbClr val="0078D2"/>
                </a:solidFill>
                <a:latin typeface="Segoe UI Semibold"/>
                <a:cs typeface="Segoe UI Semibold"/>
              </a:rPr>
              <a:t> port</a:t>
            </a:r>
            <a:endParaRPr sz="1800">
              <a:latin typeface="Segoe UI Semibold"/>
              <a:cs typeface="Segoe UI Semibo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26910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Multiple </a:t>
            </a:r>
            <a:r>
              <a:rPr sz="2800" b="1" spc="-55" dirty="0">
                <a:solidFill>
                  <a:srgbClr val="0071C5"/>
                </a:solidFill>
                <a:latin typeface="Segoe UI Semibold"/>
                <a:cs typeface="Segoe UI Semibold"/>
              </a:rPr>
              <a:t>Frontends </a:t>
            </a:r>
            <a:r>
              <a:rPr sz="2800" b="1" spc="-45" dirty="0">
                <a:solidFill>
                  <a:srgbClr val="0071C5"/>
                </a:solidFill>
                <a:latin typeface="Segoe UI Semibold"/>
                <a:cs typeface="Segoe UI Semibold"/>
              </a:rPr>
              <a:t>(Rule</a:t>
            </a:r>
            <a:r>
              <a:rPr sz="2800" b="1" spc="-150" dirty="0">
                <a:solidFill>
                  <a:srgbClr val="0071C5"/>
                </a:solidFill>
                <a:latin typeface="Segoe UI Semibold"/>
                <a:cs typeface="Segoe UI Semibold"/>
              </a:rPr>
              <a:t> </a:t>
            </a:r>
            <a:r>
              <a:rPr sz="2800" b="1" spc="-30" dirty="0">
                <a:solidFill>
                  <a:srgbClr val="0071C5"/>
                </a:solidFill>
                <a:latin typeface="Segoe UI Semibold"/>
                <a:cs typeface="Segoe UI Semibold"/>
              </a:rPr>
              <a:t>2)</a:t>
            </a:r>
            <a:endParaRPr sz="2800">
              <a:latin typeface="Segoe UI Semibold"/>
              <a:cs typeface="Segoe UI Semibold"/>
            </a:endParaRPr>
          </a:p>
        </p:txBody>
      </p:sp>
      <p:sp>
        <p:nvSpPr>
          <p:cNvPr id="3" name="object 3"/>
          <p:cNvSpPr txBox="1"/>
          <p:nvPr/>
        </p:nvSpPr>
        <p:spPr>
          <a:xfrm>
            <a:off x="517042" y="1548129"/>
            <a:ext cx="10880090" cy="2739390"/>
          </a:xfrm>
          <a:prstGeom prst="rect">
            <a:avLst/>
          </a:prstGeom>
        </p:spPr>
        <p:txBody>
          <a:bodyPr vert="horz" wrap="square" lIns="0" tIns="12700" rIns="0" bIns="0" rtlCol="0">
            <a:spAutoFit/>
          </a:bodyPr>
          <a:lstStyle/>
          <a:p>
            <a:pPr marL="12700">
              <a:lnSpc>
                <a:spcPct val="100000"/>
              </a:lnSpc>
              <a:spcBef>
                <a:spcPts val="100"/>
              </a:spcBef>
            </a:pPr>
            <a:r>
              <a:rPr sz="2400" b="1" spc="-40" dirty="0">
                <a:solidFill>
                  <a:srgbClr val="3B3B41"/>
                </a:solidFill>
                <a:latin typeface="Segoe UI Semibold"/>
                <a:cs typeface="Segoe UI Semibold"/>
              </a:rPr>
              <a:t>Rule</a:t>
            </a:r>
            <a:r>
              <a:rPr sz="2400" b="1" spc="-120" dirty="0">
                <a:solidFill>
                  <a:srgbClr val="3B3B41"/>
                </a:solidFill>
                <a:latin typeface="Segoe UI Semibold"/>
                <a:cs typeface="Segoe UI Semibold"/>
              </a:rPr>
              <a:t> </a:t>
            </a:r>
            <a:r>
              <a:rPr sz="2400" b="1" spc="-40" dirty="0">
                <a:solidFill>
                  <a:srgbClr val="3B3B41"/>
                </a:solidFill>
                <a:latin typeface="Segoe UI Semibold"/>
                <a:cs typeface="Segoe UI Semibold"/>
              </a:rPr>
              <a:t>type</a:t>
            </a:r>
            <a:r>
              <a:rPr sz="2400" b="1" spc="-100" dirty="0">
                <a:solidFill>
                  <a:srgbClr val="3B3B41"/>
                </a:solidFill>
                <a:latin typeface="Segoe UI Semibold"/>
                <a:cs typeface="Segoe UI Semibold"/>
              </a:rPr>
              <a:t> </a:t>
            </a:r>
            <a:r>
              <a:rPr sz="2400" b="1" spc="-25" dirty="0">
                <a:solidFill>
                  <a:srgbClr val="3B3B41"/>
                </a:solidFill>
                <a:latin typeface="Segoe UI Semibold"/>
                <a:cs typeface="Segoe UI Semibold"/>
              </a:rPr>
              <a:t>2:</a:t>
            </a:r>
            <a:r>
              <a:rPr sz="2400" b="1" spc="-100" dirty="0">
                <a:solidFill>
                  <a:srgbClr val="3B3B41"/>
                </a:solidFill>
                <a:latin typeface="Segoe UI Semibold"/>
                <a:cs typeface="Segoe UI Semibold"/>
              </a:rPr>
              <a:t> </a:t>
            </a:r>
            <a:r>
              <a:rPr sz="2400" b="1" spc="-55" dirty="0">
                <a:solidFill>
                  <a:srgbClr val="3B3B41"/>
                </a:solidFill>
                <a:latin typeface="Segoe UI Semibold"/>
                <a:cs typeface="Segoe UI Semibold"/>
              </a:rPr>
              <a:t>backend</a:t>
            </a:r>
            <a:r>
              <a:rPr sz="2400" b="1" spc="-114" dirty="0">
                <a:solidFill>
                  <a:srgbClr val="3B3B41"/>
                </a:solidFill>
                <a:latin typeface="Segoe UI Semibold"/>
                <a:cs typeface="Segoe UI Semibold"/>
              </a:rPr>
              <a:t> </a:t>
            </a:r>
            <a:r>
              <a:rPr sz="2400" b="1" spc="-20" dirty="0">
                <a:solidFill>
                  <a:srgbClr val="3B3B41"/>
                </a:solidFill>
                <a:latin typeface="Segoe UI Semibold"/>
                <a:cs typeface="Segoe UI Semibold"/>
              </a:rPr>
              <a:t>port</a:t>
            </a:r>
            <a:r>
              <a:rPr sz="2400" b="1" spc="-114" dirty="0">
                <a:solidFill>
                  <a:srgbClr val="3B3B41"/>
                </a:solidFill>
                <a:latin typeface="Segoe UI Semibold"/>
                <a:cs typeface="Segoe UI Semibold"/>
              </a:rPr>
              <a:t> </a:t>
            </a:r>
            <a:r>
              <a:rPr sz="2400" b="1" spc="-50" dirty="0">
                <a:solidFill>
                  <a:srgbClr val="3B3B41"/>
                </a:solidFill>
                <a:latin typeface="Segoe UI Semibold"/>
                <a:cs typeface="Segoe UI Semibold"/>
              </a:rPr>
              <a:t>reuse</a:t>
            </a:r>
            <a:r>
              <a:rPr sz="2400" b="1" spc="-100" dirty="0">
                <a:solidFill>
                  <a:srgbClr val="3B3B41"/>
                </a:solidFill>
                <a:latin typeface="Segoe UI Semibold"/>
                <a:cs typeface="Segoe UI Semibold"/>
              </a:rPr>
              <a:t> </a:t>
            </a:r>
            <a:r>
              <a:rPr sz="2400" b="1" spc="-25" dirty="0">
                <a:solidFill>
                  <a:srgbClr val="3B3B41"/>
                </a:solidFill>
                <a:latin typeface="Segoe UI Semibold"/>
                <a:cs typeface="Segoe UI Semibold"/>
              </a:rPr>
              <a:t>by</a:t>
            </a:r>
            <a:r>
              <a:rPr sz="2400" b="1" spc="-95" dirty="0">
                <a:solidFill>
                  <a:srgbClr val="3B3B41"/>
                </a:solidFill>
                <a:latin typeface="Segoe UI Semibold"/>
                <a:cs typeface="Segoe UI Semibold"/>
              </a:rPr>
              <a:t> </a:t>
            </a:r>
            <a:r>
              <a:rPr sz="2400" b="1" spc="-40" dirty="0">
                <a:solidFill>
                  <a:srgbClr val="3B3B41"/>
                </a:solidFill>
                <a:latin typeface="Segoe UI Semibold"/>
                <a:cs typeface="Segoe UI Semibold"/>
              </a:rPr>
              <a:t>using</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Floating</a:t>
            </a:r>
            <a:r>
              <a:rPr sz="2400" b="1" spc="-105" dirty="0">
                <a:solidFill>
                  <a:srgbClr val="3B3B41"/>
                </a:solidFill>
                <a:latin typeface="Segoe UI Semibold"/>
                <a:cs typeface="Segoe UI Semibold"/>
              </a:rPr>
              <a:t> </a:t>
            </a:r>
            <a:r>
              <a:rPr sz="2400" b="1" spc="-30" dirty="0">
                <a:solidFill>
                  <a:srgbClr val="3B3B41"/>
                </a:solidFill>
                <a:latin typeface="Segoe UI Semibold"/>
                <a:cs typeface="Segoe UI Semibold"/>
              </a:rPr>
              <a:t>IP</a:t>
            </a:r>
            <a:endParaRPr sz="2400">
              <a:latin typeface="Segoe UI Semibold"/>
              <a:cs typeface="Segoe UI Semibold"/>
            </a:endParaRPr>
          </a:p>
          <a:p>
            <a:pPr marL="12700">
              <a:lnSpc>
                <a:spcPct val="100000"/>
              </a:lnSpc>
            </a:pPr>
            <a:r>
              <a:rPr sz="2000" b="1" spc="-10" dirty="0">
                <a:solidFill>
                  <a:srgbClr val="3B3B41"/>
                </a:solidFill>
                <a:latin typeface="Segoe UI"/>
                <a:cs typeface="Segoe UI"/>
              </a:rPr>
              <a:t>Requires </a:t>
            </a:r>
            <a:r>
              <a:rPr sz="2000" b="1" dirty="0">
                <a:solidFill>
                  <a:srgbClr val="3B3B41"/>
                </a:solidFill>
                <a:latin typeface="Segoe UI"/>
                <a:cs typeface="Segoe UI"/>
              </a:rPr>
              <a:t>enabling </a:t>
            </a:r>
            <a:r>
              <a:rPr sz="2000" b="1" spc="-5" dirty="0">
                <a:solidFill>
                  <a:srgbClr val="3B3B41"/>
                </a:solidFill>
                <a:latin typeface="Segoe UI"/>
                <a:cs typeface="Segoe UI"/>
              </a:rPr>
              <a:t>Floating </a:t>
            </a:r>
            <a:r>
              <a:rPr sz="2000" b="1" dirty="0">
                <a:solidFill>
                  <a:srgbClr val="3B3B41"/>
                </a:solidFill>
                <a:latin typeface="Segoe UI"/>
                <a:cs typeface="Segoe UI"/>
              </a:rPr>
              <a:t>IP </a:t>
            </a:r>
            <a:r>
              <a:rPr sz="2000" b="1" spc="-5" dirty="0">
                <a:solidFill>
                  <a:srgbClr val="3B3B41"/>
                </a:solidFill>
                <a:latin typeface="Segoe UI"/>
                <a:cs typeface="Segoe UI"/>
              </a:rPr>
              <a:t>in </a:t>
            </a:r>
            <a:r>
              <a:rPr sz="2000" b="1" dirty="0">
                <a:solidFill>
                  <a:srgbClr val="3B3B41"/>
                </a:solidFill>
                <a:latin typeface="Segoe UI"/>
                <a:cs typeface="Segoe UI"/>
              </a:rPr>
              <a:t>the </a:t>
            </a:r>
            <a:r>
              <a:rPr sz="2000" b="1" spc="-5" dirty="0">
                <a:solidFill>
                  <a:srgbClr val="3B3B41"/>
                </a:solidFill>
                <a:latin typeface="Segoe UI"/>
                <a:cs typeface="Segoe UI"/>
              </a:rPr>
              <a:t>rule</a:t>
            </a:r>
            <a:r>
              <a:rPr sz="2000" b="1" spc="-65" dirty="0">
                <a:solidFill>
                  <a:srgbClr val="3B3B41"/>
                </a:solidFill>
                <a:latin typeface="Segoe UI"/>
                <a:cs typeface="Segoe UI"/>
              </a:rPr>
              <a:t> </a:t>
            </a:r>
            <a:r>
              <a:rPr sz="2000" b="1" spc="-5" dirty="0">
                <a:solidFill>
                  <a:srgbClr val="3B3B41"/>
                </a:solidFill>
                <a:latin typeface="Segoe UI"/>
                <a:cs typeface="Segoe UI"/>
              </a:rPr>
              <a:t>definition:</a:t>
            </a:r>
            <a:endParaRPr sz="2000">
              <a:latin typeface="Segoe UI"/>
              <a:cs typeface="Segoe UI"/>
            </a:endParaRPr>
          </a:p>
          <a:p>
            <a:pPr marL="12700">
              <a:lnSpc>
                <a:spcPct val="100000"/>
              </a:lnSpc>
            </a:pPr>
            <a:r>
              <a:rPr sz="2000" b="1" spc="-5" dirty="0">
                <a:solidFill>
                  <a:srgbClr val="3B3B41"/>
                </a:solidFill>
                <a:latin typeface="Segoe UI"/>
                <a:cs typeface="Segoe UI"/>
              </a:rPr>
              <a:t>Each </a:t>
            </a:r>
            <a:r>
              <a:rPr sz="2000" b="1" spc="-10" dirty="0">
                <a:solidFill>
                  <a:srgbClr val="3B3B41"/>
                </a:solidFill>
                <a:latin typeface="Segoe UI"/>
                <a:cs typeface="Segoe UI"/>
              </a:rPr>
              <a:t>backend </a:t>
            </a:r>
            <a:r>
              <a:rPr sz="2000" b="1" spc="-5" dirty="0">
                <a:solidFill>
                  <a:srgbClr val="3B3B41"/>
                </a:solidFill>
                <a:latin typeface="Segoe UI"/>
                <a:cs typeface="Segoe UI"/>
              </a:rPr>
              <a:t>pool </a:t>
            </a:r>
            <a:r>
              <a:rPr sz="2000" b="1" dirty="0">
                <a:solidFill>
                  <a:srgbClr val="3B3B41"/>
                </a:solidFill>
                <a:latin typeface="Segoe UI"/>
                <a:cs typeface="Segoe UI"/>
              </a:rPr>
              <a:t>VM </a:t>
            </a:r>
            <a:r>
              <a:rPr sz="2000" b="1" spc="-5" dirty="0">
                <a:solidFill>
                  <a:srgbClr val="3B3B41"/>
                </a:solidFill>
                <a:latin typeface="Segoe UI"/>
                <a:cs typeface="Segoe UI"/>
              </a:rPr>
              <a:t>has three network</a:t>
            </a:r>
            <a:r>
              <a:rPr sz="2000" b="1" spc="-50" dirty="0">
                <a:solidFill>
                  <a:srgbClr val="3B3B41"/>
                </a:solidFill>
                <a:latin typeface="Segoe UI"/>
                <a:cs typeface="Segoe UI"/>
              </a:rPr>
              <a:t> </a:t>
            </a:r>
            <a:r>
              <a:rPr sz="2000" b="1" spc="-5" dirty="0">
                <a:solidFill>
                  <a:srgbClr val="3B3B41"/>
                </a:solidFill>
                <a:latin typeface="Segoe UI"/>
                <a:cs typeface="Segoe UI"/>
              </a:rPr>
              <a:t>interfaces:</a:t>
            </a:r>
            <a:endParaRPr sz="2000">
              <a:latin typeface="Segoe UI"/>
              <a:cs typeface="Segoe UI"/>
            </a:endParaRPr>
          </a:p>
          <a:p>
            <a:pPr marL="12700">
              <a:lnSpc>
                <a:spcPct val="100000"/>
              </a:lnSpc>
              <a:spcBef>
                <a:spcPts val="10"/>
              </a:spcBef>
            </a:pPr>
            <a:r>
              <a:rPr sz="1800" b="1" spc="-70" dirty="0">
                <a:solidFill>
                  <a:srgbClr val="0078D2"/>
                </a:solidFill>
                <a:latin typeface="Segoe UI Semibold"/>
                <a:cs typeface="Segoe UI Semibold"/>
              </a:rPr>
              <a:t>DIP. </a:t>
            </a:r>
            <a:r>
              <a:rPr sz="1800" b="1" dirty="0">
                <a:solidFill>
                  <a:srgbClr val="0078D2"/>
                </a:solidFill>
                <a:latin typeface="Segoe UI Semibold"/>
                <a:cs typeface="Segoe UI Semibold"/>
              </a:rPr>
              <a:t>A Virtual </a:t>
            </a:r>
            <a:r>
              <a:rPr sz="1800" b="1" spc="-5" dirty="0">
                <a:solidFill>
                  <a:srgbClr val="0078D2"/>
                </a:solidFill>
                <a:latin typeface="Segoe UI Semibold"/>
                <a:cs typeface="Segoe UI Semibold"/>
              </a:rPr>
              <a:t>NIC associated with the </a:t>
            </a:r>
            <a:r>
              <a:rPr sz="1800" b="1" dirty="0">
                <a:solidFill>
                  <a:srgbClr val="0078D2"/>
                </a:solidFill>
                <a:latin typeface="Segoe UI Semibold"/>
                <a:cs typeface="Segoe UI Semibold"/>
              </a:rPr>
              <a:t>VM </a:t>
            </a:r>
            <a:r>
              <a:rPr sz="1800" b="1" spc="-5" dirty="0">
                <a:solidFill>
                  <a:srgbClr val="0078D2"/>
                </a:solidFill>
                <a:latin typeface="Segoe UI Semibold"/>
                <a:cs typeface="Segoe UI Semibold"/>
              </a:rPr>
              <a:t>(IP configuration </a:t>
            </a:r>
            <a:r>
              <a:rPr sz="1800" b="1" spc="-15" dirty="0">
                <a:solidFill>
                  <a:srgbClr val="0078D2"/>
                </a:solidFill>
                <a:latin typeface="Segoe UI Semibold"/>
                <a:cs typeface="Segoe UI Semibold"/>
              </a:rPr>
              <a:t>of </a:t>
            </a:r>
            <a:r>
              <a:rPr sz="1800" b="1" spc="-30" dirty="0">
                <a:solidFill>
                  <a:srgbClr val="0078D2"/>
                </a:solidFill>
                <a:latin typeface="Segoe UI Semibold"/>
                <a:cs typeface="Segoe UI Semibold"/>
              </a:rPr>
              <a:t>Azure's </a:t>
            </a:r>
            <a:r>
              <a:rPr sz="1800" b="1" spc="-5" dirty="0">
                <a:solidFill>
                  <a:srgbClr val="0078D2"/>
                </a:solidFill>
                <a:latin typeface="Segoe UI Semibold"/>
                <a:cs typeface="Segoe UI Semibold"/>
              </a:rPr>
              <a:t>NIC</a:t>
            </a:r>
            <a:r>
              <a:rPr sz="1800" b="1" spc="135" dirty="0">
                <a:solidFill>
                  <a:srgbClr val="0078D2"/>
                </a:solidFill>
                <a:latin typeface="Segoe UI Semibold"/>
                <a:cs typeface="Segoe UI Semibold"/>
              </a:rPr>
              <a:t> </a:t>
            </a:r>
            <a:r>
              <a:rPr sz="1800" b="1" spc="-5" dirty="0">
                <a:solidFill>
                  <a:srgbClr val="0078D2"/>
                </a:solidFill>
                <a:latin typeface="Segoe UI Semibold"/>
                <a:cs typeface="Segoe UI Semibold"/>
              </a:rPr>
              <a:t>resource)</a:t>
            </a:r>
            <a:endParaRPr sz="1800">
              <a:latin typeface="Segoe UI Semibold"/>
              <a:cs typeface="Segoe UI Semibold"/>
            </a:endParaRPr>
          </a:p>
          <a:p>
            <a:pPr marL="12700" marR="751840">
              <a:lnSpc>
                <a:spcPct val="100000"/>
              </a:lnSpc>
              <a:spcBef>
                <a:spcPts val="5"/>
              </a:spcBef>
            </a:pPr>
            <a:r>
              <a:rPr sz="1800" b="1" spc="-5" dirty="0">
                <a:solidFill>
                  <a:srgbClr val="0078D2"/>
                </a:solidFill>
                <a:latin typeface="Segoe UI Semibold"/>
                <a:cs typeface="Segoe UI Semibold"/>
              </a:rPr>
              <a:t>Frontend 1. </a:t>
            </a:r>
            <a:r>
              <a:rPr sz="1800" b="1" dirty="0">
                <a:solidFill>
                  <a:srgbClr val="0078D2"/>
                </a:solidFill>
                <a:latin typeface="Segoe UI Semibold"/>
                <a:cs typeface="Segoe UI Semibold"/>
              </a:rPr>
              <a:t>A </a:t>
            </a:r>
            <a:r>
              <a:rPr sz="1800" b="1" spc="-5" dirty="0">
                <a:solidFill>
                  <a:srgbClr val="0078D2"/>
                </a:solidFill>
                <a:latin typeface="Segoe UI Semibold"/>
                <a:cs typeface="Segoe UI Semibold"/>
              </a:rPr>
              <a:t>loopback </a:t>
            </a:r>
            <a:r>
              <a:rPr sz="1800" b="1" dirty="0">
                <a:solidFill>
                  <a:srgbClr val="0078D2"/>
                </a:solidFill>
                <a:latin typeface="Segoe UI Semibold"/>
                <a:cs typeface="Segoe UI Semibold"/>
              </a:rPr>
              <a:t>interface </a:t>
            </a:r>
            <a:r>
              <a:rPr sz="1800" b="1" spc="-10" dirty="0">
                <a:solidFill>
                  <a:srgbClr val="0078D2"/>
                </a:solidFill>
                <a:latin typeface="Segoe UI Semibold"/>
                <a:cs typeface="Segoe UI Semibold"/>
              </a:rPr>
              <a:t>within </a:t>
            </a:r>
            <a:r>
              <a:rPr sz="1800" b="1" spc="-5" dirty="0">
                <a:solidFill>
                  <a:srgbClr val="0078D2"/>
                </a:solidFill>
                <a:latin typeface="Segoe UI Semibold"/>
                <a:cs typeface="Segoe UI Semibold"/>
              </a:rPr>
              <a:t>guest </a:t>
            </a:r>
            <a:r>
              <a:rPr sz="1800" b="1" dirty="0">
                <a:solidFill>
                  <a:srgbClr val="0078D2"/>
                </a:solidFill>
                <a:latin typeface="Segoe UI Semibold"/>
                <a:cs typeface="Segoe UI Semibold"/>
              </a:rPr>
              <a:t>OS </a:t>
            </a:r>
            <a:r>
              <a:rPr sz="1800" b="1" spc="-5" dirty="0">
                <a:solidFill>
                  <a:srgbClr val="0078D2"/>
                </a:solidFill>
                <a:latin typeface="Segoe UI Semibold"/>
                <a:cs typeface="Segoe UI Semibold"/>
              </a:rPr>
              <a:t>that is </a:t>
            </a:r>
            <a:r>
              <a:rPr sz="1800" b="1" dirty="0">
                <a:solidFill>
                  <a:srgbClr val="0078D2"/>
                </a:solidFill>
                <a:latin typeface="Segoe UI Semibold"/>
                <a:cs typeface="Segoe UI Semibold"/>
              </a:rPr>
              <a:t>configured </a:t>
            </a:r>
            <a:r>
              <a:rPr sz="1800" b="1" spc="-5" dirty="0">
                <a:solidFill>
                  <a:srgbClr val="0078D2"/>
                </a:solidFill>
                <a:latin typeface="Segoe UI Semibold"/>
                <a:cs typeface="Segoe UI Semibold"/>
              </a:rPr>
              <a:t>with </a:t>
            </a:r>
            <a:r>
              <a:rPr sz="1800" b="1" dirty="0">
                <a:solidFill>
                  <a:srgbClr val="0078D2"/>
                </a:solidFill>
                <a:latin typeface="Segoe UI Semibold"/>
                <a:cs typeface="Segoe UI Semibold"/>
              </a:rPr>
              <a:t>IP </a:t>
            </a:r>
            <a:r>
              <a:rPr sz="1800" b="1" spc="-5" dirty="0">
                <a:solidFill>
                  <a:srgbClr val="0078D2"/>
                </a:solidFill>
                <a:latin typeface="Segoe UI Semibold"/>
                <a:cs typeface="Segoe UI Semibold"/>
              </a:rPr>
              <a:t>address </a:t>
            </a:r>
            <a:r>
              <a:rPr sz="1800" b="1" spc="-10" dirty="0">
                <a:solidFill>
                  <a:srgbClr val="0078D2"/>
                </a:solidFill>
                <a:latin typeface="Segoe UI Semibold"/>
                <a:cs typeface="Segoe UI Semibold"/>
              </a:rPr>
              <a:t>of </a:t>
            </a:r>
            <a:r>
              <a:rPr sz="1800" b="1" spc="-5" dirty="0">
                <a:solidFill>
                  <a:srgbClr val="0078D2"/>
                </a:solidFill>
                <a:latin typeface="Segoe UI Semibold"/>
                <a:cs typeface="Segoe UI Semibold"/>
              </a:rPr>
              <a:t>Frontend </a:t>
            </a:r>
            <a:r>
              <a:rPr sz="1800" b="1" dirty="0">
                <a:solidFill>
                  <a:srgbClr val="0078D2"/>
                </a:solidFill>
                <a:latin typeface="Segoe UI Semibold"/>
                <a:cs typeface="Segoe UI Semibold"/>
              </a:rPr>
              <a:t>1  </a:t>
            </a:r>
            <a:r>
              <a:rPr sz="1800" b="1" spc="-5" dirty="0">
                <a:solidFill>
                  <a:srgbClr val="0078D2"/>
                </a:solidFill>
                <a:latin typeface="Segoe UI Semibold"/>
                <a:cs typeface="Segoe UI Semibold"/>
              </a:rPr>
              <a:t>Frontend 2. </a:t>
            </a:r>
            <a:r>
              <a:rPr sz="1800" b="1" dirty="0">
                <a:solidFill>
                  <a:srgbClr val="0078D2"/>
                </a:solidFill>
                <a:latin typeface="Segoe UI Semibold"/>
                <a:cs typeface="Segoe UI Semibold"/>
              </a:rPr>
              <a:t>A </a:t>
            </a:r>
            <a:r>
              <a:rPr sz="1800" b="1" spc="-5" dirty="0">
                <a:solidFill>
                  <a:srgbClr val="0078D2"/>
                </a:solidFill>
                <a:latin typeface="Segoe UI Semibold"/>
                <a:cs typeface="Segoe UI Semibold"/>
              </a:rPr>
              <a:t>loopback </a:t>
            </a:r>
            <a:r>
              <a:rPr sz="1800" b="1" dirty="0">
                <a:solidFill>
                  <a:srgbClr val="0078D2"/>
                </a:solidFill>
                <a:latin typeface="Segoe UI Semibold"/>
                <a:cs typeface="Segoe UI Semibold"/>
              </a:rPr>
              <a:t>interface </a:t>
            </a:r>
            <a:r>
              <a:rPr sz="1800" b="1" spc="-10" dirty="0">
                <a:solidFill>
                  <a:srgbClr val="0078D2"/>
                </a:solidFill>
                <a:latin typeface="Segoe UI Semibold"/>
                <a:cs typeface="Segoe UI Semibold"/>
              </a:rPr>
              <a:t>within </a:t>
            </a:r>
            <a:r>
              <a:rPr sz="1800" b="1" spc="-5" dirty="0">
                <a:solidFill>
                  <a:srgbClr val="0078D2"/>
                </a:solidFill>
                <a:latin typeface="Segoe UI Semibold"/>
                <a:cs typeface="Segoe UI Semibold"/>
              </a:rPr>
              <a:t>guest </a:t>
            </a:r>
            <a:r>
              <a:rPr sz="1800" b="1" dirty="0">
                <a:solidFill>
                  <a:srgbClr val="0078D2"/>
                </a:solidFill>
                <a:latin typeface="Segoe UI Semibold"/>
                <a:cs typeface="Segoe UI Semibold"/>
              </a:rPr>
              <a:t>OS </a:t>
            </a:r>
            <a:r>
              <a:rPr sz="1800" b="1" spc="-5" dirty="0">
                <a:solidFill>
                  <a:srgbClr val="0078D2"/>
                </a:solidFill>
                <a:latin typeface="Segoe UI Semibold"/>
                <a:cs typeface="Segoe UI Semibold"/>
              </a:rPr>
              <a:t>that is </a:t>
            </a:r>
            <a:r>
              <a:rPr sz="1800" b="1" dirty="0">
                <a:solidFill>
                  <a:srgbClr val="0078D2"/>
                </a:solidFill>
                <a:latin typeface="Segoe UI Semibold"/>
                <a:cs typeface="Segoe UI Semibold"/>
              </a:rPr>
              <a:t>configured </a:t>
            </a:r>
            <a:r>
              <a:rPr sz="1800" b="1" spc="-5" dirty="0">
                <a:solidFill>
                  <a:srgbClr val="0078D2"/>
                </a:solidFill>
                <a:latin typeface="Segoe UI Semibold"/>
                <a:cs typeface="Segoe UI Semibold"/>
              </a:rPr>
              <a:t>with </a:t>
            </a:r>
            <a:r>
              <a:rPr sz="1800" b="1" dirty="0">
                <a:solidFill>
                  <a:srgbClr val="0078D2"/>
                </a:solidFill>
                <a:latin typeface="Segoe UI Semibold"/>
                <a:cs typeface="Segoe UI Semibold"/>
              </a:rPr>
              <a:t>IP </a:t>
            </a:r>
            <a:r>
              <a:rPr sz="1800" b="1" spc="-5" dirty="0">
                <a:solidFill>
                  <a:srgbClr val="0078D2"/>
                </a:solidFill>
                <a:latin typeface="Segoe UI Semibold"/>
                <a:cs typeface="Segoe UI Semibold"/>
              </a:rPr>
              <a:t>address </a:t>
            </a:r>
            <a:r>
              <a:rPr sz="1800" b="1" spc="-10" dirty="0">
                <a:solidFill>
                  <a:srgbClr val="0078D2"/>
                </a:solidFill>
                <a:latin typeface="Segoe UI Semibold"/>
                <a:cs typeface="Segoe UI Semibold"/>
              </a:rPr>
              <a:t>of </a:t>
            </a:r>
            <a:r>
              <a:rPr sz="1800" b="1" spc="-5" dirty="0">
                <a:solidFill>
                  <a:srgbClr val="0078D2"/>
                </a:solidFill>
                <a:latin typeface="Segoe UI Semibold"/>
                <a:cs typeface="Segoe UI Semibold"/>
              </a:rPr>
              <a:t>Frontend</a:t>
            </a:r>
            <a:r>
              <a:rPr sz="1800" b="1" spc="114" dirty="0">
                <a:solidFill>
                  <a:srgbClr val="0078D2"/>
                </a:solidFill>
                <a:latin typeface="Segoe UI Semibold"/>
                <a:cs typeface="Segoe UI Semibold"/>
              </a:rPr>
              <a:t> </a:t>
            </a:r>
            <a:r>
              <a:rPr sz="1800" b="1" dirty="0">
                <a:solidFill>
                  <a:srgbClr val="0078D2"/>
                </a:solidFill>
                <a:latin typeface="Segoe UI Semibold"/>
                <a:cs typeface="Segoe UI Semibold"/>
              </a:rPr>
              <a:t>2</a:t>
            </a:r>
            <a:endParaRPr sz="1800">
              <a:latin typeface="Segoe UI Semibold"/>
              <a:cs typeface="Segoe UI Semibold"/>
            </a:endParaRPr>
          </a:p>
          <a:p>
            <a:pPr marL="12700" marR="5080">
              <a:lnSpc>
                <a:spcPts val="2400"/>
              </a:lnSpc>
              <a:spcBef>
                <a:spcPts val="70"/>
              </a:spcBef>
            </a:pPr>
            <a:r>
              <a:rPr sz="2000" b="1" dirty="0">
                <a:solidFill>
                  <a:srgbClr val="3B3B41"/>
                </a:solidFill>
                <a:latin typeface="Segoe UI"/>
                <a:cs typeface="Segoe UI"/>
              </a:rPr>
              <a:t>The </a:t>
            </a:r>
            <a:r>
              <a:rPr sz="2000" b="1" spc="-5" dirty="0">
                <a:solidFill>
                  <a:srgbClr val="3B3B41"/>
                </a:solidFill>
                <a:latin typeface="Segoe UI"/>
                <a:cs typeface="Segoe UI"/>
              </a:rPr>
              <a:t>destination </a:t>
            </a:r>
            <a:r>
              <a:rPr sz="2000" b="1" spc="-25" dirty="0">
                <a:solidFill>
                  <a:srgbClr val="3B3B41"/>
                </a:solidFill>
                <a:latin typeface="Segoe UI"/>
                <a:cs typeface="Segoe UI"/>
              </a:rPr>
              <a:t>of </a:t>
            </a:r>
            <a:r>
              <a:rPr sz="2000" b="1" dirty="0">
                <a:solidFill>
                  <a:srgbClr val="3B3B41"/>
                </a:solidFill>
                <a:latin typeface="Segoe UI"/>
                <a:cs typeface="Segoe UI"/>
              </a:rPr>
              <a:t>the inbound flow </a:t>
            </a:r>
            <a:r>
              <a:rPr sz="2000" b="1" spc="-5" dirty="0">
                <a:solidFill>
                  <a:srgbClr val="3B3B41"/>
                </a:solidFill>
                <a:latin typeface="Segoe UI"/>
                <a:cs typeface="Segoe UI"/>
              </a:rPr>
              <a:t>is the frontend </a:t>
            </a:r>
            <a:r>
              <a:rPr sz="2000" b="1" dirty="0">
                <a:solidFill>
                  <a:srgbClr val="3B3B41"/>
                </a:solidFill>
                <a:latin typeface="Segoe UI"/>
                <a:cs typeface="Segoe UI"/>
              </a:rPr>
              <a:t>IP </a:t>
            </a:r>
            <a:r>
              <a:rPr sz="2000" b="1" spc="-10" dirty="0">
                <a:solidFill>
                  <a:srgbClr val="3B3B41"/>
                </a:solidFill>
                <a:latin typeface="Segoe UI"/>
                <a:cs typeface="Segoe UI"/>
              </a:rPr>
              <a:t>address </a:t>
            </a:r>
            <a:r>
              <a:rPr sz="2000" b="1" spc="-5" dirty="0">
                <a:solidFill>
                  <a:srgbClr val="3B3B41"/>
                </a:solidFill>
                <a:latin typeface="Segoe UI"/>
                <a:cs typeface="Segoe UI"/>
              </a:rPr>
              <a:t>on </a:t>
            </a:r>
            <a:r>
              <a:rPr sz="2000" b="1" dirty="0">
                <a:solidFill>
                  <a:srgbClr val="3B3B41"/>
                </a:solidFill>
                <a:latin typeface="Segoe UI"/>
                <a:cs typeface="Segoe UI"/>
              </a:rPr>
              <a:t>the </a:t>
            </a:r>
            <a:r>
              <a:rPr sz="2000" b="1" spc="-5" dirty="0">
                <a:solidFill>
                  <a:srgbClr val="3B3B41"/>
                </a:solidFill>
                <a:latin typeface="Segoe UI"/>
                <a:cs typeface="Segoe UI"/>
              </a:rPr>
              <a:t>loopback </a:t>
            </a:r>
            <a:r>
              <a:rPr sz="2000" b="1" dirty="0">
                <a:solidFill>
                  <a:srgbClr val="3B3B41"/>
                </a:solidFill>
                <a:latin typeface="Segoe UI"/>
                <a:cs typeface="Segoe UI"/>
              </a:rPr>
              <a:t>interface </a:t>
            </a:r>
            <a:r>
              <a:rPr sz="2000" b="1" spc="-5" dirty="0">
                <a:solidFill>
                  <a:srgbClr val="3B3B41"/>
                </a:solidFill>
                <a:latin typeface="Segoe UI"/>
                <a:cs typeface="Segoe UI"/>
              </a:rPr>
              <a:t>in  </a:t>
            </a:r>
            <a:r>
              <a:rPr sz="2000" b="1" dirty="0">
                <a:solidFill>
                  <a:srgbClr val="3B3B41"/>
                </a:solidFill>
                <a:latin typeface="Segoe UI"/>
                <a:cs typeface="Segoe UI"/>
              </a:rPr>
              <a:t>the</a:t>
            </a:r>
            <a:r>
              <a:rPr sz="2000" b="1" spc="-25" dirty="0">
                <a:solidFill>
                  <a:srgbClr val="3B3B41"/>
                </a:solidFill>
                <a:latin typeface="Segoe UI"/>
                <a:cs typeface="Segoe UI"/>
              </a:rPr>
              <a:t> </a:t>
            </a:r>
            <a:r>
              <a:rPr sz="2000" b="1" dirty="0">
                <a:solidFill>
                  <a:srgbClr val="3B3B41"/>
                </a:solidFill>
                <a:latin typeface="Segoe UI"/>
                <a:cs typeface="Segoe UI"/>
              </a:rPr>
              <a:t>VM.</a:t>
            </a:r>
            <a:endParaRPr sz="2000">
              <a:latin typeface="Segoe UI"/>
              <a:cs typeface="Segoe UI"/>
            </a:endParaRPr>
          </a:p>
          <a:p>
            <a:pPr marL="12700">
              <a:lnSpc>
                <a:spcPts val="2320"/>
              </a:lnSpc>
            </a:pPr>
            <a:r>
              <a:rPr sz="2000" b="1" spc="-5" dirty="0">
                <a:solidFill>
                  <a:srgbClr val="3B3B41"/>
                </a:solidFill>
                <a:latin typeface="Segoe UI"/>
                <a:cs typeface="Segoe UI"/>
              </a:rPr>
              <a:t>By </a:t>
            </a:r>
            <a:r>
              <a:rPr sz="2000" b="1" dirty="0">
                <a:solidFill>
                  <a:srgbClr val="3B3B41"/>
                </a:solidFill>
                <a:latin typeface="Segoe UI"/>
                <a:cs typeface="Segoe UI"/>
              </a:rPr>
              <a:t>changing the </a:t>
            </a:r>
            <a:r>
              <a:rPr sz="2000" b="1" spc="-5" dirty="0">
                <a:solidFill>
                  <a:srgbClr val="3B3B41"/>
                </a:solidFill>
                <a:latin typeface="Segoe UI"/>
                <a:cs typeface="Segoe UI"/>
              </a:rPr>
              <a:t>destination </a:t>
            </a:r>
            <a:r>
              <a:rPr sz="2000" b="1" dirty="0">
                <a:solidFill>
                  <a:srgbClr val="3B3B41"/>
                </a:solidFill>
                <a:latin typeface="Segoe UI"/>
                <a:cs typeface="Segoe UI"/>
              </a:rPr>
              <a:t>IP </a:t>
            </a:r>
            <a:r>
              <a:rPr sz="2000" b="1" spc="-5" dirty="0">
                <a:solidFill>
                  <a:srgbClr val="3B3B41"/>
                </a:solidFill>
                <a:latin typeface="Segoe UI"/>
                <a:cs typeface="Segoe UI"/>
              </a:rPr>
              <a:t>address, </a:t>
            </a:r>
            <a:r>
              <a:rPr sz="2000" b="1" spc="-10" dirty="0">
                <a:solidFill>
                  <a:srgbClr val="3B3B41"/>
                </a:solidFill>
                <a:latin typeface="Segoe UI"/>
                <a:cs typeface="Segoe UI"/>
              </a:rPr>
              <a:t>you </a:t>
            </a:r>
            <a:r>
              <a:rPr sz="2000" b="1" dirty="0">
                <a:solidFill>
                  <a:srgbClr val="3B3B41"/>
                </a:solidFill>
                <a:latin typeface="Segoe UI"/>
                <a:cs typeface="Segoe UI"/>
              </a:rPr>
              <a:t>can enable </a:t>
            </a:r>
            <a:r>
              <a:rPr sz="2000" b="1" spc="10" dirty="0">
                <a:solidFill>
                  <a:srgbClr val="3B3B41"/>
                </a:solidFill>
                <a:latin typeface="Segoe UI"/>
                <a:cs typeface="Segoe UI"/>
              </a:rPr>
              <a:t>port </a:t>
            </a:r>
            <a:r>
              <a:rPr sz="2000" b="1" spc="-5" dirty="0">
                <a:solidFill>
                  <a:srgbClr val="3B3B41"/>
                </a:solidFill>
                <a:latin typeface="Segoe UI"/>
                <a:cs typeface="Segoe UI"/>
              </a:rPr>
              <a:t>reuse on the </a:t>
            </a:r>
            <a:r>
              <a:rPr sz="2000" b="1" dirty="0">
                <a:solidFill>
                  <a:srgbClr val="3B3B41"/>
                </a:solidFill>
                <a:latin typeface="Segoe UI"/>
                <a:cs typeface="Segoe UI"/>
              </a:rPr>
              <a:t>same</a:t>
            </a:r>
            <a:r>
              <a:rPr sz="2000" b="1" spc="-60" dirty="0">
                <a:solidFill>
                  <a:srgbClr val="3B3B41"/>
                </a:solidFill>
                <a:latin typeface="Segoe UI"/>
                <a:cs typeface="Segoe UI"/>
              </a:rPr>
              <a:t> </a:t>
            </a:r>
            <a:r>
              <a:rPr sz="2000" b="1" dirty="0">
                <a:solidFill>
                  <a:srgbClr val="3B3B41"/>
                </a:solidFill>
                <a:latin typeface="Segoe UI"/>
                <a:cs typeface="Segoe UI"/>
              </a:rPr>
              <a:t>VM.</a:t>
            </a:r>
            <a:endParaRPr sz="2000">
              <a:latin typeface="Segoe UI"/>
              <a:cs typeface="Segoe U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930735" y="2890426"/>
            <a:ext cx="7071497" cy="333208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88365" y="492963"/>
            <a:ext cx="301180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3B3B41"/>
                </a:solidFill>
                <a:latin typeface="Segoe UI Semibold"/>
                <a:cs typeface="Segoe UI Semibold"/>
              </a:rPr>
              <a:t>Session</a:t>
            </a:r>
            <a:r>
              <a:rPr sz="2800" b="1" spc="-90" dirty="0">
                <a:solidFill>
                  <a:srgbClr val="3B3B41"/>
                </a:solidFill>
                <a:latin typeface="Segoe UI Semibold"/>
                <a:cs typeface="Segoe UI Semibold"/>
              </a:rPr>
              <a:t> </a:t>
            </a:r>
            <a:r>
              <a:rPr sz="2800" b="1" spc="-60" dirty="0">
                <a:solidFill>
                  <a:srgbClr val="3B3B41"/>
                </a:solidFill>
                <a:latin typeface="Segoe UI Semibold"/>
                <a:cs typeface="Segoe UI Semibold"/>
              </a:rPr>
              <a:t>Persistence</a:t>
            </a:r>
            <a:endParaRPr sz="2800">
              <a:latin typeface="Segoe UI Semibold"/>
              <a:cs typeface="Segoe UI Semibold"/>
            </a:endParaRPr>
          </a:p>
        </p:txBody>
      </p:sp>
      <p:sp>
        <p:nvSpPr>
          <p:cNvPr id="4" name="object 4"/>
          <p:cNvSpPr txBox="1"/>
          <p:nvPr/>
        </p:nvSpPr>
        <p:spPr>
          <a:xfrm>
            <a:off x="538683" y="1791715"/>
            <a:ext cx="9799320" cy="1856105"/>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Load</a:t>
            </a:r>
            <a:r>
              <a:rPr sz="2400" b="1" spc="-95" dirty="0">
                <a:solidFill>
                  <a:srgbClr val="3B3B41"/>
                </a:solidFill>
                <a:latin typeface="Segoe UI Semibold"/>
                <a:cs typeface="Segoe UI Semibold"/>
              </a:rPr>
              <a:t> </a:t>
            </a:r>
            <a:r>
              <a:rPr sz="2400" b="1" spc="-50" dirty="0">
                <a:solidFill>
                  <a:srgbClr val="3B3B41"/>
                </a:solidFill>
                <a:latin typeface="Segoe UI Semibold"/>
                <a:cs typeface="Segoe UI Semibold"/>
              </a:rPr>
              <a:t>balancing</a:t>
            </a:r>
            <a:r>
              <a:rPr sz="2400" b="1" spc="-130" dirty="0">
                <a:solidFill>
                  <a:srgbClr val="3B3B41"/>
                </a:solidFill>
                <a:latin typeface="Segoe UI Semibold"/>
                <a:cs typeface="Segoe UI Semibold"/>
              </a:rPr>
              <a:t> </a:t>
            </a:r>
            <a:r>
              <a:rPr sz="2400" b="1" spc="-40" dirty="0">
                <a:solidFill>
                  <a:srgbClr val="3B3B41"/>
                </a:solidFill>
                <a:latin typeface="Segoe UI Semibold"/>
                <a:cs typeface="Segoe UI Semibold"/>
              </a:rPr>
              <a:t>uses</a:t>
            </a:r>
            <a:r>
              <a:rPr sz="2400" b="1" spc="-100"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5" dirty="0">
                <a:solidFill>
                  <a:srgbClr val="3B3B41"/>
                </a:solidFill>
                <a:latin typeface="Segoe UI Semibold"/>
                <a:cs typeface="Segoe UI Semibold"/>
              </a:rPr>
              <a:t> </a:t>
            </a:r>
            <a:r>
              <a:rPr sz="2400" b="1" spc="-45" dirty="0">
                <a:solidFill>
                  <a:srgbClr val="3B3B41"/>
                </a:solidFill>
                <a:latin typeface="Segoe UI Semibold"/>
                <a:cs typeface="Segoe UI Semibold"/>
              </a:rPr>
              <a:t>hash</a:t>
            </a:r>
            <a:r>
              <a:rPr sz="2400" b="1" spc="-80" dirty="0">
                <a:solidFill>
                  <a:srgbClr val="3B3B41"/>
                </a:solidFill>
                <a:latin typeface="Segoe UI Semibold"/>
                <a:cs typeface="Segoe UI Semibold"/>
              </a:rPr>
              <a:t> </a:t>
            </a:r>
            <a:r>
              <a:rPr sz="2400" b="1" spc="-35" dirty="0">
                <a:solidFill>
                  <a:srgbClr val="3B3B41"/>
                </a:solidFill>
                <a:latin typeface="Segoe UI Semibold"/>
                <a:cs typeface="Segoe UI Semibold"/>
              </a:rPr>
              <a:t>to</a:t>
            </a:r>
            <a:r>
              <a:rPr sz="2400" b="1" spc="-105" dirty="0">
                <a:solidFill>
                  <a:srgbClr val="3B3B41"/>
                </a:solidFill>
                <a:latin typeface="Segoe UI Semibold"/>
                <a:cs typeface="Segoe UI Semibold"/>
              </a:rPr>
              <a:t> </a:t>
            </a:r>
            <a:r>
              <a:rPr sz="2400" b="1" spc="-35" dirty="0">
                <a:solidFill>
                  <a:srgbClr val="3B3B41"/>
                </a:solidFill>
                <a:latin typeface="Segoe UI Semibold"/>
                <a:cs typeface="Segoe UI Semibold"/>
              </a:rPr>
              <a:t>map</a:t>
            </a:r>
            <a:r>
              <a:rPr sz="2400" b="1" spc="-90" dirty="0">
                <a:solidFill>
                  <a:srgbClr val="3B3B41"/>
                </a:solidFill>
                <a:latin typeface="Segoe UI Semibold"/>
                <a:cs typeface="Segoe UI Semibold"/>
              </a:rPr>
              <a:t> </a:t>
            </a:r>
            <a:r>
              <a:rPr sz="2400" b="1" spc="-45" dirty="0">
                <a:solidFill>
                  <a:srgbClr val="3B3B41"/>
                </a:solidFill>
                <a:latin typeface="Segoe UI Semibold"/>
                <a:cs typeface="Segoe UI Semibold"/>
              </a:rPr>
              <a:t>traffic</a:t>
            </a:r>
            <a:r>
              <a:rPr sz="2400" b="1" spc="-125" dirty="0">
                <a:solidFill>
                  <a:srgbClr val="3B3B41"/>
                </a:solidFill>
                <a:latin typeface="Segoe UI Semibold"/>
                <a:cs typeface="Segoe UI Semibold"/>
              </a:rPr>
              <a:t> </a:t>
            </a:r>
            <a:r>
              <a:rPr sz="2400" b="1" spc="-35" dirty="0">
                <a:solidFill>
                  <a:srgbClr val="3B3B41"/>
                </a:solidFill>
                <a:latin typeface="Segoe UI Semibold"/>
                <a:cs typeface="Segoe UI Semibold"/>
              </a:rPr>
              <a:t>to</a:t>
            </a:r>
            <a:r>
              <a:rPr sz="2400" b="1" spc="-105" dirty="0">
                <a:solidFill>
                  <a:srgbClr val="3B3B41"/>
                </a:solidFill>
                <a:latin typeface="Segoe UI Semibold"/>
                <a:cs typeface="Segoe UI Semibold"/>
              </a:rPr>
              <a:t> </a:t>
            </a:r>
            <a:r>
              <a:rPr sz="2400" b="1" spc="-55" dirty="0">
                <a:solidFill>
                  <a:srgbClr val="3B3B41"/>
                </a:solidFill>
                <a:latin typeface="Segoe UI Semibold"/>
                <a:cs typeface="Segoe UI Semibold"/>
              </a:rPr>
              <a:t>backend</a:t>
            </a:r>
            <a:r>
              <a:rPr sz="2400" b="1" spc="-114" dirty="0">
                <a:solidFill>
                  <a:srgbClr val="3B3B41"/>
                </a:solidFill>
                <a:latin typeface="Segoe UI Semibold"/>
                <a:cs typeface="Segoe UI Semibold"/>
              </a:rPr>
              <a:t> </a:t>
            </a:r>
            <a:r>
              <a:rPr sz="2400" b="1" spc="-40" dirty="0">
                <a:solidFill>
                  <a:srgbClr val="3B3B41"/>
                </a:solidFill>
                <a:latin typeface="Segoe UI Semibold"/>
                <a:cs typeface="Segoe UI Semibold"/>
              </a:rPr>
              <a:t>pool</a:t>
            </a:r>
            <a:r>
              <a:rPr sz="2400" b="1" spc="-95" dirty="0">
                <a:solidFill>
                  <a:srgbClr val="3B3B41"/>
                </a:solidFill>
                <a:latin typeface="Segoe UI Semibold"/>
                <a:cs typeface="Segoe UI Semibold"/>
              </a:rPr>
              <a:t> </a:t>
            </a:r>
            <a:r>
              <a:rPr sz="2400" b="1" spc="-40" dirty="0">
                <a:solidFill>
                  <a:srgbClr val="3B3B41"/>
                </a:solidFill>
                <a:latin typeface="Segoe UI Semibold"/>
                <a:cs typeface="Segoe UI Semibold"/>
              </a:rPr>
              <a:t>VMs:</a:t>
            </a:r>
            <a:endParaRPr sz="2400">
              <a:latin typeface="Segoe UI Semibold"/>
              <a:cs typeface="Segoe UI Semibold"/>
            </a:endParaRPr>
          </a:p>
          <a:p>
            <a:pPr marL="12700">
              <a:lnSpc>
                <a:spcPct val="100000"/>
              </a:lnSpc>
            </a:pPr>
            <a:r>
              <a:rPr sz="2000" b="1" dirty="0">
                <a:solidFill>
                  <a:srgbClr val="3B3B41"/>
                </a:solidFill>
                <a:latin typeface="Segoe UI"/>
                <a:cs typeface="Segoe UI"/>
              </a:rPr>
              <a:t>5-tuple </a:t>
            </a:r>
            <a:r>
              <a:rPr sz="2000" b="1" spc="-5" dirty="0">
                <a:solidFill>
                  <a:srgbClr val="3B3B41"/>
                </a:solidFill>
                <a:latin typeface="Segoe UI"/>
                <a:cs typeface="Segoe UI"/>
              </a:rPr>
              <a:t>(source </a:t>
            </a:r>
            <a:r>
              <a:rPr sz="2000" b="1" spc="-110" dirty="0">
                <a:solidFill>
                  <a:srgbClr val="3B3B41"/>
                </a:solidFill>
                <a:latin typeface="Segoe UI"/>
                <a:cs typeface="Segoe UI"/>
              </a:rPr>
              <a:t>IP, </a:t>
            </a:r>
            <a:r>
              <a:rPr sz="2000" b="1" spc="-5" dirty="0">
                <a:solidFill>
                  <a:srgbClr val="3B3B41"/>
                </a:solidFill>
                <a:latin typeface="Segoe UI"/>
                <a:cs typeface="Segoe UI"/>
              </a:rPr>
              <a:t>source </a:t>
            </a:r>
            <a:r>
              <a:rPr sz="2000" b="1" spc="5" dirty="0">
                <a:solidFill>
                  <a:srgbClr val="3B3B41"/>
                </a:solidFill>
                <a:latin typeface="Segoe UI"/>
                <a:cs typeface="Segoe UI"/>
              </a:rPr>
              <a:t>port, </a:t>
            </a:r>
            <a:r>
              <a:rPr sz="2000" b="1" spc="-5" dirty="0">
                <a:solidFill>
                  <a:srgbClr val="3B3B41"/>
                </a:solidFill>
                <a:latin typeface="Segoe UI"/>
                <a:cs typeface="Segoe UI"/>
              </a:rPr>
              <a:t>destination </a:t>
            </a:r>
            <a:r>
              <a:rPr sz="2000" b="1" spc="-110" dirty="0">
                <a:solidFill>
                  <a:srgbClr val="3B3B41"/>
                </a:solidFill>
                <a:latin typeface="Segoe UI"/>
                <a:cs typeface="Segoe UI"/>
              </a:rPr>
              <a:t>IP, </a:t>
            </a:r>
            <a:r>
              <a:rPr sz="2000" b="1" spc="-5" dirty="0">
                <a:solidFill>
                  <a:srgbClr val="3B3B41"/>
                </a:solidFill>
                <a:latin typeface="Segoe UI"/>
                <a:cs typeface="Segoe UI"/>
              </a:rPr>
              <a:t>destination </a:t>
            </a:r>
            <a:r>
              <a:rPr sz="2000" b="1" spc="5" dirty="0">
                <a:solidFill>
                  <a:srgbClr val="3B3B41"/>
                </a:solidFill>
                <a:latin typeface="Segoe UI"/>
                <a:cs typeface="Segoe UI"/>
              </a:rPr>
              <a:t>port, </a:t>
            </a:r>
            <a:r>
              <a:rPr sz="2000" b="1" dirty="0">
                <a:solidFill>
                  <a:srgbClr val="3B3B41"/>
                </a:solidFill>
                <a:latin typeface="Segoe UI"/>
                <a:cs typeface="Segoe UI"/>
              </a:rPr>
              <a:t>and </a:t>
            </a:r>
            <a:r>
              <a:rPr sz="2000" b="1" spc="-5" dirty="0">
                <a:solidFill>
                  <a:srgbClr val="3B3B41"/>
                </a:solidFill>
                <a:latin typeface="Segoe UI"/>
                <a:cs typeface="Segoe UI"/>
              </a:rPr>
              <a:t>protocol</a:t>
            </a:r>
            <a:r>
              <a:rPr sz="2000" b="1" spc="100" dirty="0">
                <a:solidFill>
                  <a:srgbClr val="3B3B41"/>
                </a:solidFill>
                <a:latin typeface="Segoe UI"/>
                <a:cs typeface="Segoe UI"/>
              </a:rPr>
              <a:t> </a:t>
            </a:r>
            <a:r>
              <a:rPr sz="2000" b="1" spc="-5" dirty="0">
                <a:solidFill>
                  <a:srgbClr val="3B3B41"/>
                </a:solidFill>
                <a:latin typeface="Segoe UI"/>
                <a:cs typeface="Segoe UI"/>
              </a:rPr>
              <a:t>type)</a:t>
            </a:r>
            <a:endParaRPr sz="2000">
              <a:latin typeface="Segoe UI"/>
              <a:cs typeface="Segoe UI"/>
            </a:endParaRPr>
          </a:p>
          <a:p>
            <a:pPr marL="12700">
              <a:lnSpc>
                <a:spcPct val="100000"/>
              </a:lnSpc>
              <a:spcBef>
                <a:spcPts val="5"/>
              </a:spcBef>
            </a:pPr>
            <a:r>
              <a:rPr sz="2000" b="1" spc="-10" dirty="0">
                <a:solidFill>
                  <a:srgbClr val="3B3B41"/>
                </a:solidFill>
                <a:latin typeface="Segoe UI"/>
                <a:cs typeface="Segoe UI"/>
              </a:rPr>
              <a:t>Stickiness </a:t>
            </a:r>
            <a:r>
              <a:rPr sz="2000" b="1" spc="-5" dirty="0">
                <a:solidFill>
                  <a:srgbClr val="3B3B41"/>
                </a:solidFill>
                <a:latin typeface="Segoe UI"/>
                <a:cs typeface="Segoe UI"/>
              </a:rPr>
              <a:t>applies only within </a:t>
            </a:r>
            <a:r>
              <a:rPr sz="2000" b="1" dirty="0">
                <a:solidFill>
                  <a:srgbClr val="3B3B41"/>
                </a:solidFill>
                <a:latin typeface="Segoe UI"/>
                <a:cs typeface="Segoe UI"/>
              </a:rPr>
              <a:t>a transport</a:t>
            </a:r>
            <a:r>
              <a:rPr sz="2000" b="1" spc="-80" dirty="0">
                <a:solidFill>
                  <a:srgbClr val="3B3B41"/>
                </a:solidFill>
                <a:latin typeface="Segoe UI"/>
                <a:cs typeface="Segoe UI"/>
              </a:rPr>
              <a:t> </a:t>
            </a:r>
            <a:r>
              <a:rPr sz="2000" b="1" spc="-5" dirty="0">
                <a:solidFill>
                  <a:srgbClr val="3B3B41"/>
                </a:solidFill>
                <a:latin typeface="Segoe UI"/>
                <a:cs typeface="Segoe UI"/>
              </a:rPr>
              <a:t>session.</a:t>
            </a:r>
            <a:endParaRPr sz="2000">
              <a:latin typeface="Segoe UI"/>
              <a:cs typeface="Segoe UI"/>
            </a:endParaRPr>
          </a:p>
          <a:p>
            <a:pPr marL="12700">
              <a:lnSpc>
                <a:spcPct val="100000"/>
              </a:lnSpc>
            </a:pPr>
            <a:r>
              <a:rPr sz="2000" b="1" spc="-65" dirty="0">
                <a:solidFill>
                  <a:srgbClr val="3B3B41"/>
                </a:solidFill>
                <a:latin typeface="Segoe UI"/>
                <a:cs typeface="Segoe UI"/>
              </a:rPr>
              <a:t>You </a:t>
            </a:r>
            <a:r>
              <a:rPr sz="2000" b="1" dirty="0">
                <a:solidFill>
                  <a:srgbClr val="3B3B41"/>
                </a:solidFill>
                <a:latin typeface="Segoe UI"/>
                <a:cs typeface="Segoe UI"/>
              </a:rPr>
              <a:t>can change the </a:t>
            </a:r>
            <a:r>
              <a:rPr sz="2000" b="1" spc="-5" dirty="0">
                <a:solidFill>
                  <a:srgbClr val="3B3B41"/>
                </a:solidFill>
                <a:latin typeface="Segoe UI"/>
                <a:cs typeface="Segoe UI"/>
              </a:rPr>
              <a:t>default session persistence (None)</a:t>
            </a:r>
            <a:r>
              <a:rPr sz="2000" b="1" spc="10" dirty="0">
                <a:solidFill>
                  <a:srgbClr val="3B3B41"/>
                </a:solidFill>
                <a:latin typeface="Segoe UI"/>
                <a:cs typeface="Segoe UI"/>
              </a:rPr>
              <a:t> </a:t>
            </a:r>
            <a:r>
              <a:rPr sz="2000" b="1" spc="-10" dirty="0">
                <a:solidFill>
                  <a:srgbClr val="3B3B41"/>
                </a:solidFill>
                <a:latin typeface="Segoe UI"/>
                <a:cs typeface="Segoe UI"/>
              </a:rPr>
              <a:t>to:</a:t>
            </a:r>
            <a:endParaRPr sz="2000">
              <a:latin typeface="Segoe UI"/>
              <a:cs typeface="Segoe UI"/>
            </a:endParaRPr>
          </a:p>
          <a:p>
            <a:pPr marL="12700">
              <a:lnSpc>
                <a:spcPct val="100000"/>
              </a:lnSpc>
              <a:spcBef>
                <a:spcPts val="10"/>
              </a:spcBef>
            </a:pPr>
            <a:r>
              <a:rPr sz="1800" b="1" spc="-5" dirty="0">
                <a:solidFill>
                  <a:srgbClr val="0078D2"/>
                </a:solidFill>
                <a:latin typeface="Segoe UI Semibold"/>
                <a:cs typeface="Segoe UI Semibold"/>
              </a:rPr>
              <a:t>Client </a:t>
            </a:r>
            <a:r>
              <a:rPr sz="1800" b="1" dirty="0">
                <a:solidFill>
                  <a:srgbClr val="0078D2"/>
                </a:solidFill>
                <a:latin typeface="Segoe UI Semibold"/>
                <a:cs typeface="Segoe UI Semibold"/>
              </a:rPr>
              <a:t>IP</a:t>
            </a:r>
            <a:endParaRPr sz="1800">
              <a:latin typeface="Segoe UI Semibold"/>
              <a:cs typeface="Segoe UI Semibold"/>
            </a:endParaRPr>
          </a:p>
          <a:p>
            <a:pPr marL="12700">
              <a:lnSpc>
                <a:spcPct val="100000"/>
              </a:lnSpc>
            </a:pPr>
            <a:r>
              <a:rPr sz="1800" b="1" spc="-5" dirty="0">
                <a:solidFill>
                  <a:srgbClr val="0078D2"/>
                </a:solidFill>
                <a:latin typeface="Segoe UI Semibold"/>
                <a:cs typeface="Segoe UI Semibold"/>
              </a:rPr>
              <a:t>Client </a:t>
            </a:r>
            <a:r>
              <a:rPr sz="1800" b="1" dirty="0">
                <a:solidFill>
                  <a:srgbClr val="0078D2"/>
                </a:solidFill>
                <a:latin typeface="Segoe UI Semibold"/>
                <a:cs typeface="Segoe UI Semibold"/>
              </a:rPr>
              <a:t>IP </a:t>
            </a:r>
            <a:r>
              <a:rPr sz="1800" b="1" spc="-5" dirty="0">
                <a:solidFill>
                  <a:srgbClr val="0078D2"/>
                </a:solidFill>
                <a:latin typeface="Segoe UI Semibold"/>
                <a:cs typeface="Segoe UI Semibold"/>
              </a:rPr>
              <a:t>and</a:t>
            </a:r>
            <a:r>
              <a:rPr sz="1800" b="1" spc="5" dirty="0">
                <a:solidFill>
                  <a:srgbClr val="0078D2"/>
                </a:solidFill>
                <a:latin typeface="Segoe UI Semibold"/>
                <a:cs typeface="Segoe UI Semibold"/>
              </a:rPr>
              <a:t> </a:t>
            </a:r>
            <a:r>
              <a:rPr sz="1800" b="1" spc="-5" dirty="0">
                <a:solidFill>
                  <a:srgbClr val="0078D2"/>
                </a:solidFill>
                <a:latin typeface="Segoe UI Semibold"/>
                <a:cs typeface="Segoe UI Semibold"/>
              </a:rPr>
              <a:t>protocol</a:t>
            </a:r>
            <a:endParaRPr sz="1800">
              <a:latin typeface="Segoe UI Semibold"/>
              <a:cs typeface="Segoe UI Semibold"/>
            </a:endParaRPr>
          </a:p>
        </p:txBody>
      </p:sp>
      <p:sp>
        <p:nvSpPr>
          <p:cNvPr id="5" name="object 5"/>
          <p:cNvSpPr/>
          <p:nvPr/>
        </p:nvSpPr>
        <p:spPr>
          <a:xfrm>
            <a:off x="1110996" y="4139183"/>
            <a:ext cx="2304288" cy="217017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365" y="492963"/>
            <a:ext cx="2216150" cy="452120"/>
          </a:xfrm>
          <a:prstGeom prst="rect">
            <a:avLst/>
          </a:prstGeom>
        </p:spPr>
        <p:txBody>
          <a:bodyPr vert="horz" wrap="square" lIns="0" tIns="12065" rIns="0" bIns="0" rtlCol="0">
            <a:spAutoFit/>
          </a:bodyPr>
          <a:lstStyle/>
          <a:p>
            <a:pPr marL="12700">
              <a:lnSpc>
                <a:spcPct val="100000"/>
              </a:lnSpc>
              <a:spcBef>
                <a:spcPts val="95"/>
              </a:spcBef>
            </a:pPr>
            <a:r>
              <a:rPr sz="2800" b="1" spc="-45" dirty="0">
                <a:solidFill>
                  <a:srgbClr val="3B3B41"/>
                </a:solidFill>
                <a:latin typeface="Segoe UI Semibold"/>
                <a:cs typeface="Segoe UI Semibold"/>
              </a:rPr>
              <a:t>Health</a:t>
            </a:r>
            <a:r>
              <a:rPr sz="2800" b="1" spc="-175" dirty="0">
                <a:solidFill>
                  <a:srgbClr val="3B3B41"/>
                </a:solidFill>
                <a:latin typeface="Segoe UI Semibold"/>
                <a:cs typeface="Segoe UI Semibold"/>
              </a:rPr>
              <a:t> </a:t>
            </a:r>
            <a:r>
              <a:rPr sz="2800" b="1" spc="-50" dirty="0">
                <a:solidFill>
                  <a:srgbClr val="3B3B41"/>
                </a:solidFill>
                <a:latin typeface="Segoe UI Semibold"/>
                <a:cs typeface="Segoe UI Semibold"/>
              </a:rPr>
              <a:t>Probes</a:t>
            </a:r>
            <a:endParaRPr sz="2800">
              <a:latin typeface="Segoe UI Semibold"/>
              <a:cs typeface="Segoe UI Semibold"/>
            </a:endParaRPr>
          </a:p>
        </p:txBody>
      </p:sp>
      <p:sp>
        <p:nvSpPr>
          <p:cNvPr id="3" name="object 3"/>
          <p:cNvSpPr txBox="1"/>
          <p:nvPr/>
        </p:nvSpPr>
        <p:spPr>
          <a:xfrm>
            <a:off x="538683" y="1791715"/>
            <a:ext cx="6944995" cy="2526665"/>
          </a:xfrm>
          <a:prstGeom prst="rect">
            <a:avLst/>
          </a:prstGeom>
        </p:spPr>
        <p:txBody>
          <a:bodyPr vert="horz" wrap="square" lIns="0" tIns="12700" rIns="0" bIns="0" rtlCol="0">
            <a:spAutoFit/>
          </a:bodyPr>
          <a:lstStyle/>
          <a:p>
            <a:pPr marL="12700" marR="5080">
              <a:lnSpc>
                <a:spcPct val="100000"/>
              </a:lnSpc>
              <a:spcBef>
                <a:spcPts val="100"/>
              </a:spcBef>
            </a:pPr>
            <a:r>
              <a:rPr sz="2400" b="1" spc="-55" dirty="0">
                <a:solidFill>
                  <a:srgbClr val="3B3B41"/>
                </a:solidFill>
                <a:latin typeface="Segoe UI Semibold"/>
                <a:cs typeface="Segoe UI Semibold"/>
              </a:rPr>
              <a:t>Evaluate </a:t>
            </a:r>
            <a:r>
              <a:rPr sz="2400" b="1" spc="-45" dirty="0">
                <a:solidFill>
                  <a:srgbClr val="3B3B41"/>
                </a:solidFill>
                <a:latin typeface="Segoe UI Semibold"/>
                <a:cs typeface="Segoe UI Semibold"/>
              </a:rPr>
              <a:t>status of </a:t>
            </a:r>
            <a:r>
              <a:rPr sz="2400" b="1" spc="-50" dirty="0">
                <a:solidFill>
                  <a:srgbClr val="3B3B41"/>
                </a:solidFill>
                <a:latin typeface="Segoe UI Semibold"/>
                <a:cs typeface="Segoe UI Semibold"/>
              </a:rPr>
              <a:t>load balanced </a:t>
            </a:r>
            <a:r>
              <a:rPr sz="2400" b="1" spc="-55" dirty="0">
                <a:solidFill>
                  <a:srgbClr val="3B3B41"/>
                </a:solidFill>
                <a:latin typeface="Segoe UI Semibold"/>
                <a:cs typeface="Segoe UI Semibold"/>
              </a:rPr>
              <a:t>workloads:  </a:t>
            </a:r>
            <a:r>
              <a:rPr sz="2000" b="1" spc="-5" dirty="0">
                <a:solidFill>
                  <a:srgbClr val="3B3B41"/>
                </a:solidFill>
                <a:latin typeface="Segoe UI"/>
                <a:cs typeface="Segoe UI"/>
              </a:rPr>
              <a:t>Unhealthy threshold set to </a:t>
            </a:r>
            <a:r>
              <a:rPr sz="2000" b="1" dirty="0">
                <a:solidFill>
                  <a:srgbClr val="3B3B41"/>
                </a:solidFill>
                <a:latin typeface="Segoe UI"/>
                <a:cs typeface="Segoe UI"/>
              </a:rPr>
              <a:t>2 </a:t>
            </a:r>
            <a:r>
              <a:rPr sz="2000" b="1" spc="-5" dirty="0">
                <a:solidFill>
                  <a:srgbClr val="3B3B41"/>
                </a:solidFill>
                <a:latin typeface="Segoe UI"/>
                <a:cs typeface="Segoe UI"/>
              </a:rPr>
              <a:t>consecutive failures (default)  </a:t>
            </a:r>
            <a:r>
              <a:rPr sz="2000" b="1" dirty="0">
                <a:solidFill>
                  <a:srgbClr val="3B3B41"/>
                </a:solidFill>
                <a:latin typeface="Segoe UI"/>
                <a:cs typeface="Segoe UI"/>
              </a:rPr>
              <a:t>Interval </a:t>
            </a:r>
            <a:r>
              <a:rPr sz="2000" b="1" spc="-5" dirty="0">
                <a:solidFill>
                  <a:srgbClr val="3B3B41"/>
                </a:solidFill>
                <a:latin typeface="Segoe UI"/>
                <a:cs typeface="Segoe UI"/>
              </a:rPr>
              <a:t>set </a:t>
            </a:r>
            <a:r>
              <a:rPr sz="2000" b="1" spc="-10" dirty="0">
                <a:solidFill>
                  <a:srgbClr val="3B3B41"/>
                </a:solidFill>
                <a:latin typeface="Segoe UI"/>
                <a:cs typeface="Segoe UI"/>
              </a:rPr>
              <a:t>to </a:t>
            </a:r>
            <a:r>
              <a:rPr sz="2000" b="1" spc="-5" dirty="0">
                <a:solidFill>
                  <a:srgbClr val="3B3B41"/>
                </a:solidFill>
                <a:latin typeface="Segoe UI"/>
                <a:cs typeface="Segoe UI"/>
              </a:rPr>
              <a:t>15 second</a:t>
            </a:r>
            <a:r>
              <a:rPr sz="2000" b="1" spc="15" dirty="0">
                <a:solidFill>
                  <a:srgbClr val="3B3B41"/>
                </a:solidFill>
                <a:latin typeface="Segoe UI"/>
                <a:cs typeface="Segoe UI"/>
              </a:rPr>
              <a:t> </a:t>
            </a:r>
            <a:r>
              <a:rPr sz="2000" b="1" spc="-5" dirty="0">
                <a:solidFill>
                  <a:srgbClr val="3B3B41"/>
                </a:solidFill>
                <a:latin typeface="Segoe UI"/>
                <a:cs typeface="Segoe UI"/>
              </a:rPr>
              <a:t>(default)</a:t>
            </a:r>
            <a:endParaRPr sz="2000">
              <a:latin typeface="Segoe UI"/>
              <a:cs typeface="Segoe UI"/>
            </a:endParaRPr>
          </a:p>
          <a:p>
            <a:pPr marL="12700">
              <a:lnSpc>
                <a:spcPct val="100000"/>
              </a:lnSpc>
            </a:pPr>
            <a:r>
              <a:rPr sz="2400" b="1" spc="-35" dirty="0">
                <a:solidFill>
                  <a:srgbClr val="3B3B41"/>
                </a:solidFill>
                <a:latin typeface="Segoe UI Semibold"/>
                <a:cs typeface="Segoe UI Semibold"/>
              </a:rPr>
              <a:t>Support </a:t>
            </a:r>
            <a:r>
              <a:rPr sz="2400" b="1" spc="-40" dirty="0">
                <a:solidFill>
                  <a:srgbClr val="3B3B41"/>
                </a:solidFill>
                <a:latin typeface="Segoe UI Semibold"/>
                <a:cs typeface="Segoe UI Semibold"/>
              </a:rPr>
              <a:t>two</a:t>
            </a:r>
            <a:r>
              <a:rPr sz="2400" b="1" spc="-190" dirty="0">
                <a:solidFill>
                  <a:srgbClr val="3B3B41"/>
                </a:solidFill>
                <a:latin typeface="Segoe UI Semibold"/>
                <a:cs typeface="Segoe UI Semibold"/>
              </a:rPr>
              <a:t> </a:t>
            </a:r>
            <a:r>
              <a:rPr sz="2400" b="1" spc="-55" dirty="0">
                <a:solidFill>
                  <a:srgbClr val="3B3B41"/>
                </a:solidFill>
                <a:latin typeface="Segoe UI Semibold"/>
                <a:cs typeface="Segoe UI Semibold"/>
              </a:rPr>
              <a:t>protocols:</a:t>
            </a:r>
            <a:endParaRPr sz="2400">
              <a:latin typeface="Segoe UI Semibold"/>
              <a:cs typeface="Segoe UI Semibold"/>
            </a:endParaRPr>
          </a:p>
          <a:p>
            <a:pPr marL="12700">
              <a:lnSpc>
                <a:spcPct val="100000"/>
              </a:lnSpc>
              <a:spcBef>
                <a:spcPts val="5"/>
              </a:spcBef>
            </a:pPr>
            <a:r>
              <a:rPr sz="2000" b="1" spc="5" dirty="0">
                <a:solidFill>
                  <a:srgbClr val="3B3B41"/>
                </a:solidFill>
                <a:latin typeface="Segoe UI"/>
                <a:cs typeface="Segoe UI"/>
              </a:rPr>
              <a:t>HTTP:</a:t>
            </a:r>
            <a:endParaRPr sz="2000">
              <a:latin typeface="Segoe UI"/>
              <a:cs typeface="Segoe UI"/>
            </a:endParaRPr>
          </a:p>
          <a:p>
            <a:pPr marL="12700">
              <a:lnSpc>
                <a:spcPts val="2155"/>
              </a:lnSpc>
              <a:spcBef>
                <a:spcPts val="5"/>
              </a:spcBef>
            </a:pPr>
            <a:r>
              <a:rPr sz="1800" b="1" dirty="0">
                <a:solidFill>
                  <a:srgbClr val="0078D2"/>
                </a:solidFill>
                <a:latin typeface="Segoe UI Semibold"/>
                <a:cs typeface="Segoe UI Semibold"/>
              </a:rPr>
              <a:t>Expects </a:t>
            </a:r>
            <a:r>
              <a:rPr sz="1800" b="1" spc="5" dirty="0">
                <a:solidFill>
                  <a:srgbClr val="0078D2"/>
                </a:solidFill>
                <a:latin typeface="Segoe UI Semibold"/>
                <a:cs typeface="Segoe UI Semibold"/>
              </a:rPr>
              <a:t>HTTP </a:t>
            </a:r>
            <a:r>
              <a:rPr sz="1800" b="1" spc="-5" dirty="0">
                <a:solidFill>
                  <a:srgbClr val="0078D2"/>
                </a:solidFill>
                <a:latin typeface="Segoe UI Semibold"/>
                <a:cs typeface="Segoe UI Semibold"/>
              </a:rPr>
              <a:t>200 </a:t>
            </a:r>
            <a:r>
              <a:rPr sz="1800" b="1" dirty="0">
                <a:solidFill>
                  <a:srgbClr val="0078D2"/>
                </a:solidFill>
                <a:latin typeface="Segoe UI Semibold"/>
                <a:cs typeface="Segoe UI Semibold"/>
              </a:rPr>
              <a:t>OK</a:t>
            </a:r>
            <a:r>
              <a:rPr sz="1800" b="1" spc="10" dirty="0">
                <a:solidFill>
                  <a:srgbClr val="0078D2"/>
                </a:solidFill>
                <a:latin typeface="Segoe UI Semibold"/>
                <a:cs typeface="Segoe UI Semibold"/>
              </a:rPr>
              <a:t> </a:t>
            </a:r>
            <a:r>
              <a:rPr sz="1800" b="1" spc="-5" dirty="0">
                <a:solidFill>
                  <a:srgbClr val="0078D2"/>
                </a:solidFill>
                <a:latin typeface="Segoe UI Semibold"/>
                <a:cs typeface="Segoe UI Semibold"/>
              </a:rPr>
              <a:t>response</a:t>
            </a:r>
            <a:endParaRPr sz="1800">
              <a:latin typeface="Segoe UI Semibold"/>
              <a:cs typeface="Segoe UI Semibold"/>
            </a:endParaRPr>
          </a:p>
          <a:p>
            <a:pPr marL="12700">
              <a:lnSpc>
                <a:spcPts val="2395"/>
              </a:lnSpc>
            </a:pPr>
            <a:r>
              <a:rPr sz="2000" b="1" spc="-20" dirty="0">
                <a:solidFill>
                  <a:srgbClr val="3B3B41"/>
                </a:solidFill>
                <a:latin typeface="Segoe UI"/>
                <a:cs typeface="Segoe UI"/>
              </a:rPr>
              <a:t>TCP:</a:t>
            </a:r>
            <a:endParaRPr sz="2000">
              <a:latin typeface="Segoe UI"/>
              <a:cs typeface="Segoe UI"/>
            </a:endParaRPr>
          </a:p>
          <a:p>
            <a:pPr marL="12700">
              <a:lnSpc>
                <a:spcPct val="100000"/>
              </a:lnSpc>
              <a:spcBef>
                <a:spcPts val="10"/>
              </a:spcBef>
            </a:pPr>
            <a:r>
              <a:rPr sz="1800" b="1" spc="-40" dirty="0">
                <a:solidFill>
                  <a:srgbClr val="0078D2"/>
                </a:solidFill>
                <a:latin typeface="Segoe UI Semibold"/>
                <a:cs typeface="Segoe UI Semibold"/>
              </a:rPr>
              <a:t>Tests </a:t>
            </a:r>
            <a:r>
              <a:rPr sz="1800" b="1" dirty="0">
                <a:solidFill>
                  <a:srgbClr val="0078D2"/>
                </a:solidFill>
                <a:latin typeface="Segoe UI Semibold"/>
                <a:cs typeface="Segoe UI Semibold"/>
              </a:rPr>
              <a:t>for a successful </a:t>
            </a:r>
            <a:r>
              <a:rPr sz="1800" b="1" spc="-25" dirty="0">
                <a:solidFill>
                  <a:srgbClr val="0078D2"/>
                </a:solidFill>
                <a:latin typeface="Segoe UI Semibold"/>
                <a:cs typeface="Segoe UI Semibold"/>
              </a:rPr>
              <a:t>TCP</a:t>
            </a:r>
            <a:r>
              <a:rPr sz="1800" b="1" spc="-20" dirty="0">
                <a:solidFill>
                  <a:srgbClr val="0078D2"/>
                </a:solidFill>
                <a:latin typeface="Segoe UI Semibold"/>
                <a:cs typeface="Segoe UI Semibold"/>
              </a:rPr>
              <a:t> </a:t>
            </a:r>
            <a:r>
              <a:rPr sz="1800" b="1" spc="-5" dirty="0">
                <a:solidFill>
                  <a:srgbClr val="0078D2"/>
                </a:solidFill>
                <a:latin typeface="Segoe UI Semibold"/>
                <a:cs typeface="Segoe UI Semibold"/>
              </a:rPr>
              <a:t>session</a:t>
            </a:r>
            <a:endParaRPr sz="1800">
              <a:latin typeface="Segoe UI Semibold"/>
              <a:cs typeface="Segoe UI Semibold"/>
            </a:endParaRPr>
          </a:p>
        </p:txBody>
      </p:sp>
      <p:sp>
        <p:nvSpPr>
          <p:cNvPr id="4" name="object 4"/>
          <p:cNvSpPr/>
          <p:nvPr/>
        </p:nvSpPr>
        <p:spPr>
          <a:xfrm>
            <a:off x="7362067" y="3432622"/>
            <a:ext cx="2409999" cy="241988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778308" y="4269856"/>
            <a:ext cx="2360131" cy="194201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531095" y="3976115"/>
            <a:ext cx="2310383" cy="241706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00824" y="3153663"/>
            <a:ext cx="5552706" cy="45491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482" y="189102"/>
            <a:ext cx="3651250" cy="709930"/>
          </a:xfrm>
          <a:prstGeom prst="rect">
            <a:avLst/>
          </a:prstGeom>
        </p:spPr>
        <p:txBody>
          <a:bodyPr vert="horz" wrap="square" lIns="0" tIns="17145" rIns="0" bIns="0" rtlCol="0">
            <a:spAutoFit/>
          </a:bodyPr>
          <a:lstStyle/>
          <a:p>
            <a:pPr marL="12700">
              <a:lnSpc>
                <a:spcPct val="100000"/>
              </a:lnSpc>
              <a:spcBef>
                <a:spcPts val="135"/>
              </a:spcBef>
            </a:pPr>
            <a:r>
              <a:rPr sz="4450" dirty="0">
                <a:solidFill>
                  <a:srgbClr val="0071C5"/>
                </a:solidFill>
              </a:rPr>
              <a:t>Migration</a:t>
            </a:r>
            <a:r>
              <a:rPr sz="4450" spc="-80" dirty="0">
                <a:solidFill>
                  <a:srgbClr val="0071C5"/>
                </a:solidFill>
              </a:rPr>
              <a:t> </a:t>
            </a:r>
            <a:r>
              <a:rPr sz="4450" spc="10" dirty="0">
                <a:solidFill>
                  <a:srgbClr val="0071C5"/>
                </a:solidFill>
              </a:rPr>
              <a:t>Goals</a:t>
            </a:r>
            <a:endParaRPr sz="4450"/>
          </a:p>
        </p:txBody>
      </p:sp>
      <p:sp>
        <p:nvSpPr>
          <p:cNvPr id="3" name="object 3"/>
          <p:cNvSpPr txBox="1"/>
          <p:nvPr/>
        </p:nvSpPr>
        <p:spPr>
          <a:xfrm>
            <a:off x="608482" y="1388109"/>
            <a:ext cx="7489190" cy="2275840"/>
          </a:xfrm>
          <a:prstGeom prst="rect">
            <a:avLst/>
          </a:prstGeom>
        </p:spPr>
        <p:txBody>
          <a:bodyPr vert="horz" wrap="square" lIns="0" tIns="13335" rIns="0" bIns="0" rtlCol="0">
            <a:spAutoFit/>
          </a:bodyPr>
          <a:lstStyle/>
          <a:p>
            <a:pPr marL="245745" indent="-233045">
              <a:lnSpc>
                <a:spcPts val="2950"/>
              </a:lnSpc>
              <a:spcBef>
                <a:spcPts val="105"/>
              </a:spcBef>
              <a:buFont typeface="Arial"/>
              <a:buChar char="•"/>
              <a:tabLst>
                <a:tab pos="246379" algn="l"/>
              </a:tabLst>
            </a:pPr>
            <a:r>
              <a:rPr sz="2600" b="1" spc="-20" dirty="0">
                <a:latin typeface="Calibri"/>
                <a:cs typeface="Calibri"/>
              </a:rPr>
              <a:t>Technology-focused </a:t>
            </a:r>
            <a:r>
              <a:rPr sz="2600" b="1" spc="-5" dirty="0">
                <a:latin typeface="Calibri"/>
                <a:cs typeface="Calibri"/>
              </a:rPr>
              <a:t>and business-focused,</a:t>
            </a:r>
            <a:r>
              <a:rPr sz="2600" b="1" spc="110" dirty="0">
                <a:latin typeface="Calibri"/>
                <a:cs typeface="Calibri"/>
              </a:rPr>
              <a:t> </a:t>
            </a:r>
            <a:r>
              <a:rPr sz="2600" b="1" spc="-5" dirty="0">
                <a:latin typeface="Calibri"/>
                <a:cs typeface="Calibri"/>
              </a:rPr>
              <a:t>including:</a:t>
            </a:r>
            <a:endParaRPr sz="2600">
              <a:latin typeface="Calibri"/>
              <a:cs typeface="Calibri"/>
            </a:endParaRPr>
          </a:p>
          <a:p>
            <a:pPr marL="711835" lvl="1" indent="-233045">
              <a:lnSpc>
                <a:spcPts val="2430"/>
              </a:lnSpc>
              <a:buFont typeface="Arial"/>
              <a:buChar char="•"/>
              <a:tabLst>
                <a:tab pos="711835" algn="l"/>
                <a:tab pos="712470" algn="l"/>
              </a:tabLst>
            </a:pPr>
            <a:r>
              <a:rPr sz="2300" b="1" spc="-5" dirty="0">
                <a:latin typeface="Calibri"/>
                <a:cs typeface="Calibri"/>
              </a:rPr>
              <a:t>Addressing </a:t>
            </a:r>
            <a:r>
              <a:rPr sz="2300" b="1" dirty="0">
                <a:latin typeface="Calibri"/>
                <a:cs typeface="Calibri"/>
              </a:rPr>
              <a:t>the </a:t>
            </a:r>
            <a:r>
              <a:rPr sz="2300" b="1" spc="-10" dirty="0">
                <a:latin typeface="Calibri"/>
                <a:cs typeface="Calibri"/>
              </a:rPr>
              <a:t>hardware </a:t>
            </a:r>
            <a:r>
              <a:rPr sz="2300" b="1" spc="-5" dirty="0">
                <a:latin typeface="Calibri"/>
                <a:cs typeface="Calibri"/>
              </a:rPr>
              <a:t>obsolescence</a:t>
            </a:r>
            <a:r>
              <a:rPr sz="2300" b="1" spc="-30" dirty="0">
                <a:latin typeface="Calibri"/>
                <a:cs typeface="Calibri"/>
              </a:rPr>
              <a:t> </a:t>
            </a:r>
            <a:r>
              <a:rPr sz="2300" b="1" spc="-10" dirty="0">
                <a:latin typeface="Calibri"/>
                <a:cs typeface="Calibri"/>
              </a:rPr>
              <a:t>cycle</a:t>
            </a:r>
            <a:endParaRPr sz="2300">
              <a:latin typeface="Calibri"/>
              <a:cs typeface="Calibri"/>
            </a:endParaRPr>
          </a:p>
          <a:p>
            <a:pPr marL="711835" lvl="1" indent="-233045">
              <a:lnSpc>
                <a:spcPts val="2435"/>
              </a:lnSpc>
              <a:buFont typeface="Arial"/>
              <a:buChar char="•"/>
              <a:tabLst>
                <a:tab pos="711835" algn="l"/>
                <a:tab pos="712470" algn="l"/>
              </a:tabLst>
            </a:pPr>
            <a:r>
              <a:rPr sz="2300" b="1" spc="-5" dirty="0">
                <a:latin typeface="Calibri"/>
                <a:cs typeface="Calibri"/>
              </a:rPr>
              <a:t>Moving </a:t>
            </a:r>
            <a:r>
              <a:rPr sz="2300" b="1" spc="-20" dirty="0">
                <a:latin typeface="Calibri"/>
                <a:cs typeface="Calibri"/>
              </a:rPr>
              <a:t>away </a:t>
            </a:r>
            <a:r>
              <a:rPr sz="2300" b="1" spc="-10" dirty="0">
                <a:latin typeface="Calibri"/>
                <a:cs typeface="Calibri"/>
              </a:rPr>
              <a:t>from </a:t>
            </a:r>
            <a:r>
              <a:rPr sz="2300" b="1" dirty="0">
                <a:latin typeface="Calibri"/>
                <a:cs typeface="Calibri"/>
              </a:rPr>
              <a:t>the </a:t>
            </a:r>
            <a:r>
              <a:rPr sz="2300" b="1" spc="-5" dirty="0">
                <a:latin typeface="Calibri"/>
                <a:cs typeface="Calibri"/>
              </a:rPr>
              <a:t>‘pre-purchase </a:t>
            </a:r>
            <a:r>
              <a:rPr sz="2300" b="1" spc="5" dirty="0">
                <a:latin typeface="Calibri"/>
                <a:cs typeface="Calibri"/>
              </a:rPr>
              <a:t>capacity’</a:t>
            </a:r>
            <a:r>
              <a:rPr sz="2300" b="1" spc="-30" dirty="0">
                <a:latin typeface="Calibri"/>
                <a:cs typeface="Calibri"/>
              </a:rPr>
              <a:t> </a:t>
            </a:r>
            <a:r>
              <a:rPr sz="2300" b="1" dirty="0">
                <a:latin typeface="Calibri"/>
                <a:cs typeface="Calibri"/>
              </a:rPr>
              <a:t>model</a:t>
            </a:r>
            <a:endParaRPr sz="2300">
              <a:latin typeface="Calibri"/>
              <a:cs typeface="Calibri"/>
            </a:endParaRPr>
          </a:p>
          <a:p>
            <a:pPr marL="711835" lvl="1" indent="-233045">
              <a:lnSpc>
                <a:spcPts val="2430"/>
              </a:lnSpc>
              <a:buFont typeface="Arial"/>
              <a:buChar char="•"/>
              <a:tabLst>
                <a:tab pos="711835" algn="l"/>
                <a:tab pos="712470" algn="l"/>
              </a:tabLst>
            </a:pPr>
            <a:r>
              <a:rPr sz="2300" b="1" dirty="0">
                <a:latin typeface="Calibri"/>
                <a:cs typeface="Calibri"/>
              </a:rPr>
              <a:t>Lack of IT</a:t>
            </a:r>
            <a:r>
              <a:rPr sz="2300" b="1" spc="-5" dirty="0">
                <a:latin typeface="Calibri"/>
                <a:cs typeface="Calibri"/>
              </a:rPr>
              <a:t> </a:t>
            </a:r>
            <a:r>
              <a:rPr sz="2300" b="1" dirty="0">
                <a:latin typeface="Calibri"/>
                <a:cs typeface="Calibri"/>
              </a:rPr>
              <a:t>agility</a:t>
            </a:r>
            <a:endParaRPr sz="2300">
              <a:latin typeface="Calibri"/>
              <a:cs typeface="Calibri"/>
            </a:endParaRPr>
          </a:p>
          <a:p>
            <a:pPr marL="711835" lvl="1" indent="-233045">
              <a:lnSpc>
                <a:spcPts val="2430"/>
              </a:lnSpc>
              <a:buFont typeface="Arial"/>
              <a:buChar char="•"/>
              <a:tabLst>
                <a:tab pos="711835" algn="l"/>
                <a:tab pos="712470" algn="l"/>
              </a:tabLst>
            </a:pPr>
            <a:r>
              <a:rPr sz="2300" b="1" spc="-5" dirty="0">
                <a:latin typeface="Calibri"/>
                <a:cs typeface="Calibri"/>
              </a:rPr>
              <a:t>Desire </a:t>
            </a:r>
            <a:r>
              <a:rPr sz="2300" b="1" spc="-10" dirty="0">
                <a:latin typeface="Calibri"/>
                <a:cs typeface="Calibri"/>
              </a:rPr>
              <a:t>to re-focus </a:t>
            </a:r>
            <a:r>
              <a:rPr sz="2300" b="1" dirty="0">
                <a:latin typeface="Calibri"/>
                <a:cs typeface="Calibri"/>
              </a:rPr>
              <a:t>on </a:t>
            </a:r>
            <a:r>
              <a:rPr sz="2300" b="1" spc="-10" dirty="0">
                <a:latin typeface="Calibri"/>
                <a:cs typeface="Calibri"/>
              </a:rPr>
              <a:t>core</a:t>
            </a:r>
            <a:r>
              <a:rPr sz="2300" b="1" spc="-25" dirty="0">
                <a:latin typeface="Calibri"/>
                <a:cs typeface="Calibri"/>
              </a:rPr>
              <a:t> </a:t>
            </a:r>
            <a:r>
              <a:rPr sz="2300" b="1" spc="-5" dirty="0">
                <a:latin typeface="Calibri"/>
                <a:cs typeface="Calibri"/>
              </a:rPr>
              <a:t>competencies</a:t>
            </a:r>
            <a:endParaRPr sz="2300">
              <a:latin typeface="Calibri"/>
              <a:cs typeface="Calibri"/>
            </a:endParaRPr>
          </a:p>
          <a:p>
            <a:pPr marL="711835" lvl="1" indent="-233045">
              <a:lnSpc>
                <a:spcPts val="2440"/>
              </a:lnSpc>
              <a:buFont typeface="Arial"/>
              <a:buChar char="•"/>
              <a:tabLst>
                <a:tab pos="711835" algn="l"/>
                <a:tab pos="712470" algn="l"/>
              </a:tabLst>
            </a:pPr>
            <a:r>
              <a:rPr sz="2300" b="1" dirty="0">
                <a:latin typeface="Calibri"/>
                <a:cs typeface="Calibri"/>
              </a:rPr>
              <a:t>Expense of </a:t>
            </a:r>
            <a:r>
              <a:rPr sz="2300" b="1" spc="-5" dirty="0">
                <a:latin typeface="Calibri"/>
                <a:cs typeface="Calibri"/>
              </a:rPr>
              <a:t>maintaining </a:t>
            </a:r>
            <a:r>
              <a:rPr sz="2300" b="1" dirty="0">
                <a:latin typeface="Calibri"/>
                <a:cs typeface="Calibri"/>
              </a:rPr>
              <a:t>a </a:t>
            </a:r>
            <a:r>
              <a:rPr sz="2300" b="1" spc="-5" dirty="0">
                <a:latin typeface="Calibri"/>
                <a:cs typeface="Calibri"/>
              </a:rPr>
              <a:t>global</a:t>
            </a:r>
            <a:r>
              <a:rPr sz="2300" b="1" spc="-15" dirty="0">
                <a:latin typeface="Calibri"/>
                <a:cs typeface="Calibri"/>
              </a:rPr>
              <a:t> </a:t>
            </a:r>
            <a:r>
              <a:rPr sz="2300" b="1" spc="-5" dirty="0">
                <a:latin typeface="Calibri"/>
                <a:cs typeface="Calibri"/>
              </a:rPr>
              <a:t>presence</a:t>
            </a:r>
            <a:endParaRPr sz="2300">
              <a:latin typeface="Calibri"/>
              <a:cs typeface="Calibri"/>
            </a:endParaRPr>
          </a:p>
          <a:p>
            <a:pPr marL="711835" lvl="1" indent="-233045">
              <a:lnSpc>
                <a:spcPts val="2600"/>
              </a:lnSpc>
              <a:buFont typeface="Arial"/>
              <a:buChar char="•"/>
              <a:tabLst>
                <a:tab pos="711835" algn="l"/>
                <a:tab pos="712470" algn="l"/>
              </a:tabLst>
            </a:pPr>
            <a:r>
              <a:rPr sz="2300" b="1" dirty="0">
                <a:latin typeface="Calibri"/>
                <a:cs typeface="Calibri"/>
              </a:rPr>
              <a:t>Enable </a:t>
            </a:r>
            <a:r>
              <a:rPr sz="2300" b="1" spc="-10" dirty="0">
                <a:latin typeface="Calibri"/>
                <a:cs typeface="Calibri"/>
              </a:rPr>
              <a:t>disaster-recovery</a:t>
            </a:r>
            <a:r>
              <a:rPr sz="2300" b="1" spc="-15" dirty="0">
                <a:latin typeface="Calibri"/>
                <a:cs typeface="Calibri"/>
              </a:rPr>
              <a:t> </a:t>
            </a:r>
            <a:r>
              <a:rPr sz="2300" b="1" dirty="0">
                <a:latin typeface="Calibri"/>
                <a:cs typeface="Calibri"/>
              </a:rPr>
              <a:t>scenarios</a:t>
            </a:r>
            <a:endParaRPr sz="2300">
              <a:latin typeface="Calibri"/>
              <a:cs typeface="Calibri"/>
            </a:endParaRPr>
          </a:p>
        </p:txBody>
      </p:sp>
      <p:sp>
        <p:nvSpPr>
          <p:cNvPr id="4" name="object 4"/>
          <p:cNvSpPr/>
          <p:nvPr/>
        </p:nvSpPr>
        <p:spPr>
          <a:xfrm>
            <a:off x="6726173" y="3827716"/>
            <a:ext cx="4303966" cy="113671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533019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Application Gateway</a:t>
            </a:r>
            <a:r>
              <a:rPr sz="2800" b="1" spc="-160" dirty="0">
                <a:solidFill>
                  <a:srgbClr val="0071C5"/>
                </a:solidFill>
                <a:latin typeface="Segoe UI Semibold"/>
                <a:cs typeface="Segoe UI Semibold"/>
              </a:rPr>
              <a:t> </a:t>
            </a:r>
            <a:r>
              <a:rPr sz="2800" b="1" spc="-50" dirty="0">
                <a:solidFill>
                  <a:srgbClr val="0071C5"/>
                </a:solidFill>
                <a:latin typeface="Segoe UI Semibold"/>
                <a:cs typeface="Segoe UI Semibold"/>
              </a:rPr>
              <a:t>Components</a:t>
            </a:r>
            <a:endParaRPr sz="2800">
              <a:latin typeface="Segoe UI Semibold"/>
              <a:cs typeface="Segoe UI Semibold"/>
            </a:endParaRPr>
          </a:p>
        </p:txBody>
      </p:sp>
      <p:sp>
        <p:nvSpPr>
          <p:cNvPr id="3" name="object 3"/>
          <p:cNvSpPr txBox="1"/>
          <p:nvPr/>
        </p:nvSpPr>
        <p:spPr>
          <a:xfrm>
            <a:off x="517042" y="1548129"/>
            <a:ext cx="8249284" cy="3105150"/>
          </a:xfrm>
          <a:prstGeom prst="rect">
            <a:avLst/>
          </a:prstGeom>
        </p:spPr>
        <p:txBody>
          <a:bodyPr vert="horz" wrap="square" lIns="0" tIns="12700" rIns="0" bIns="0" rtlCol="0">
            <a:spAutoFit/>
          </a:bodyPr>
          <a:lstStyle/>
          <a:p>
            <a:pPr marL="12700" marR="5080">
              <a:lnSpc>
                <a:spcPct val="100000"/>
              </a:lnSpc>
              <a:spcBef>
                <a:spcPts val="100"/>
              </a:spcBef>
            </a:pPr>
            <a:r>
              <a:rPr sz="2400" b="1" spc="-50" dirty="0">
                <a:solidFill>
                  <a:srgbClr val="3B3B41"/>
                </a:solidFill>
                <a:latin typeface="Segoe UI Semibold"/>
                <a:cs typeface="Segoe UI Semibold"/>
              </a:rPr>
              <a:t>Application</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Gateway</a:t>
            </a:r>
            <a:r>
              <a:rPr sz="2400" b="1" spc="-95" dirty="0">
                <a:solidFill>
                  <a:srgbClr val="3B3B41"/>
                </a:solidFill>
                <a:latin typeface="Segoe UI Semibold"/>
                <a:cs typeface="Segoe UI Semibold"/>
              </a:rPr>
              <a:t> </a:t>
            </a:r>
            <a:r>
              <a:rPr sz="2400" b="1" spc="-30" dirty="0">
                <a:solidFill>
                  <a:srgbClr val="3B3B41"/>
                </a:solidFill>
                <a:latin typeface="Segoe UI Semibold"/>
                <a:cs typeface="Segoe UI Semibold"/>
              </a:rPr>
              <a:t>is</a:t>
            </a:r>
            <a:r>
              <a:rPr sz="2400" b="1" spc="-100"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load</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balancer</a:t>
            </a:r>
            <a:r>
              <a:rPr sz="2400" b="1" spc="-120" dirty="0">
                <a:solidFill>
                  <a:srgbClr val="3B3B41"/>
                </a:solidFill>
                <a:latin typeface="Segoe UI Semibold"/>
                <a:cs typeface="Segoe UI Semibold"/>
              </a:rPr>
              <a:t> </a:t>
            </a:r>
            <a:r>
              <a:rPr sz="2400" b="1" spc="-50" dirty="0">
                <a:solidFill>
                  <a:srgbClr val="3B3B41"/>
                </a:solidFill>
                <a:latin typeface="Segoe UI Semibold"/>
                <a:cs typeface="Segoe UI Semibold"/>
              </a:rPr>
              <a:t>operating</a:t>
            </a:r>
            <a:r>
              <a:rPr sz="2400" b="1" spc="-100" dirty="0">
                <a:solidFill>
                  <a:srgbClr val="3B3B41"/>
                </a:solidFill>
                <a:latin typeface="Segoe UI Semibold"/>
                <a:cs typeface="Segoe UI Semibold"/>
              </a:rPr>
              <a:t> </a:t>
            </a:r>
            <a:r>
              <a:rPr sz="2400" b="1" spc="-30" dirty="0">
                <a:solidFill>
                  <a:srgbClr val="3B3B41"/>
                </a:solidFill>
                <a:latin typeface="Segoe UI Semibold"/>
                <a:cs typeface="Segoe UI Semibold"/>
              </a:rPr>
              <a:t>on</a:t>
            </a:r>
            <a:r>
              <a:rPr sz="2400" b="1" spc="-95" dirty="0">
                <a:solidFill>
                  <a:srgbClr val="3B3B41"/>
                </a:solidFill>
                <a:latin typeface="Segoe UI Semibold"/>
                <a:cs typeface="Segoe UI Semibold"/>
              </a:rPr>
              <a:t> </a:t>
            </a:r>
            <a:r>
              <a:rPr sz="2400" b="1" spc="-35" dirty="0">
                <a:solidFill>
                  <a:srgbClr val="3B3B41"/>
                </a:solidFill>
                <a:latin typeface="Segoe UI Semibold"/>
                <a:cs typeface="Segoe UI Semibold"/>
              </a:rPr>
              <a:t>OSI</a:t>
            </a:r>
            <a:r>
              <a:rPr sz="2400" b="1" spc="-90" dirty="0">
                <a:solidFill>
                  <a:srgbClr val="3B3B41"/>
                </a:solidFill>
                <a:latin typeface="Segoe UI Semibold"/>
                <a:cs typeface="Segoe UI Semibold"/>
              </a:rPr>
              <a:t> </a:t>
            </a:r>
            <a:r>
              <a:rPr sz="2400" b="1" spc="-45" dirty="0">
                <a:solidFill>
                  <a:srgbClr val="3B3B41"/>
                </a:solidFill>
                <a:latin typeface="Segoe UI Semibold"/>
                <a:cs typeface="Segoe UI Semibold"/>
              </a:rPr>
              <a:t>Layer  </a:t>
            </a:r>
            <a:r>
              <a:rPr sz="2400" b="1" spc="-40" dirty="0">
                <a:solidFill>
                  <a:srgbClr val="3B3B41"/>
                </a:solidFill>
                <a:latin typeface="Segoe UI Semibold"/>
                <a:cs typeface="Segoe UI Semibold"/>
              </a:rPr>
              <a:t>Its </a:t>
            </a:r>
            <a:r>
              <a:rPr sz="2400" b="1" spc="-50" dirty="0">
                <a:solidFill>
                  <a:srgbClr val="3B3B41"/>
                </a:solidFill>
                <a:latin typeface="Segoe UI Semibold"/>
                <a:cs typeface="Segoe UI Semibold"/>
              </a:rPr>
              <a:t>components</a:t>
            </a:r>
            <a:r>
              <a:rPr sz="2400" b="1" spc="-165" dirty="0">
                <a:solidFill>
                  <a:srgbClr val="3B3B41"/>
                </a:solidFill>
                <a:latin typeface="Segoe UI Semibold"/>
                <a:cs typeface="Segoe UI Semibold"/>
              </a:rPr>
              <a:t> </a:t>
            </a:r>
            <a:r>
              <a:rPr sz="2400" b="1" spc="-45" dirty="0">
                <a:solidFill>
                  <a:srgbClr val="3B3B41"/>
                </a:solidFill>
                <a:latin typeface="Segoe UI Semibold"/>
                <a:cs typeface="Segoe UI Semibold"/>
              </a:rPr>
              <a:t>include:</a:t>
            </a:r>
            <a:endParaRPr sz="2400">
              <a:latin typeface="Segoe UI Semibold"/>
              <a:cs typeface="Segoe UI Semibold"/>
            </a:endParaRPr>
          </a:p>
          <a:p>
            <a:pPr marL="12700" marR="5134610">
              <a:lnSpc>
                <a:spcPct val="100000"/>
              </a:lnSpc>
            </a:pPr>
            <a:r>
              <a:rPr sz="2000" b="1" spc="-5" dirty="0">
                <a:solidFill>
                  <a:srgbClr val="3B3B41"/>
                </a:solidFill>
                <a:latin typeface="Segoe UI"/>
                <a:cs typeface="Segoe UI"/>
              </a:rPr>
              <a:t>Frontend </a:t>
            </a:r>
            <a:r>
              <a:rPr sz="2000" b="1" dirty="0">
                <a:solidFill>
                  <a:srgbClr val="3B3B41"/>
                </a:solidFill>
                <a:latin typeface="Segoe UI"/>
                <a:cs typeface="Segoe UI"/>
              </a:rPr>
              <a:t>IP </a:t>
            </a:r>
            <a:r>
              <a:rPr sz="2000" b="1" spc="-5" dirty="0">
                <a:solidFill>
                  <a:srgbClr val="3B3B41"/>
                </a:solidFill>
                <a:latin typeface="Segoe UI"/>
                <a:cs typeface="Segoe UI"/>
              </a:rPr>
              <a:t>configuration  Backend </a:t>
            </a:r>
            <a:r>
              <a:rPr sz="2000" b="1" spc="5" dirty="0">
                <a:solidFill>
                  <a:srgbClr val="3B3B41"/>
                </a:solidFill>
                <a:latin typeface="Segoe UI"/>
                <a:cs typeface="Segoe UI"/>
              </a:rPr>
              <a:t>server </a:t>
            </a:r>
            <a:r>
              <a:rPr sz="2000" b="1" spc="-5" dirty="0">
                <a:solidFill>
                  <a:srgbClr val="3B3B41"/>
                </a:solidFill>
                <a:latin typeface="Segoe UI"/>
                <a:cs typeface="Segoe UI"/>
              </a:rPr>
              <a:t>pool  Listeners,</a:t>
            </a:r>
            <a:r>
              <a:rPr sz="2000" b="1" spc="5" dirty="0">
                <a:solidFill>
                  <a:srgbClr val="3B3B41"/>
                </a:solidFill>
                <a:latin typeface="Segoe UI"/>
                <a:cs typeface="Segoe UI"/>
              </a:rPr>
              <a:t> </a:t>
            </a:r>
            <a:r>
              <a:rPr sz="2000" b="1" spc="-10" dirty="0">
                <a:solidFill>
                  <a:srgbClr val="3B3B41"/>
                </a:solidFill>
                <a:latin typeface="Segoe UI"/>
                <a:cs typeface="Segoe UI"/>
              </a:rPr>
              <a:t>including:</a:t>
            </a:r>
            <a:endParaRPr sz="2000">
              <a:latin typeface="Segoe UI"/>
              <a:cs typeface="Segoe UI"/>
            </a:endParaRPr>
          </a:p>
          <a:p>
            <a:pPr marL="12700">
              <a:lnSpc>
                <a:spcPct val="100000"/>
              </a:lnSpc>
              <a:spcBef>
                <a:spcPts val="15"/>
              </a:spcBef>
            </a:pPr>
            <a:r>
              <a:rPr sz="1800" b="1" spc="-5" dirty="0">
                <a:solidFill>
                  <a:srgbClr val="0078D2"/>
                </a:solidFill>
                <a:latin typeface="Segoe UI Semibold"/>
                <a:cs typeface="Segoe UI Semibold"/>
              </a:rPr>
              <a:t>front-end</a:t>
            </a:r>
            <a:r>
              <a:rPr sz="1800" b="1" spc="-15" dirty="0">
                <a:solidFill>
                  <a:srgbClr val="0078D2"/>
                </a:solidFill>
                <a:latin typeface="Segoe UI Semibold"/>
                <a:cs typeface="Segoe UI Semibold"/>
              </a:rPr>
              <a:t> </a:t>
            </a:r>
            <a:r>
              <a:rPr sz="1800" b="1" spc="10" dirty="0">
                <a:solidFill>
                  <a:srgbClr val="0078D2"/>
                </a:solidFill>
                <a:latin typeface="Segoe UI Semibold"/>
                <a:cs typeface="Segoe UI Semibold"/>
              </a:rPr>
              <a:t>port</a:t>
            </a:r>
            <a:endParaRPr sz="1800">
              <a:latin typeface="Segoe UI Semibold"/>
              <a:cs typeface="Segoe UI Semibold"/>
            </a:endParaRPr>
          </a:p>
          <a:p>
            <a:pPr marL="12700" marR="5547360">
              <a:lnSpc>
                <a:spcPct val="100000"/>
              </a:lnSpc>
            </a:pPr>
            <a:r>
              <a:rPr sz="1800" b="1" spc="-5" dirty="0">
                <a:solidFill>
                  <a:srgbClr val="0078D2"/>
                </a:solidFill>
                <a:latin typeface="Segoe UI Semibold"/>
                <a:cs typeface="Segoe UI Semibold"/>
              </a:rPr>
              <a:t>protocol </a:t>
            </a:r>
            <a:r>
              <a:rPr sz="1800" b="1" dirty="0">
                <a:solidFill>
                  <a:srgbClr val="0078D2"/>
                </a:solidFill>
                <a:latin typeface="Segoe UI Semibold"/>
                <a:cs typeface="Segoe UI Semibold"/>
              </a:rPr>
              <a:t>(HTTP or</a:t>
            </a:r>
            <a:r>
              <a:rPr sz="1800" b="1" spc="-70" dirty="0">
                <a:solidFill>
                  <a:srgbClr val="0078D2"/>
                </a:solidFill>
                <a:latin typeface="Segoe UI Semibold"/>
                <a:cs typeface="Segoe UI Semibold"/>
              </a:rPr>
              <a:t> </a:t>
            </a:r>
            <a:r>
              <a:rPr sz="1800" b="1" dirty="0">
                <a:solidFill>
                  <a:srgbClr val="0078D2"/>
                </a:solidFill>
                <a:latin typeface="Segoe UI Semibold"/>
                <a:cs typeface="Segoe UI Semibold"/>
              </a:rPr>
              <a:t>HTTPS)  SSL certificate </a:t>
            </a:r>
            <a:r>
              <a:rPr sz="1800" b="1" spc="-5" dirty="0">
                <a:solidFill>
                  <a:srgbClr val="0078D2"/>
                </a:solidFill>
                <a:latin typeface="Segoe UI Semibold"/>
                <a:cs typeface="Segoe UI Semibold"/>
              </a:rPr>
              <a:t>(optional).  </a:t>
            </a:r>
            <a:r>
              <a:rPr sz="2000" b="1" dirty="0">
                <a:solidFill>
                  <a:srgbClr val="3B3B41"/>
                </a:solidFill>
                <a:latin typeface="Segoe UI"/>
                <a:cs typeface="Segoe UI"/>
              </a:rPr>
              <a:t>Rules</a:t>
            </a:r>
            <a:endParaRPr sz="2000">
              <a:latin typeface="Segoe UI"/>
              <a:cs typeface="Segoe UI"/>
            </a:endParaRPr>
          </a:p>
          <a:p>
            <a:pPr marL="12700">
              <a:lnSpc>
                <a:spcPts val="2395"/>
              </a:lnSpc>
            </a:pPr>
            <a:r>
              <a:rPr sz="2000" b="1" spc="-20" dirty="0">
                <a:solidFill>
                  <a:srgbClr val="3B3B41"/>
                </a:solidFill>
                <a:latin typeface="Segoe UI"/>
                <a:cs typeface="Segoe UI"/>
              </a:rPr>
              <a:t>Web </a:t>
            </a:r>
            <a:r>
              <a:rPr sz="2000" b="1" spc="-5" dirty="0">
                <a:solidFill>
                  <a:srgbClr val="3B3B41"/>
                </a:solidFill>
                <a:latin typeface="Segoe UI"/>
                <a:cs typeface="Segoe UI"/>
              </a:rPr>
              <a:t>application firewall</a:t>
            </a:r>
            <a:r>
              <a:rPr sz="2000" b="1" spc="-45" dirty="0">
                <a:solidFill>
                  <a:srgbClr val="3B3B41"/>
                </a:solidFill>
                <a:latin typeface="Segoe UI"/>
                <a:cs typeface="Segoe UI"/>
              </a:rPr>
              <a:t> </a:t>
            </a:r>
            <a:r>
              <a:rPr sz="2000" b="1" spc="-20" dirty="0">
                <a:solidFill>
                  <a:srgbClr val="3B3B41"/>
                </a:solidFill>
                <a:latin typeface="Segoe UI"/>
                <a:cs typeface="Segoe UI"/>
              </a:rPr>
              <a:t>(WAF)</a:t>
            </a:r>
            <a:endParaRPr sz="2000">
              <a:latin typeface="Segoe UI"/>
              <a:cs typeface="Segoe UI"/>
            </a:endParaRPr>
          </a:p>
        </p:txBody>
      </p:sp>
      <p:sp>
        <p:nvSpPr>
          <p:cNvPr id="4" name="object 4"/>
          <p:cNvSpPr/>
          <p:nvPr/>
        </p:nvSpPr>
        <p:spPr>
          <a:xfrm>
            <a:off x="4909126" y="3008204"/>
            <a:ext cx="5206089" cy="165178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893820" cy="452120"/>
          </a:xfrm>
          <a:prstGeom prst="rect">
            <a:avLst/>
          </a:prstGeom>
        </p:spPr>
        <p:txBody>
          <a:bodyPr vert="horz" wrap="square" lIns="0" tIns="12065" rIns="0" bIns="0" rtlCol="0">
            <a:spAutoFit/>
          </a:bodyPr>
          <a:lstStyle/>
          <a:p>
            <a:pPr marL="12700">
              <a:lnSpc>
                <a:spcPct val="100000"/>
              </a:lnSpc>
              <a:spcBef>
                <a:spcPts val="95"/>
              </a:spcBef>
            </a:pPr>
            <a:r>
              <a:rPr sz="2800" b="1" spc="-60" dirty="0">
                <a:solidFill>
                  <a:srgbClr val="0071C5"/>
                </a:solidFill>
                <a:latin typeface="Segoe UI Semibold"/>
                <a:cs typeface="Segoe UI Semibold"/>
              </a:rPr>
              <a:t>Web </a:t>
            </a:r>
            <a:r>
              <a:rPr sz="2800" b="1" spc="-50" dirty="0">
                <a:solidFill>
                  <a:srgbClr val="0071C5"/>
                </a:solidFill>
                <a:latin typeface="Segoe UI Semibold"/>
                <a:cs typeface="Segoe UI Semibold"/>
              </a:rPr>
              <a:t>Application</a:t>
            </a:r>
            <a:r>
              <a:rPr sz="2800" b="1" spc="-165" dirty="0">
                <a:solidFill>
                  <a:srgbClr val="0071C5"/>
                </a:solidFill>
                <a:latin typeface="Segoe UI Semibold"/>
                <a:cs typeface="Segoe UI Semibold"/>
              </a:rPr>
              <a:t> </a:t>
            </a:r>
            <a:r>
              <a:rPr sz="2800" b="1" spc="-50" dirty="0">
                <a:solidFill>
                  <a:srgbClr val="0071C5"/>
                </a:solidFill>
                <a:latin typeface="Segoe UI Semibold"/>
                <a:cs typeface="Segoe UI Semibold"/>
              </a:rPr>
              <a:t>Firewall</a:t>
            </a:r>
            <a:endParaRPr sz="2800">
              <a:latin typeface="Segoe UI Semibold"/>
              <a:cs typeface="Segoe UI Semibold"/>
            </a:endParaRPr>
          </a:p>
        </p:txBody>
      </p:sp>
      <p:sp>
        <p:nvSpPr>
          <p:cNvPr id="3" name="object 3"/>
          <p:cNvSpPr txBox="1"/>
          <p:nvPr/>
        </p:nvSpPr>
        <p:spPr>
          <a:xfrm>
            <a:off x="517042" y="1548129"/>
            <a:ext cx="9523730" cy="130683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Provides </a:t>
            </a:r>
            <a:r>
              <a:rPr sz="2400" b="1" spc="-55" dirty="0">
                <a:solidFill>
                  <a:srgbClr val="3B3B41"/>
                </a:solidFill>
                <a:latin typeface="Segoe UI Semibold"/>
                <a:cs typeface="Segoe UI Semibold"/>
              </a:rPr>
              <a:t>protection </a:t>
            </a:r>
            <a:r>
              <a:rPr sz="2400" b="1" spc="-35" dirty="0">
                <a:solidFill>
                  <a:srgbClr val="3B3B41"/>
                </a:solidFill>
                <a:latin typeface="Segoe UI Semibold"/>
                <a:cs typeface="Segoe UI Semibold"/>
              </a:rPr>
              <a:t>for </a:t>
            </a:r>
            <a:r>
              <a:rPr sz="2400" b="1" spc="-55" dirty="0">
                <a:solidFill>
                  <a:srgbClr val="3B3B41"/>
                </a:solidFill>
                <a:latin typeface="Segoe UI Semibold"/>
                <a:cs typeface="Segoe UI Semibold"/>
              </a:rPr>
              <a:t>backend </a:t>
            </a:r>
            <a:r>
              <a:rPr sz="2400" b="1" spc="-35" dirty="0">
                <a:solidFill>
                  <a:srgbClr val="3B3B41"/>
                </a:solidFill>
                <a:latin typeface="Segoe UI Semibold"/>
                <a:cs typeface="Segoe UI Semibold"/>
              </a:rPr>
              <a:t>server </a:t>
            </a:r>
            <a:r>
              <a:rPr sz="2400" b="1" spc="-40" dirty="0">
                <a:solidFill>
                  <a:srgbClr val="3B3B41"/>
                </a:solidFill>
                <a:latin typeface="Segoe UI Semibold"/>
                <a:cs typeface="Segoe UI Semibold"/>
              </a:rPr>
              <a:t>pool</a:t>
            </a:r>
            <a:r>
              <a:rPr sz="2400" b="1" spc="-375" dirty="0">
                <a:solidFill>
                  <a:srgbClr val="3B3B41"/>
                </a:solidFill>
                <a:latin typeface="Segoe UI Semibold"/>
                <a:cs typeface="Segoe UI Semibold"/>
              </a:rPr>
              <a:t> </a:t>
            </a:r>
            <a:r>
              <a:rPr sz="2400" b="1" spc="-55" dirty="0">
                <a:solidFill>
                  <a:srgbClr val="3B3B41"/>
                </a:solidFill>
                <a:latin typeface="Segoe UI Semibold"/>
                <a:cs typeface="Segoe UI Semibold"/>
              </a:rPr>
              <a:t>workloads:</a:t>
            </a:r>
            <a:endParaRPr sz="2400">
              <a:latin typeface="Segoe UI Semibold"/>
              <a:cs typeface="Segoe UI Semibold"/>
            </a:endParaRPr>
          </a:p>
          <a:p>
            <a:pPr marL="12700" marR="5080">
              <a:lnSpc>
                <a:spcPct val="100000"/>
              </a:lnSpc>
            </a:pPr>
            <a:r>
              <a:rPr sz="2000" b="1" spc="-5" dirty="0">
                <a:solidFill>
                  <a:srgbClr val="3B3B41"/>
                </a:solidFill>
                <a:latin typeface="Segoe UI"/>
                <a:cs typeface="Segoe UI"/>
              </a:rPr>
              <a:t>Protects against </a:t>
            </a:r>
            <a:r>
              <a:rPr sz="2000" b="1" dirty="0">
                <a:solidFill>
                  <a:srgbClr val="3B3B41"/>
                </a:solidFill>
                <a:latin typeface="Segoe UI"/>
                <a:cs typeface="Segoe UI"/>
              </a:rPr>
              <a:t>common cyber </a:t>
            </a:r>
            <a:r>
              <a:rPr sz="2000" b="1" spc="-5" dirty="0">
                <a:solidFill>
                  <a:srgbClr val="3B3B41"/>
                </a:solidFill>
                <a:latin typeface="Segoe UI"/>
                <a:cs typeface="Segoe UI"/>
              </a:rPr>
              <a:t>threats </a:t>
            </a:r>
            <a:r>
              <a:rPr sz="2000" b="1" dirty="0">
                <a:solidFill>
                  <a:srgbClr val="3B3B41"/>
                </a:solidFill>
                <a:latin typeface="Segoe UI"/>
                <a:cs typeface="Segoe UI"/>
              </a:rPr>
              <a:t>(SQL </a:t>
            </a:r>
            <a:r>
              <a:rPr sz="2000" b="1" spc="-5" dirty="0">
                <a:solidFill>
                  <a:srgbClr val="3B3B41"/>
                </a:solidFill>
                <a:latin typeface="Segoe UI"/>
                <a:cs typeface="Segoe UI"/>
              </a:rPr>
              <a:t>injection, cross-side scripting, etc.)  Uses </a:t>
            </a:r>
            <a:r>
              <a:rPr sz="2000" b="1" spc="-15" dirty="0">
                <a:solidFill>
                  <a:srgbClr val="3B3B41"/>
                </a:solidFill>
                <a:latin typeface="Segoe UI"/>
                <a:cs typeface="Segoe UI"/>
              </a:rPr>
              <a:t>OWASP</a:t>
            </a:r>
            <a:r>
              <a:rPr sz="2000" b="1" spc="-25" dirty="0">
                <a:solidFill>
                  <a:srgbClr val="3B3B41"/>
                </a:solidFill>
                <a:latin typeface="Segoe UI"/>
                <a:cs typeface="Segoe UI"/>
              </a:rPr>
              <a:t> </a:t>
            </a:r>
            <a:r>
              <a:rPr sz="2000" b="1" spc="-5" dirty="0">
                <a:solidFill>
                  <a:srgbClr val="3B3B41"/>
                </a:solidFill>
                <a:latin typeface="Segoe UI"/>
                <a:cs typeface="Segoe UI"/>
              </a:rPr>
              <a:t>rules</a:t>
            </a:r>
            <a:endParaRPr sz="2000">
              <a:latin typeface="Segoe UI"/>
              <a:cs typeface="Segoe UI"/>
            </a:endParaRPr>
          </a:p>
          <a:p>
            <a:pPr marL="12700">
              <a:lnSpc>
                <a:spcPct val="100000"/>
              </a:lnSpc>
            </a:pPr>
            <a:r>
              <a:rPr sz="2000" b="1" spc="-5" dirty="0">
                <a:solidFill>
                  <a:srgbClr val="3B3B41"/>
                </a:solidFill>
                <a:latin typeface="Segoe UI"/>
                <a:cs typeface="Segoe UI"/>
              </a:rPr>
              <a:t>Allows disabling rules that result </a:t>
            </a:r>
            <a:r>
              <a:rPr sz="2000" b="1" dirty="0">
                <a:solidFill>
                  <a:srgbClr val="3B3B41"/>
                </a:solidFill>
                <a:latin typeface="Segoe UI"/>
                <a:cs typeface="Segoe UI"/>
              </a:rPr>
              <a:t>in </a:t>
            </a:r>
            <a:r>
              <a:rPr sz="2000" b="1" spc="-5" dirty="0">
                <a:solidFill>
                  <a:srgbClr val="3B3B41"/>
                </a:solidFill>
                <a:latin typeface="Segoe UI"/>
                <a:cs typeface="Segoe UI"/>
              </a:rPr>
              <a:t>false</a:t>
            </a:r>
            <a:r>
              <a:rPr sz="2000" b="1" spc="-75" dirty="0">
                <a:solidFill>
                  <a:srgbClr val="3B3B41"/>
                </a:solidFill>
                <a:latin typeface="Segoe UI"/>
                <a:cs typeface="Segoe UI"/>
              </a:rPr>
              <a:t> </a:t>
            </a:r>
            <a:r>
              <a:rPr sz="2000" b="1" spc="-5" dirty="0">
                <a:solidFill>
                  <a:srgbClr val="3B3B41"/>
                </a:solidFill>
                <a:latin typeface="Segoe UI"/>
                <a:cs typeface="Segoe UI"/>
              </a:rPr>
              <a:t>positives</a:t>
            </a:r>
            <a:endParaRPr sz="2000">
              <a:latin typeface="Segoe UI"/>
              <a:cs typeface="Segoe UI"/>
            </a:endParaRPr>
          </a:p>
        </p:txBody>
      </p:sp>
      <p:sp>
        <p:nvSpPr>
          <p:cNvPr id="4" name="object 4"/>
          <p:cNvSpPr/>
          <p:nvPr/>
        </p:nvSpPr>
        <p:spPr>
          <a:xfrm>
            <a:off x="1033084" y="3727413"/>
            <a:ext cx="6130965" cy="236384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417307" y="2694431"/>
            <a:ext cx="4474463" cy="333298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251119" y="2427957"/>
            <a:ext cx="4390039" cy="119513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17042" y="259791"/>
            <a:ext cx="2216150" cy="452120"/>
          </a:xfrm>
          <a:prstGeom prst="rect">
            <a:avLst/>
          </a:prstGeom>
        </p:spPr>
        <p:txBody>
          <a:bodyPr vert="horz" wrap="square" lIns="0" tIns="12065" rIns="0" bIns="0" rtlCol="0">
            <a:spAutoFit/>
          </a:bodyPr>
          <a:lstStyle/>
          <a:p>
            <a:pPr marL="12700">
              <a:lnSpc>
                <a:spcPct val="100000"/>
              </a:lnSpc>
              <a:spcBef>
                <a:spcPts val="95"/>
              </a:spcBef>
            </a:pPr>
            <a:r>
              <a:rPr sz="2800" b="1" spc="-45" dirty="0">
                <a:solidFill>
                  <a:srgbClr val="0071C5"/>
                </a:solidFill>
                <a:latin typeface="Segoe UI Semibold"/>
                <a:cs typeface="Segoe UI Semibold"/>
              </a:rPr>
              <a:t>Health</a:t>
            </a:r>
            <a:r>
              <a:rPr sz="2800" b="1" spc="-175" dirty="0">
                <a:solidFill>
                  <a:srgbClr val="0071C5"/>
                </a:solidFill>
                <a:latin typeface="Segoe UI Semibold"/>
                <a:cs typeface="Segoe UI Semibold"/>
              </a:rPr>
              <a:t> </a:t>
            </a:r>
            <a:r>
              <a:rPr sz="2800" b="1" spc="-50" dirty="0">
                <a:solidFill>
                  <a:srgbClr val="0071C5"/>
                </a:solidFill>
                <a:latin typeface="Segoe UI Semibold"/>
                <a:cs typeface="Segoe UI Semibold"/>
              </a:rPr>
              <a:t>Probes</a:t>
            </a:r>
            <a:endParaRPr sz="2800">
              <a:latin typeface="Segoe UI Semibold"/>
              <a:cs typeface="Segoe UI Semibold"/>
            </a:endParaRPr>
          </a:p>
        </p:txBody>
      </p:sp>
      <p:sp>
        <p:nvSpPr>
          <p:cNvPr id="4" name="object 4"/>
          <p:cNvSpPr txBox="1"/>
          <p:nvPr/>
        </p:nvSpPr>
        <p:spPr>
          <a:xfrm>
            <a:off x="517042" y="1548129"/>
            <a:ext cx="7767955" cy="2740025"/>
          </a:xfrm>
          <a:prstGeom prst="rect">
            <a:avLst/>
          </a:prstGeom>
        </p:spPr>
        <p:txBody>
          <a:bodyPr vert="horz" wrap="square" lIns="0" tIns="12700" rIns="0" bIns="0" rtlCol="0">
            <a:spAutoFit/>
          </a:bodyPr>
          <a:lstStyle/>
          <a:p>
            <a:pPr marL="12700" marR="5080">
              <a:lnSpc>
                <a:spcPct val="100000"/>
              </a:lnSpc>
              <a:spcBef>
                <a:spcPts val="100"/>
              </a:spcBef>
            </a:pPr>
            <a:r>
              <a:rPr sz="2400" b="1" spc="-25" dirty="0">
                <a:solidFill>
                  <a:srgbClr val="3B3B41"/>
                </a:solidFill>
                <a:latin typeface="Segoe UI Semibold"/>
                <a:cs typeface="Segoe UI Semibold"/>
              </a:rPr>
              <a:t>By </a:t>
            </a:r>
            <a:r>
              <a:rPr sz="2400" b="1" spc="-45" dirty="0">
                <a:solidFill>
                  <a:srgbClr val="3B3B41"/>
                </a:solidFill>
                <a:latin typeface="Segoe UI Semibold"/>
                <a:cs typeface="Segoe UI Semibold"/>
              </a:rPr>
              <a:t>default, </a:t>
            </a:r>
            <a:r>
              <a:rPr sz="2400" b="1" spc="-50" dirty="0">
                <a:solidFill>
                  <a:srgbClr val="3B3B41"/>
                </a:solidFill>
                <a:latin typeface="Segoe UI Semibold"/>
                <a:cs typeface="Segoe UI Semibold"/>
              </a:rPr>
              <a:t>health probes relies </a:t>
            </a:r>
            <a:r>
              <a:rPr sz="2400" b="1" spc="-30" dirty="0">
                <a:solidFill>
                  <a:srgbClr val="3B3B41"/>
                </a:solidFill>
                <a:latin typeface="Segoe UI Semibold"/>
                <a:cs typeface="Segoe UI Semibold"/>
              </a:rPr>
              <a:t>on </a:t>
            </a:r>
            <a:r>
              <a:rPr sz="2400" b="1" spc="-50" dirty="0">
                <a:solidFill>
                  <a:srgbClr val="3B3B41"/>
                </a:solidFill>
                <a:latin typeface="Segoe UI Semibold"/>
                <a:cs typeface="Segoe UI Semibold"/>
              </a:rPr>
              <a:t>healthy </a:t>
            </a:r>
            <a:r>
              <a:rPr sz="2400" b="1" spc="-30" dirty="0">
                <a:solidFill>
                  <a:srgbClr val="3B3B41"/>
                </a:solidFill>
                <a:latin typeface="Segoe UI Semibold"/>
                <a:cs typeface="Segoe UI Semibold"/>
              </a:rPr>
              <a:t>HTTP</a:t>
            </a:r>
            <a:r>
              <a:rPr sz="2400" b="1" spc="-484" dirty="0">
                <a:solidFill>
                  <a:srgbClr val="3B3B41"/>
                </a:solidFill>
                <a:latin typeface="Segoe UI Semibold"/>
                <a:cs typeface="Segoe UI Semibold"/>
              </a:rPr>
              <a:t> </a:t>
            </a:r>
            <a:r>
              <a:rPr sz="2400" b="1" spc="-50" dirty="0">
                <a:solidFill>
                  <a:srgbClr val="3B3B41"/>
                </a:solidFill>
                <a:latin typeface="Segoe UI Semibold"/>
                <a:cs typeface="Segoe UI Semibold"/>
              </a:rPr>
              <a:t>responses  Custom probes provide </a:t>
            </a:r>
            <a:r>
              <a:rPr sz="2400" b="1" spc="-45" dirty="0">
                <a:solidFill>
                  <a:srgbClr val="3B3B41"/>
                </a:solidFill>
                <a:latin typeface="Segoe UI Semibold"/>
                <a:cs typeface="Segoe UI Semibold"/>
              </a:rPr>
              <a:t>more</a:t>
            </a:r>
            <a:r>
              <a:rPr sz="2400" b="1" spc="-245" dirty="0">
                <a:solidFill>
                  <a:srgbClr val="3B3B41"/>
                </a:solidFill>
                <a:latin typeface="Segoe UI Semibold"/>
                <a:cs typeface="Segoe UI Semibold"/>
              </a:rPr>
              <a:t> </a:t>
            </a:r>
            <a:r>
              <a:rPr sz="2400" b="1" spc="-50" dirty="0">
                <a:solidFill>
                  <a:srgbClr val="3B3B41"/>
                </a:solidFill>
                <a:latin typeface="Segoe UI Semibold"/>
                <a:cs typeface="Segoe UI Semibold"/>
              </a:rPr>
              <a:t>control:</a:t>
            </a:r>
            <a:endParaRPr sz="2400">
              <a:latin typeface="Segoe UI Semibold"/>
              <a:cs typeface="Segoe UI Semibold"/>
            </a:endParaRPr>
          </a:p>
          <a:p>
            <a:pPr marL="12700">
              <a:lnSpc>
                <a:spcPct val="100000"/>
              </a:lnSpc>
            </a:pPr>
            <a:r>
              <a:rPr sz="2000" b="1" spc="-15" dirty="0">
                <a:solidFill>
                  <a:srgbClr val="3B3B41"/>
                </a:solidFill>
                <a:latin typeface="Segoe UI"/>
                <a:cs typeface="Segoe UI"/>
              </a:rPr>
              <a:t>Facilitate </a:t>
            </a:r>
            <a:r>
              <a:rPr sz="2000" b="1" spc="-5" dirty="0">
                <a:solidFill>
                  <a:srgbClr val="3B3B41"/>
                </a:solidFill>
                <a:latin typeface="Segoe UI"/>
                <a:cs typeface="Segoe UI"/>
              </a:rPr>
              <a:t>more thorough health</a:t>
            </a:r>
            <a:r>
              <a:rPr sz="2000" b="1" spc="-45" dirty="0">
                <a:solidFill>
                  <a:srgbClr val="3B3B41"/>
                </a:solidFill>
                <a:latin typeface="Segoe UI"/>
                <a:cs typeface="Segoe UI"/>
              </a:rPr>
              <a:t> </a:t>
            </a:r>
            <a:r>
              <a:rPr sz="2000" b="1" dirty="0">
                <a:solidFill>
                  <a:srgbClr val="3B3B41"/>
                </a:solidFill>
                <a:latin typeface="Segoe UI"/>
                <a:cs typeface="Segoe UI"/>
              </a:rPr>
              <a:t>checks</a:t>
            </a:r>
            <a:endParaRPr sz="2000">
              <a:latin typeface="Segoe UI"/>
              <a:cs typeface="Segoe UI"/>
            </a:endParaRPr>
          </a:p>
          <a:p>
            <a:pPr marL="12700">
              <a:lnSpc>
                <a:spcPct val="100000"/>
              </a:lnSpc>
            </a:pPr>
            <a:r>
              <a:rPr sz="2000" b="1" spc="5" dirty="0">
                <a:solidFill>
                  <a:srgbClr val="3B3B41"/>
                </a:solidFill>
                <a:latin typeface="Segoe UI"/>
                <a:cs typeface="Segoe UI"/>
              </a:rPr>
              <a:t>Support </a:t>
            </a:r>
            <a:r>
              <a:rPr sz="2000" b="1" spc="-5" dirty="0">
                <a:solidFill>
                  <a:srgbClr val="3B3B41"/>
                </a:solidFill>
                <a:latin typeface="Segoe UI"/>
                <a:cs typeface="Segoe UI"/>
              </a:rPr>
              <a:t>custom </a:t>
            </a:r>
            <a:r>
              <a:rPr sz="2000" b="1" spc="-10" dirty="0">
                <a:solidFill>
                  <a:srgbClr val="3B3B41"/>
                </a:solidFill>
                <a:latin typeface="Segoe UI"/>
                <a:cs typeface="Segoe UI"/>
              </a:rPr>
              <a:t>values</a:t>
            </a:r>
            <a:r>
              <a:rPr sz="2000" b="1" spc="-45" dirty="0">
                <a:solidFill>
                  <a:srgbClr val="3B3B41"/>
                </a:solidFill>
                <a:latin typeface="Segoe UI"/>
                <a:cs typeface="Segoe UI"/>
              </a:rPr>
              <a:t> </a:t>
            </a:r>
            <a:r>
              <a:rPr sz="2000" b="1" spc="10" dirty="0">
                <a:solidFill>
                  <a:srgbClr val="3B3B41"/>
                </a:solidFill>
                <a:latin typeface="Segoe UI"/>
                <a:cs typeface="Segoe UI"/>
              </a:rPr>
              <a:t>of:</a:t>
            </a:r>
            <a:endParaRPr sz="2000">
              <a:latin typeface="Segoe UI"/>
              <a:cs typeface="Segoe UI"/>
            </a:endParaRPr>
          </a:p>
          <a:p>
            <a:pPr marL="12700" marR="5112385">
              <a:lnSpc>
                <a:spcPct val="100000"/>
              </a:lnSpc>
              <a:spcBef>
                <a:spcPts val="15"/>
              </a:spcBef>
            </a:pPr>
            <a:r>
              <a:rPr sz="1800" b="1" spc="-5" dirty="0">
                <a:solidFill>
                  <a:srgbClr val="0078D2"/>
                </a:solidFill>
                <a:latin typeface="Segoe UI Semibold"/>
                <a:cs typeface="Segoe UI Semibold"/>
              </a:rPr>
              <a:t>Minimum healthy </a:t>
            </a:r>
            <a:r>
              <a:rPr sz="1800" b="1" spc="10" dirty="0">
                <a:solidFill>
                  <a:srgbClr val="0078D2"/>
                </a:solidFill>
                <a:latin typeface="Segoe UI Semibold"/>
                <a:cs typeface="Segoe UI Semibold"/>
              </a:rPr>
              <a:t>servers  </a:t>
            </a:r>
            <a:r>
              <a:rPr sz="1800" b="1" spc="-5" dirty="0">
                <a:solidFill>
                  <a:srgbClr val="0078D2"/>
                </a:solidFill>
                <a:latin typeface="Segoe UI Semibold"/>
                <a:cs typeface="Segoe UI Semibold"/>
              </a:rPr>
              <a:t>Unhealthy threshold  </a:t>
            </a:r>
            <a:r>
              <a:rPr sz="1800" b="1" dirty="0">
                <a:solidFill>
                  <a:srgbClr val="0078D2"/>
                </a:solidFill>
                <a:latin typeface="Segoe UI Semibold"/>
                <a:cs typeface="Segoe UI Semibold"/>
              </a:rPr>
              <a:t>Interval</a:t>
            </a:r>
            <a:endParaRPr sz="1800">
              <a:latin typeface="Segoe UI Semibold"/>
              <a:cs typeface="Segoe UI Semibold"/>
            </a:endParaRPr>
          </a:p>
          <a:p>
            <a:pPr marL="12700" marR="6883400">
              <a:lnSpc>
                <a:spcPct val="100000"/>
              </a:lnSpc>
            </a:pPr>
            <a:r>
              <a:rPr sz="1800" b="1" dirty="0">
                <a:solidFill>
                  <a:srgbClr val="0078D2"/>
                </a:solidFill>
                <a:latin typeface="Segoe UI Semibold"/>
                <a:cs typeface="Segoe UI Semibold"/>
              </a:rPr>
              <a:t>Timeout  </a:t>
            </a:r>
            <a:r>
              <a:rPr sz="1800" b="1" spc="-15" dirty="0">
                <a:solidFill>
                  <a:srgbClr val="0078D2"/>
                </a:solidFill>
                <a:latin typeface="Segoe UI Semibold"/>
                <a:cs typeface="Segoe UI Semibold"/>
              </a:rPr>
              <a:t>Path</a:t>
            </a:r>
            <a:endParaRPr sz="1800">
              <a:latin typeface="Segoe UI Semibold"/>
              <a:cs typeface="Segoe UI Semibold"/>
            </a:endParaRPr>
          </a:p>
        </p:txBody>
      </p:sp>
      <p:sp>
        <p:nvSpPr>
          <p:cNvPr id="5" name="object 5"/>
          <p:cNvSpPr/>
          <p:nvPr/>
        </p:nvSpPr>
        <p:spPr>
          <a:xfrm>
            <a:off x="4284566" y="3924298"/>
            <a:ext cx="2966943" cy="292629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262755"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Application Gateway</a:t>
            </a:r>
            <a:r>
              <a:rPr sz="2800" b="1" spc="-165" dirty="0">
                <a:solidFill>
                  <a:srgbClr val="0071C5"/>
                </a:solidFill>
                <a:latin typeface="Segoe UI Semibold"/>
                <a:cs typeface="Segoe UI Semibold"/>
              </a:rPr>
              <a:t> </a:t>
            </a:r>
            <a:r>
              <a:rPr sz="2800" b="1" spc="-45" dirty="0">
                <a:solidFill>
                  <a:srgbClr val="0071C5"/>
                </a:solidFill>
                <a:latin typeface="Segoe UI Semibold"/>
                <a:cs typeface="Segoe UI Semibold"/>
              </a:rPr>
              <a:t>Sizing</a:t>
            </a:r>
            <a:endParaRPr sz="2800">
              <a:latin typeface="Segoe UI Semibold"/>
              <a:cs typeface="Segoe UI Semibold"/>
            </a:endParaRPr>
          </a:p>
        </p:txBody>
      </p:sp>
      <p:sp>
        <p:nvSpPr>
          <p:cNvPr id="3" name="object 3"/>
          <p:cNvSpPr txBox="1"/>
          <p:nvPr/>
        </p:nvSpPr>
        <p:spPr>
          <a:xfrm>
            <a:off x="517042" y="1548129"/>
            <a:ext cx="5958205" cy="1306830"/>
          </a:xfrm>
          <a:prstGeom prst="rect">
            <a:avLst/>
          </a:prstGeom>
        </p:spPr>
        <p:txBody>
          <a:bodyPr vert="horz" wrap="square" lIns="0" tIns="12700" rIns="0" bIns="0" rtlCol="0">
            <a:spAutoFit/>
          </a:bodyPr>
          <a:lstStyle/>
          <a:p>
            <a:pPr marL="12700" marR="5080">
              <a:lnSpc>
                <a:spcPct val="100000"/>
              </a:lnSpc>
              <a:spcBef>
                <a:spcPts val="100"/>
              </a:spcBef>
            </a:pPr>
            <a:r>
              <a:rPr sz="2400" b="1" spc="-50" dirty="0">
                <a:solidFill>
                  <a:srgbClr val="3B3B41"/>
                </a:solidFill>
                <a:latin typeface="Segoe UI Semibold"/>
                <a:cs typeface="Segoe UI Semibold"/>
              </a:rPr>
              <a:t>Application Gateway </a:t>
            </a:r>
            <a:r>
              <a:rPr sz="2400" b="1" spc="-30" dirty="0">
                <a:solidFill>
                  <a:srgbClr val="3B3B41"/>
                </a:solidFill>
                <a:latin typeface="Segoe UI Semibold"/>
                <a:cs typeface="Segoe UI Semibold"/>
              </a:rPr>
              <a:t>is </a:t>
            </a:r>
            <a:r>
              <a:rPr sz="2400" b="1" spc="-55" dirty="0">
                <a:solidFill>
                  <a:srgbClr val="3B3B41"/>
                </a:solidFill>
                <a:latin typeface="Segoe UI Semibold"/>
                <a:cs typeface="Segoe UI Semibold"/>
              </a:rPr>
              <a:t>available </a:t>
            </a:r>
            <a:r>
              <a:rPr sz="2400" b="1" spc="-30" dirty="0">
                <a:solidFill>
                  <a:srgbClr val="3B3B41"/>
                </a:solidFill>
                <a:latin typeface="Segoe UI Semibold"/>
                <a:cs typeface="Segoe UI Semibold"/>
              </a:rPr>
              <a:t>in </a:t>
            </a:r>
            <a:r>
              <a:rPr sz="2400" b="1" dirty="0">
                <a:solidFill>
                  <a:srgbClr val="3B3B41"/>
                </a:solidFill>
                <a:latin typeface="Segoe UI Semibold"/>
                <a:cs typeface="Segoe UI Semibold"/>
              </a:rPr>
              <a:t>3 </a:t>
            </a:r>
            <a:r>
              <a:rPr sz="2400" b="1" spc="-40" dirty="0">
                <a:solidFill>
                  <a:srgbClr val="3B3B41"/>
                </a:solidFill>
                <a:latin typeface="Segoe UI Semibold"/>
                <a:cs typeface="Segoe UI Semibold"/>
              </a:rPr>
              <a:t>SKUs:  </a:t>
            </a:r>
            <a:r>
              <a:rPr sz="2000" b="1" dirty="0">
                <a:solidFill>
                  <a:srgbClr val="3B3B41"/>
                </a:solidFill>
                <a:latin typeface="Segoe UI"/>
                <a:cs typeface="Segoe UI"/>
              </a:rPr>
              <a:t>Small: </a:t>
            </a:r>
            <a:r>
              <a:rPr sz="2000" b="1" spc="-5" dirty="0">
                <a:solidFill>
                  <a:srgbClr val="3B3B41"/>
                </a:solidFill>
                <a:latin typeface="Segoe UI"/>
                <a:cs typeface="Segoe UI"/>
              </a:rPr>
              <a:t>intended for development and testing only  Medium</a:t>
            </a:r>
            <a:endParaRPr sz="2000">
              <a:latin typeface="Segoe UI"/>
              <a:cs typeface="Segoe UI"/>
            </a:endParaRPr>
          </a:p>
          <a:p>
            <a:pPr marL="12700">
              <a:lnSpc>
                <a:spcPct val="100000"/>
              </a:lnSpc>
            </a:pPr>
            <a:r>
              <a:rPr sz="2000" b="1" spc="-10" dirty="0">
                <a:solidFill>
                  <a:srgbClr val="3B3B41"/>
                </a:solidFill>
                <a:latin typeface="Segoe UI"/>
                <a:cs typeface="Segoe UI"/>
              </a:rPr>
              <a:t>Large</a:t>
            </a:r>
            <a:endParaRPr sz="2000">
              <a:latin typeface="Segoe UI"/>
              <a:cs typeface="Segoe UI"/>
            </a:endParaRPr>
          </a:p>
        </p:txBody>
      </p:sp>
      <p:sp>
        <p:nvSpPr>
          <p:cNvPr id="4" name="object 4"/>
          <p:cNvSpPr/>
          <p:nvPr/>
        </p:nvSpPr>
        <p:spPr>
          <a:xfrm>
            <a:off x="8702040" y="1802891"/>
            <a:ext cx="2273807" cy="212769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33623" y="3867330"/>
            <a:ext cx="6876895" cy="11753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558610" y="1727115"/>
            <a:ext cx="6152301" cy="177320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17042" y="259791"/>
            <a:ext cx="3109595" cy="452120"/>
          </a:xfrm>
          <a:prstGeom prst="rect">
            <a:avLst/>
          </a:prstGeom>
        </p:spPr>
        <p:txBody>
          <a:bodyPr vert="horz" wrap="square" lIns="0" tIns="12065" rIns="0" bIns="0" rtlCol="0">
            <a:spAutoFit/>
          </a:bodyPr>
          <a:lstStyle/>
          <a:p>
            <a:pPr marL="12700">
              <a:lnSpc>
                <a:spcPct val="100000"/>
              </a:lnSpc>
              <a:spcBef>
                <a:spcPts val="95"/>
              </a:spcBef>
            </a:pPr>
            <a:r>
              <a:rPr sz="2800" b="1" spc="-55" dirty="0">
                <a:solidFill>
                  <a:srgbClr val="0071C5"/>
                </a:solidFill>
                <a:latin typeface="Segoe UI Semibold"/>
                <a:cs typeface="Segoe UI Semibold"/>
              </a:rPr>
              <a:t>Path-Based</a:t>
            </a:r>
            <a:r>
              <a:rPr sz="2800" b="1" spc="-160" dirty="0">
                <a:solidFill>
                  <a:srgbClr val="0071C5"/>
                </a:solidFill>
                <a:latin typeface="Segoe UI Semibold"/>
                <a:cs typeface="Segoe UI Semibold"/>
              </a:rPr>
              <a:t> </a:t>
            </a:r>
            <a:r>
              <a:rPr sz="2800" b="1" spc="-60" dirty="0">
                <a:solidFill>
                  <a:srgbClr val="0071C5"/>
                </a:solidFill>
                <a:latin typeface="Segoe UI Semibold"/>
                <a:cs typeface="Segoe UI Semibold"/>
              </a:rPr>
              <a:t>Routing</a:t>
            </a:r>
            <a:endParaRPr sz="2800">
              <a:latin typeface="Segoe UI Semibold"/>
              <a:cs typeface="Segoe UI Semibold"/>
            </a:endParaRPr>
          </a:p>
        </p:txBody>
      </p:sp>
      <p:sp>
        <p:nvSpPr>
          <p:cNvPr id="4" name="object 4"/>
          <p:cNvSpPr txBox="1"/>
          <p:nvPr/>
        </p:nvSpPr>
        <p:spPr>
          <a:xfrm>
            <a:off x="517042" y="1548129"/>
            <a:ext cx="5242560" cy="1947545"/>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Directs </a:t>
            </a:r>
            <a:r>
              <a:rPr sz="2400" b="1" spc="-45" dirty="0">
                <a:solidFill>
                  <a:srgbClr val="3B3B41"/>
                </a:solidFill>
                <a:latin typeface="Segoe UI Semibold"/>
                <a:cs typeface="Segoe UI Semibold"/>
              </a:rPr>
              <a:t>traffic </a:t>
            </a:r>
            <a:r>
              <a:rPr sz="2400" b="1" spc="-50" dirty="0">
                <a:solidFill>
                  <a:srgbClr val="3B3B41"/>
                </a:solidFill>
                <a:latin typeface="Segoe UI Semibold"/>
                <a:cs typeface="Segoe UI Semibold"/>
              </a:rPr>
              <a:t>based </a:t>
            </a:r>
            <a:r>
              <a:rPr sz="2400" b="1" spc="-30" dirty="0">
                <a:solidFill>
                  <a:srgbClr val="3B3B41"/>
                </a:solidFill>
                <a:latin typeface="Segoe UI Semibold"/>
                <a:cs typeface="Segoe UI Semibold"/>
              </a:rPr>
              <a:t>on </a:t>
            </a:r>
            <a:r>
              <a:rPr sz="2400" b="1" spc="-50" dirty="0">
                <a:solidFill>
                  <a:srgbClr val="3B3B41"/>
                </a:solidFill>
                <a:latin typeface="Segoe UI Semibold"/>
                <a:cs typeface="Segoe UI Semibold"/>
              </a:rPr>
              <a:t>target </a:t>
            </a:r>
            <a:r>
              <a:rPr sz="2400" b="1" spc="-35" dirty="0">
                <a:solidFill>
                  <a:srgbClr val="3B3B41"/>
                </a:solidFill>
                <a:latin typeface="Segoe UI Semibold"/>
                <a:cs typeface="Segoe UI Semibold"/>
              </a:rPr>
              <a:t>URL,</a:t>
            </a:r>
            <a:r>
              <a:rPr sz="2400" b="1" spc="-455" dirty="0">
                <a:solidFill>
                  <a:srgbClr val="3B3B41"/>
                </a:solidFill>
                <a:latin typeface="Segoe UI Semibold"/>
                <a:cs typeface="Segoe UI Semibold"/>
              </a:rPr>
              <a:t> </a:t>
            </a:r>
            <a:r>
              <a:rPr sz="2400" b="1" spc="-45" dirty="0">
                <a:solidFill>
                  <a:srgbClr val="3B3B41"/>
                </a:solidFill>
                <a:latin typeface="Segoe UI Semibold"/>
                <a:cs typeface="Segoe UI Semibold"/>
              </a:rPr>
              <a:t>e.g.:</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/images </a:t>
            </a:r>
            <a:r>
              <a:rPr sz="2000" b="1" spc="-10" dirty="0">
                <a:solidFill>
                  <a:srgbClr val="3B3B41"/>
                </a:solidFill>
                <a:latin typeface="Segoe UI"/>
                <a:cs typeface="Segoe UI"/>
              </a:rPr>
              <a:t>to </a:t>
            </a:r>
            <a:r>
              <a:rPr sz="2000" b="1" spc="-5" dirty="0">
                <a:solidFill>
                  <a:srgbClr val="3B3B41"/>
                </a:solidFill>
                <a:latin typeface="Segoe UI"/>
                <a:cs typeface="Segoe UI"/>
              </a:rPr>
              <a:t>one </a:t>
            </a:r>
            <a:r>
              <a:rPr sz="2000" b="1" spc="-10" dirty="0">
                <a:solidFill>
                  <a:srgbClr val="3B3B41"/>
                </a:solidFill>
                <a:latin typeface="Segoe UI"/>
                <a:cs typeface="Segoe UI"/>
              </a:rPr>
              <a:t>backend</a:t>
            </a:r>
            <a:r>
              <a:rPr sz="2000" b="1" spc="-15" dirty="0">
                <a:solidFill>
                  <a:srgbClr val="3B3B41"/>
                </a:solidFill>
                <a:latin typeface="Segoe UI"/>
                <a:cs typeface="Segoe UI"/>
              </a:rPr>
              <a:t> </a:t>
            </a:r>
            <a:r>
              <a:rPr sz="2000" b="1" spc="-5" dirty="0">
                <a:solidFill>
                  <a:srgbClr val="3B3B41"/>
                </a:solidFill>
                <a:latin typeface="Segoe UI"/>
                <a:cs typeface="Segoe UI"/>
              </a:rPr>
              <a:t>pool</a:t>
            </a:r>
            <a:endParaRPr sz="2000">
              <a:latin typeface="Segoe UI"/>
              <a:cs typeface="Segoe UI"/>
            </a:endParaRPr>
          </a:p>
          <a:p>
            <a:pPr marL="12700">
              <a:lnSpc>
                <a:spcPts val="2400"/>
              </a:lnSpc>
            </a:pPr>
            <a:r>
              <a:rPr sz="2000" b="1" spc="-5" dirty="0">
                <a:solidFill>
                  <a:srgbClr val="3B3B41"/>
                </a:solidFill>
                <a:latin typeface="Segoe UI"/>
                <a:cs typeface="Segoe UI"/>
              </a:rPr>
              <a:t>/video </a:t>
            </a:r>
            <a:r>
              <a:rPr sz="2000" b="1" spc="-10" dirty="0">
                <a:solidFill>
                  <a:srgbClr val="3B3B41"/>
                </a:solidFill>
                <a:latin typeface="Segoe UI"/>
                <a:cs typeface="Segoe UI"/>
              </a:rPr>
              <a:t>to </a:t>
            </a:r>
            <a:r>
              <a:rPr sz="2000" b="1" spc="-5" dirty="0">
                <a:solidFill>
                  <a:srgbClr val="3B3B41"/>
                </a:solidFill>
                <a:latin typeface="Segoe UI"/>
                <a:cs typeface="Segoe UI"/>
              </a:rPr>
              <a:t>another </a:t>
            </a:r>
            <a:r>
              <a:rPr sz="2000" b="1" spc="-10" dirty="0">
                <a:solidFill>
                  <a:srgbClr val="3B3B41"/>
                </a:solidFill>
                <a:latin typeface="Segoe UI"/>
                <a:cs typeface="Segoe UI"/>
              </a:rPr>
              <a:t>backend</a:t>
            </a:r>
            <a:r>
              <a:rPr sz="2000" b="1" spc="-15" dirty="0">
                <a:solidFill>
                  <a:srgbClr val="3B3B41"/>
                </a:solidFill>
                <a:latin typeface="Segoe UI"/>
                <a:cs typeface="Segoe UI"/>
              </a:rPr>
              <a:t> </a:t>
            </a:r>
            <a:r>
              <a:rPr sz="2000" b="1" spc="-5" dirty="0">
                <a:solidFill>
                  <a:srgbClr val="3B3B41"/>
                </a:solidFill>
                <a:latin typeface="Segoe UI"/>
                <a:cs typeface="Segoe UI"/>
              </a:rPr>
              <a:t>pool</a:t>
            </a:r>
            <a:endParaRPr sz="2000">
              <a:latin typeface="Segoe UI"/>
              <a:cs typeface="Segoe UI"/>
            </a:endParaRPr>
          </a:p>
          <a:p>
            <a:pPr marL="12700">
              <a:lnSpc>
                <a:spcPts val="2880"/>
              </a:lnSpc>
            </a:pPr>
            <a:r>
              <a:rPr sz="2400" b="1" spc="-145" dirty="0">
                <a:solidFill>
                  <a:srgbClr val="3B3B41"/>
                </a:solidFill>
                <a:latin typeface="Segoe UI Semibold"/>
                <a:cs typeface="Segoe UI Semibold"/>
              </a:rPr>
              <a:t>To</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implement:</a:t>
            </a:r>
            <a:endParaRPr sz="2400">
              <a:latin typeface="Segoe UI Semibold"/>
              <a:cs typeface="Segoe UI Semibold"/>
            </a:endParaRPr>
          </a:p>
          <a:p>
            <a:pPr marL="12700">
              <a:lnSpc>
                <a:spcPct val="100000"/>
              </a:lnSpc>
              <a:spcBef>
                <a:spcPts val="10"/>
              </a:spcBef>
            </a:pPr>
            <a:r>
              <a:rPr sz="2000" b="1" dirty="0">
                <a:solidFill>
                  <a:srgbClr val="3B3B41"/>
                </a:solidFill>
                <a:latin typeface="Segoe UI"/>
                <a:cs typeface="Segoe UI"/>
              </a:rPr>
              <a:t>Specify the </a:t>
            </a:r>
            <a:r>
              <a:rPr sz="2000" b="1" spc="-10" dirty="0">
                <a:solidFill>
                  <a:srgbClr val="3B3B41"/>
                </a:solidFill>
                <a:latin typeface="Segoe UI"/>
                <a:cs typeface="Segoe UI"/>
              </a:rPr>
              <a:t>path pattern,</a:t>
            </a:r>
            <a:r>
              <a:rPr sz="2000" b="1" spc="-65" dirty="0">
                <a:solidFill>
                  <a:srgbClr val="3B3B41"/>
                </a:solidFill>
                <a:latin typeface="Segoe UI"/>
                <a:cs typeface="Segoe UI"/>
              </a:rPr>
              <a:t> </a:t>
            </a:r>
            <a:r>
              <a:rPr sz="2000" b="1" spc="-5" dirty="0">
                <a:solidFill>
                  <a:srgbClr val="3B3B41"/>
                </a:solidFill>
                <a:latin typeface="Segoe UI"/>
                <a:cs typeface="Segoe UI"/>
              </a:rPr>
              <a:t>e.g.:</a:t>
            </a:r>
            <a:endParaRPr sz="2000">
              <a:latin typeface="Segoe UI"/>
              <a:cs typeface="Segoe UI"/>
            </a:endParaRPr>
          </a:p>
          <a:p>
            <a:pPr marL="12700">
              <a:lnSpc>
                <a:spcPct val="100000"/>
              </a:lnSpc>
              <a:spcBef>
                <a:spcPts val="10"/>
              </a:spcBef>
            </a:pPr>
            <a:r>
              <a:rPr sz="1800" b="1" spc="-5" dirty="0">
                <a:solidFill>
                  <a:srgbClr val="0078D2"/>
                </a:solidFill>
                <a:latin typeface="Segoe UI Semibold"/>
                <a:cs typeface="Segoe UI Semibold"/>
              </a:rPr>
              <a:t>/images/* </a:t>
            </a:r>
            <a:r>
              <a:rPr sz="1800" b="1" dirty="0">
                <a:solidFill>
                  <a:srgbClr val="0078D2"/>
                </a:solidFill>
                <a:latin typeface="Segoe UI Semibold"/>
                <a:cs typeface="Segoe UI Semibold"/>
              </a:rPr>
              <a:t>and</a:t>
            </a:r>
            <a:r>
              <a:rPr sz="1800" b="1" spc="50" dirty="0">
                <a:solidFill>
                  <a:srgbClr val="0078D2"/>
                </a:solidFill>
                <a:latin typeface="Segoe UI Semibold"/>
                <a:cs typeface="Segoe UI Semibold"/>
              </a:rPr>
              <a:t> </a:t>
            </a:r>
            <a:r>
              <a:rPr sz="1800" b="1" spc="-5" dirty="0">
                <a:solidFill>
                  <a:srgbClr val="0078D2"/>
                </a:solidFill>
                <a:latin typeface="Segoe UI Semibold"/>
                <a:cs typeface="Segoe UI Semibold"/>
              </a:rPr>
              <a:t>/video/*</a:t>
            </a:r>
            <a:endParaRPr sz="1800">
              <a:latin typeface="Segoe UI Semibold"/>
              <a:cs typeface="Segoe UI Semibold"/>
            </a:endParaRPr>
          </a:p>
        </p:txBody>
      </p:sp>
      <p:sp>
        <p:nvSpPr>
          <p:cNvPr id="5" name="object 5"/>
          <p:cNvSpPr/>
          <p:nvPr/>
        </p:nvSpPr>
        <p:spPr>
          <a:xfrm>
            <a:off x="5039867" y="3544823"/>
            <a:ext cx="3665220" cy="326745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316604"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Multiple </a:t>
            </a:r>
            <a:r>
              <a:rPr sz="2800" b="1" spc="-45" dirty="0">
                <a:solidFill>
                  <a:srgbClr val="0071C5"/>
                </a:solidFill>
                <a:latin typeface="Segoe UI Semibold"/>
                <a:cs typeface="Segoe UI Semibold"/>
              </a:rPr>
              <a:t>Site</a:t>
            </a:r>
            <a:r>
              <a:rPr sz="2800" b="1" spc="-145" dirty="0">
                <a:solidFill>
                  <a:srgbClr val="0071C5"/>
                </a:solidFill>
                <a:latin typeface="Segoe UI Semibold"/>
                <a:cs typeface="Segoe UI Semibold"/>
              </a:rPr>
              <a:t> </a:t>
            </a:r>
            <a:r>
              <a:rPr sz="2800" b="1" spc="-50" dirty="0">
                <a:solidFill>
                  <a:srgbClr val="0071C5"/>
                </a:solidFill>
                <a:latin typeface="Segoe UI Semibold"/>
                <a:cs typeface="Segoe UI Semibold"/>
              </a:rPr>
              <a:t>Hosting</a:t>
            </a:r>
            <a:endParaRPr sz="2800">
              <a:latin typeface="Segoe UI Semibold"/>
              <a:cs typeface="Segoe UI Semibold"/>
            </a:endParaRPr>
          </a:p>
        </p:txBody>
      </p:sp>
      <p:sp>
        <p:nvSpPr>
          <p:cNvPr id="3" name="object 3"/>
          <p:cNvSpPr txBox="1"/>
          <p:nvPr/>
        </p:nvSpPr>
        <p:spPr>
          <a:xfrm>
            <a:off x="517042" y="1548129"/>
            <a:ext cx="9116695" cy="2861945"/>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Allows</a:t>
            </a:r>
            <a:r>
              <a:rPr sz="2400" b="1" spc="-90" dirty="0">
                <a:solidFill>
                  <a:srgbClr val="3B3B41"/>
                </a:solidFill>
                <a:latin typeface="Segoe UI Semibold"/>
                <a:cs typeface="Segoe UI Semibold"/>
              </a:rPr>
              <a:t> </a:t>
            </a:r>
            <a:r>
              <a:rPr sz="2400" b="1" spc="-45" dirty="0">
                <a:solidFill>
                  <a:srgbClr val="3B3B41"/>
                </a:solidFill>
                <a:latin typeface="Segoe UI Semibold"/>
                <a:cs typeface="Segoe UI Semibold"/>
              </a:rPr>
              <a:t>multiple</a:t>
            </a:r>
            <a:r>
              <a:rPr sz="2400" b="1" spc="-110" dirty="0">
                <a:solidFill>
                  <a:srgbClr val="3B3B41"/>
                </a:solidFill>
                <a:latin typeface="Segoe UI Semibold"/>
                <a:cs typeface="Segoe UI Semibold"/>
              </a:rPr>
              <a:t> </a:t>
            </a:r>
            <a:r>
              <a:rPr sz="2400" b="1" spc="-40" dirty="0">
                <a:solidFill>
                  <a:srgbClr val="3B3B41"/>
                </a:solidFill>
                <a:latin typeface="Segoe UI Semibold"/>
                <a:cs typeface="Segoe UI Semibold"/>
              </a:rPr>
              <a:t>web</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sites</a:t>
            </a:r>
            <a:r>
              <a:rPr sz="2400" b="1" spc="-95" dirty="0">
                <a:solidFill>
                  <a:srgbClr val="3B3B41"/>
                </a:solidFill>
                <a:latin typeface="Segoe UI Semibold"/>
                <a:cs typeface="Segoe UI Semibold"/>
              </a:rPr>
              <a:t> </a:t>
            </a:r>
            <a:r>
              <a:rPr sz="2400" b="1" spc="-30" dirty="0">
                <a:solidFill>
                  <a:srgbClr val="3B3B41"/>
                </a:solidFill>
                <a:latin typeface="Segoe UI Semibold"/>
                <a:cs typeface="Segoe UI Semibold"/>
              </a:rPr>
              <a:t>on</a:t>
            </a:r>
            <a:r>
              <a:rPr sz="2400" b="1" spc="-80" dirty="0">
                <a:solidFill>
                  <a:srgbClr val="3B3B41"/>
                </a:solidFill>
                <a:latin typeface="Segoe UI Semibold"/>
                <a:cs typeface="Segoe UI Semibold"/>
              </a:rPr>
              <a:t> </a:t>
            </a:r>
            <a:r>
              <a:rPr sz="2400" b="1" spc="-40" dirty="0">
                <a:solidFill>
                  <a:srgbClr val="3B3B41"/>
                </a:solidFill>
                <a:latin typeface="Segoe UI Semibold"/>
                <a:cs typeface="Segoe UI Semibold"/>
              </a:rPr>
              <a:t>the</a:t>
            </a:r>
            <a:r>
              <a:rPr sz="2400" b="1" spc="-100" dirty="0">
                <a:solidFill>
                  <a:srgbClr val="3B3B41"/>
                </a:solidFill>
                <a:latin typeface="Segoe UI Semibold"/>
                <a:cs typeface="Segoe UI Semibold"/>
              </a:rPr>
              <a:t> </a:t>
            </a:r>
            <a:r>
              <a:rPr sz="2400" b="1" spc="-40" dirty="0">
                <a:solidFill>
                  <a:srgbClr val="3B3B41"/>
                </a:solidFill>
                <a:latin typeface="Segoe UI Semibold"/>
                <a:cs typeface="Segoe UI Semibold"/>
              </a:rPr>
              <a:t>same</a:t>
            </a:r>
            <a:r>
              <a:rPr sz="2400" b="1" spc="-95" dirty="0">
                <a:solidFill>
                  <a:srgbClr val="3B3B41"/>
                </a:solidFill>
                <a:latin typeface="Segoe UI Semibold"/>
                <a:cs typeface="Segoe UI Semibold"/>
              </a:rPr>
              <a:t> </a:t>
            </a:r>
            <a:r>
              <a:rPr sz="2400" b="1" spc="-50" dirty="0">
                <a:solidFill>
                  <a:srgbClr val="3B3B41"/>
                </a:solidFill>
                <a:latin typeface="Segoe UI Semibold"/>
                <a:cs typeface="Segoe UI Semibold"/>
              </a:rPr>
              <a:t>Application</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Gateway</a:t>
            </a:r>
            <a:r>
              <a:rPr sz="2400" b="1" spc="-95" dirty="0">
                <a:solidFill>
                  <a:srgbClr val="3B3B41"/>
                </a:solidFill>
                <a:latin typeface="Segoe UI Semibold"/>
                <a:cs typeface="Segoe UI Semibold"/>
              </a:rPr>
              <a:t> </a:t>
            </a:r>
            <a:r>
              <a:rPr sz="2400" b="1" spc="-50" dirty="0">
                <a:solidFill>
                  <a:srgbClr val="3B3B41"/>
                </a:solidFill>
                <a:latin typeface="Segoe UI Semibold"/>
                <a:cs typeface="Segoe UI Semibold"/>
              </a:rPr>
              <a:t>instance:</a:t>
            </a:r>
            <a:endParaRPr sz="2400">
              <a:latin typeface="Segoe UI Semibold"/>
              <a:cs typeface="Segoe UI Semibold"/>
            </a:endParaRPr>
          </a:p>
          <a:p>
            <a:pPr marL="12700" marR="5340350">
              <a:lnSpc>
                <a:spcPct val="100000"/>
              </a:lnSpc>
            </a:pPr>
            <a:r>
              <a:rPr sz="2000" b="1" spc="-5" dirty="0">
                <a:solidFill>
                  <a:srgbClr val="3B3B41"/>
                </a:solidFill>
                <a:latin typeface="Segoe UI"/>
                <a:cs typeface="Segoe UI"/>
              </a:rPr>
              <a:t>Each with its own </a:t>
            </a:r>
            <a:r>
              <a:rPr sz="2000" b="1" spc="-10" dirty="0">
                <a:solidFill>
                  <a:srgbClr val="3B3B41"/>
                </a:solidFill>
                <a:latin typeface="Segoe UI"/>
                <a:cs typeface="Segoe UI"/>
              </a:rPr>
              <a:t>backend </a:t>
            </a:r>
            <a:r>
              <a:rPr sz="2000" b="1" spc="-5" dirty="0">
                <a:solidFill>
                  <a:srgbClr val="3B3B41"/>
                </a:solidFill>
                <a:latin typeface="Segoe UI"/>
                <a:cs typeface="Segoe UI"/>
              </a:rPr>
              <a:t>pool  </a:t>
            </a:r>
            <a:r>
              <a:rPr sz="2000" b="1" dirty="0">
                <a:solidFill>
                  <a:srgbClr val="3B3B41"/>
                </a:solidFill>
                <a:latin typeface="Segoe UI"/>
                <a:cs typeface="Segoe UI"/>
              </a:rPr>
              <a:t>Up </a:t>
            </a:r>
            <a:r>
              <a:rPr sz="2000" b="1" spc="-10" dirty="0">
                <a:solidFill>
                  <a:srgbClr val="3B3B41"/>
                </a:solidFill>
                <a:latin typeface="Segoe UI"/>
                <a:cs typeface="Segoe UI"/>
              </a:rPr>
              <a:t>to </a:t>
            </a:r>
            <a:r>
              <a:rPr sz="2000" b="1" spc="-5" dirty="0">
                <a:solidFill>
                  <a:srgbClr val="3B3B41"/>
                </a:solidFill>
                <a:latin typeface="Segoe UI"/>
                <a:cs typeface="Segoe UI"/>
              </a:rPr>
              <a:t>the total </a:t>
            </a:r>
            <a:r>
              <a:rPr sz="2000" b="1" spc="-20" dirty="0">
                <a:solidFill>
                  <a:srgbClr val="3B3B41"/>
                </a:solidFill>
                <a:latin typeface="Segoe UI"/>
                <a:cs typeface="Segoe UI"/>
              </a:rPr>
              <a:t>of </a:t>
            </a:r>
            <a:r>
              <a:rPr sz="2000" b="1" spc="-5" dirty="0">
                <a:solidFill>
                  <a:srgbClr val="3B3B41"/>
                </a:solidFill>
                <a:latin typeface="Segoe UI"/>
                <a:cs typeface="Segoe UI"/>
              </a:rPr>
              <a:t>20 web sites  </a:t>
            </a:r>
            <a:r>
              <a:rPr sz="2400" b="1" spc="-145" dirty="0">
                <a:solidFill>
                  <a:srgbClr val="3B3B41"/>
                </a:solidFill>
                <a:latin typeface="Segoe UI Semibold"/>
                <a:cs typeface="Segoe UI Semibold"/>
              </a:rPr>
              <a:t>To</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implement:</a:t>
            </a:r>
            <a:endParaRPr sz="2400">
              <a:latin typeface="Segoe UI Semibold"/>
              <a:cs typeface="Segoe UI Semibold"/>
            </a:endParaRPr>
          </a:p>
          <a:p>
            <a:pPr marL="12700" marR="6316980">
              <a:lnSpc>
                <a:spcPct val="100000"/>
              </a:lnSpc>
              <a:spcBef>
                <a:spcPts val="5"/>
              </a:spcBef>
            </a:pPr>
            <a:r>
              <a:rPr sz="2000" b="1" spc="-5" dirty="0">
                <a:solidFill>
                  <a:srgbClr val="3B3B41"/>
                </a:solidFill>
                <a:latin typeface="Segoe UI"/>
                <a:cs typeface="Segoe UI"/>
              </a:rPr>
              <a:t>Create </a:t>
            </a:r>
            <a:r>
              <a:rPr sz="2000" b="1" dirty="0">
                <a:solidFill>
                  <a:srgbClr val="3B3B41"/>
                </a:solidFill>
                <a:latin typeface="Segoe UI"/>
                <a:cs typeface="Segoe UI"/>
              </a:rPr>
              <a:t>2 </a:t>
            </a:r>
            <a:r>
              <a:rPr sz="2000" b="1" spc="-10" dirty="0">
                <a:solidFill>
                  <a:srgbClr val="3B3B41"/>
                </a:solidFill>
                <a:latin typeface="Segoe UI"/>
                <a:cs typeface="Segoe UI"/>
              </a:rPr>
              <a:t>backend</a:t>
            </a:r>
            <a:r>
              <a:rPr sz="2000" b="1" spc="-65" dirty="0">
                <a:solidFill>
                  <a:srgbClr val="3B3B41"/>
                </a:solidFill>
                <a:latin typeface="Segoe UI"/>
                <a:cs typeface="Segoe UI"/>
              </a:rPr>
              <a:t> </a:t>
            </a:r>
            <a:r>
              <a:rPr sz="2000" b="1" spc="-5" dirty="0">
                <a:solidFill>
                  <a:srgbClr val="3B3B41"/>
                </a:solidFill>
                <a:latin typeface="Segoe UI"/>
                <a:cs typeface="Segoe UI"/>
              </a:rPr>
              <a:t>pools  Create </a:t>
            </a:r>
            <a:r>
              <a:rPr sz="2000" b="1" dirty="0">
                <a:solidFill>
                  <a:srgbClr val="3B3B41"/>
                </a:solidFill>
                <a:latin typeface="Segoe UI"/>
                <a:cs typeface="Segoe UI"/>
              </a:rPr>
              <a:t>2 </a:t>
            </a:r>
            <a:r>
              <a:rPr sz="2000" b="1" spc="-5" dirty="0">
                <a:solidFill>
                  <a:srgbClr val="3B3B41"/>
                </a:solidFill>
                <a:latin typeface="Segoe UI"/>
                <a:cs typeface="Segoe UI"/>
              </a:rPr>
              <a:t>listeners  Create </a:t>
            </a:r>
            <a:r>
              <a:rPr sz="2000" b="1" dirty="0">
                <a:solidFill>
                  <a:srgbClr val="3B3B41"/>
                </a:solidFill>
                <a:latin typeface="Segoe UI"/>
                <a:cs typeface="Segoe UI"/>
              </a:rPr>
              <a:t>2 </a:t>
            </a:r>
            <a:r>
              <a:rPr sz="2000" b="1" spc="-5" dirty="0">
                <a:solidFill>
                  <a:srgbClr val="3B3B41"/>
                </a:solidFill>
                <a:latin typeface="Segoe UI"/>
                <a:cs typeface="Segoe UI"/>
              </a:rPr>
              <a:t>routing</a:t>
            </a:r>
            <a:r>
              <a:rPr sz="2000" b="1" spc="-50" dirty="0">
                <a:solidFill>
                  <a:srgbClr val="3B3B41"/>
                </a:solidFill>
                <a:latin typeface="Segoe UI"/>
                <a:cs typeface="Segoe UI"/>
              </a:rPr>
              <a:t> </a:t>
            </a:r>
            <a:r>
              <a:rPr sz="2000" b="1" spc="-5" dirty="0">
                <a:solidFill>
                  <a:srgbClr val="3B3B41"/>
                </a:solidFill>
                <a:latin typeface="Segoe UI"/>
                <a:cs typeface="Segoe UI"/>
              </a:rPr>
              <a:t>rules</a:t>
            </a:r>
            <a:endParaRPr sz="2000">
              <a:latin typeface="Segoe UI"/>
              <a:cs typeface="Segoe UI"/>
            </a:endParaRPr>
          </a:p>
          <a:p>
            <a:pPr marL="12700">
              <a:lnSpc>
                <a:spcPct val="100000"/>
              </a:lnSpc>
            </a:pPr>
            <a:r>
              <a:rPr sz="2000" b="1" spc="-5" dirty="0">
                <a:solidFill>
                  <a:srgbClr val="3B3B41"/>
                </a:solidFill>
                <a:latin typeface="Segoe UI"/>
                <a:cs typeface="Segoe UI"/>
              </a:rPr>
              <a:t>Arrange </a:t>
            </a:r>
            <a:r>
              <a:rPr sz="2000" b="1" dirty="0">
                <a:solidFill>
                  <a:srgbClr val="3B3B41"/>
                </a:solidFill>
                <a:latin typeface="Segoe UI"/>
                <a:cs typeface="Segoe UI"/>
              </a:rPr>
              <a:t>the </a:t>
            </a:r>
            <a:r>
              <a:rPr sz="2000" b="1" spc="-5" dirty="0">
                <a:solidFill>
                  <a:srgbClr val="3B3B41"/>
                </a:solidFill>
                <a:latin typeface="Segoe UI"/>
                <a:cs typeface="Segoe UI"/>
              </a:rPr>
              <a:t>rules in </a:t>
            </a:r>
            <a:r>
              <a:rPr sz="2000" b="1" dirty="0">
                <a:solidFill>
                  <a:srgbClr val="3B3B41"/>
                </a:solidFill>
                <a:latin typeface="Segoe UI"/>
                <a:cs typeface="Segoe UI"/>
              </a:rPr>
              <a:t>the </a:t>
            </a:r>
            <a:r>
              <a:rPr sz="2000" b="1" spc="-5" dirty="0">
                <a:solidFill>
                  <a:srgbClr val="3B3B41"/>
                </a:solidFill>
                <a:latin typeface="Segoe UI"/>
                <a:cs typeface="Segoe UI"/>
              </a:rPr>
              <a:t>intended</a:t>
            </a:r>
            <a:r>
              <a:rPr sz="2000" b="1" spc="-10" dirty="0">
                <a:solidFill>
                  <a:srgbClr val="3B3B41"/>
                </a:solidFill>
                <a:latin typeface="Segoe UI"/>
                <a:cs typeface="Segoe UI"/>
              </a:rPr>
              <a:t> order</a:t>
            </a:r>
            <a:endParaRPr sz="2000">
              <a:latin typeface="Segoe UI"/>
              <a:cs typeface="Segoe UI"/>
            </a:endParaRPr>
          </a:p>
          <a:p>
            <a:pPr marL="12700">
              <a:lnSpc>
                <a:spcPct val="100000"/>
              </a:lnSpc>
              <a:spcBef>
                <a:spcPts val="10"/>
              </a:spcBef>
            </a:pPr>
            <a:r>
              <a:rPr sz="1800" b="1" spc="-5" dirty="0">
                <a:solidFill>
                  <a:srgbClr val="0078D2"/>
                </a:solidFill>
                <a:latin typeface="Segoe UI Semibold"/>
                <a:cs typeface="Segoe UI Semibold"/>
              </a:rPr>
              <a:t>Rules are processed in the order in which they are</a:t>
            </a:r>
            <a:r>
              <a:rPr sz="1800" b="1" spc="90" dirty="0">
                <a:solidFill>
                  <a:srgbClr val="0078D2"/>
                </a:solidFill>
                <a:latin typeface="Segoe UI Semibold"/>
                <a:cs typeface="Segoe UI Semibold"/>
              </a:rPr>
              <a:t> </a:t>
            </a:r>
            <a:r>
              <a:rPr sz="1800" b="1" spc="-10" dirty="0">
                <a:solidFill>
                  <a:srgbClr val="0078D2"/>
                </a:solidFill>
                <a:latin typeface="Segoe UI Semibold"/>
                <a:cs typeface="Segoe UI Semibold"/>
              </a:rPr>
              <a:t>listed</a:t>
            </a:r>
            <a:endParaRPr sz="1800">
              <a:latin typeface="Segoe UI Semibold"/>
              <a:cs typeface="Segoe UI Semibold"/>
            </a:endParaRPr>
          </a:p>
        </p:txBody>
      </p:sp>
      <p:sp>
        <p:nvSpPr>
          <p:cNvPr id="4" name="object 4"/>
          <p:cNvSpPr/>
          <p:nvPr/>
        </p:nvSpPr>
        <p:spPr>
          <a:xfrm>
            <a:off x="5093208" y="2130551"/>
            <a:ext cx="7022592" cy="230733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071359" y="4700014"/>
            <a:ext cx="2595372" cy="210820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523740" cy="452120"/>
          </a:xfrm>
          <a:prstGeom prst="rect">
            <a:avLst/>
          </a:prstGeom>
        </p:spPr>
        <p:txBody>
          <a:bodyPr vert="horz" wrap="square" lIns="0" tIns="12065" rIns="0" bIns="0" rtlCol="0">
            <a:spAutoFit/>
          </a:bodyPr>
          <a:lstStyle/>
          <a:p>
            <a:pPr marL="12700">
              <a:lnSpc>
                <a:spcPct val="100000"/>
              </a:lnSpc>
              <a:spcBef>
                <a:spcPts val="95"/>
              </a:spcBef>
            </a:pPr>
            <a:r>
              <a:rPr sz="2800" b="1" spc="-50" dirty="0">
                <a:solidFill>
                  <a:srgbClr val="0071C5"/>
                </a:solidFill>
                <a:latin typeface="Segoe UI Semibold"/>
                <a:cs typeface="Segoe UI Semibold"/>
              </a:rPr>
              <a:t>Secure </a:t>
            </a:r>
            <a:r>
              <a:rPr sz="2800" b="1" spc="-55" dirty="0">
                <a:solidFill>
                  <a:srgbClr val="0071C5"/>
                </a:solidFill>
                <a:latin typeface="Segoe UI Semibold"/>
                <a:cs typeface="Segoe UI Semibold"/>
              </a:rPr>
              <a:t>Sockets </a:t>
            </a:r>
            <a:r>
              <a:rPr sz="2800" b="1" spc="-50" dirty="0">
                <a:solidFill>
                  <a:srgbClr val="0071C5"/>
                </a:solidFill>
                <a:latin typeface="Segoe UI Semibold"/>
                <a:cs typeface="Segoe UI Semibold"/>
              </a:rPr>
              <a:t>Layer</a:t>
            </a:r>
            <a:r>
              <a:rPr sz="2800" b="1" spc="-185" dirty="0">
                <a:solidFill>
                  <a:srgbClr val="0071C5"/>
                </a:solidFill>
                <a:latin typeface="Segoe UI Semibold"/>
                <a:cs typeface="Segoe UI Semibold"/>
              </a:rPr>
              <a:t> </a:t>
            </a:r>
            <a:r>
              <a:rPr sz="2800" b="1" spc="-55" dirty="0">
                <a:solidFill>
                  <a:srgbClr val="0071C5"/>
                </a:solidFill>
                <a:latin typeface="Segoe UI Semibold"/>
                <a:cs typeface="Segoe UI Semibold"/>
              </a:rPr>
              <a:t>Offload</a:t>
            </a:r>
            <a:endParaRPr sz="2800">
              <a:latin typeface="Segoe UI Semibold"/>
              <a:cs typeface="Segoe UI Semibold"/>
            </a:endParaRPr>
          </a:p>
        </p:txBody>
      </p:sp>
      <p:sp>
        <p:nvSpPr>
          <p:cNvPr id="3" name="object 3"/>
          <p:cNvSpPr txBox="1"/>
          <p:nvPr/>
        </p:nvSpPr>
        <p:spPr>
          <a:xfrm>
            <a:off x="517042" y="1548129"/>
            <a:ext cx="8569325" cy="1001394"/>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Provides </a:t>
            </a:r>
            <a:r>
              <a:rPr sz="2400" b="1" spc="-35" dirty="0">
                <a:solidFill>
                  <a:srgbClr val="3B3B41"/>
                </a:solidFill>
                <a:latin typeface="Segoe UI Semibold"/>
                <a:cs typeface="Segoe UI Semibold"/>
              </a:rPr>
              <a:t>SSL </a:t>
            </a:r>
            <a:r>
              <a:rPr sz="2400" b="1" spc="-50" dirty="0">
                <a:solidFill>
                  <a:srgbClr val="3B3B41"/>
                </a:solidFill>
                <a:latin typeface="Segoe UI Semibold"/>
                <a:cs typeface="Segoe UI Semibold"/>
              </a:rPr>
              <a:t>termination </a:t>
            </a:r>
            <a:r>
              <a:rPr sz="2400" b="1" spc="-30" dirty="0">
                <a:solidFill>
                  <a:srgbClr val="3B3B41"/>
                </a:solidFill>
                <a:latin typeface="Segoe UI Semibold"/>
                <a:cs typeface="Segoe UI Semibold"/>
              </a:rPr>
              <a:t>at </a:t>
            </a:r>
            <a:r>
              <a:rPr sz="2400" b="1" spc="-40" dirty="0">
                <a:solidFill>
                  <a:srgbClr val="3B3B41"/>
                </a:solidFill>
                <a:latin typeface="Segoe UI Semibold"/>
                <a:cs typeface="Segoe UI Semibold"/>
              </a:rPr>
              <a:t>the</a:t>
            </a:r>
            <a:r>
              <a:rPr sz="2400" b="1" spc="-340" dirty="0">
                <a:solidFill>
                  <a:srgbClr val="3B3B41"/>
                </a:solidFill>
                <a:latin typeface="Segoe UI Semibold"/>
                <a:cs typeface="Segoe UI Semibold"/>
              </a:rPr>
              <a:t> </a:t>
            </a:r>
            <a:r>
              <a:rPr sz="2400" b="1" spc="-50" dirty="0">
                <a:solidFill>
                  <a:srgbClr val="3B3B41"/>
                </a:solidFill>
                <a:latin typeface="Segoe UI Semibold"/>
                <a:cs typeface="Segoe UI Semibold"/>
              </a:rPr>
              <a:t>gateway:</a:t>
            </a:r>
            <a:endParaRPr sz="2400">
              <a:latin typeface="Segoe UI Semibold"/>
              <a:cs typeface="Segoe UI Semibold"/>
            </a:endParaRPr>
          </a:p>
          <a:p>
            <a:pPr marL="12700" marR="5080">
              <a:lnSpc>
                <a:spcPct val="100000"/>
              </a:lnSpc>
            </a:pPr>
            <a:r>
              <a:rPr sz="2000" b="1" spc="-5" dirty="0">
                <a:solidFill>
                  <a:srgbClr val="3B3B41"/>
                </a:solidFill>
                <a:latin typeface="Segoe UI"/>
                <a:cs typeface="Segoe UI"/>
              </a:rPr>
              <a:t>Eliminates </a:t>
            </a:r>
            <a:r>
              <a:rPr sz="2000" b="1" dirty="0">
                <a:solidFill>
                  <a:srgbClr val="3B3B41"/>
                </a:solidFill>
                <a:latin typeface="Segoe UI"/>
                <a:cs typeface="Segoe UI"/>
              </a:rPr>
              <a:t>performance </a:t>
            </a:r>
            <a:r>
              <a:rPr sz="2000" b="1" spc="-10" dirty="0">
                <a:solidFill>
                  <a:srgbClr val="3B3B41"/>
                </a:solidFill>
                <a:latin typeface="Segoe UI"/>
                <a:cs typeface="Segoe UI"/>
              </a:rPr>
              <a:t>impact </a:t>
            </a:r>
            <a:r>
              <a:rPr sz="2000" b="1" spc="-20" dirty="0">
                <a:solidFill>
                  <a:srgbClr val="3B3B41"/>
                </a:solidFill>
                <a:latin typeface="Segoe UI"/>
                <a:cs typeface="Segoe UI"/>
              </a:rPr>
              <a:t>of </a:t>
            </a:r>
            <a:r>
              <a:rPr sz="2000" b="1" spc="5" dirty="0">
                <a:solidFill>
                  <a:srgbClr val="3B3B41"/>
                </a:solidFill>
                <a:latin typeface="Segoe UI"/>
                <a:cs typeface="Segoe UI"/>
              </a:rPr>
              <a:t>decryption </a:t>
            </a:r>
            <a:r>
              <a:rPr sz="2000" b="1" spc="-5" dirty="0">
                <a:solidFill>
                  <a:srgbClr val="3B3B41"/>
                </a:solidFill>
                <a:latin typeface="Segoe UI"/>
                <a:cs typeface="Segoe UI"/>
              </a:rPr>
              <a:t>on the </a:t>
            </a:r>
            <a:r>
              <a:rPr sz="2000" b="1" spc="-10" dirty="0">
                <a:solidFill>
                  <a:srgbClr val="3B3B41"/>
                </a:solidFill>
                <a:latin typeface="Segoe UI"/>
                <a:cs typeface="Segoe UI"/>
              </a:rPr>
              <a:t>backend </a:t>
            </a:r>
            <a:r>
              <a:rPr sz="2000" b="1" spc="-5" dirty="0">
                <a:solidFill>
                  <a:srgbClr val="3B3B41"/>
                </a:solidFill>
                <a:latin typeface="Segoe UI"/>
                <a:cs typeface="Segoe UI"/>
              </a:rPr>
              <a:t>pool </a:t>
            </a:r>
            <a:r>
              <a:rPr sz="2000" b="1" dirty="0">
                <a:solidFill>
                  <a:srgbClr val="3B3B41"/>
                </a:solidFill>
                <a:latin typeface="Segoe UI"/>
                <a:cs typeface="Segoe UI"/>
              </a:rPr>
              <a:t>VMs  </a:t>
            </a:r>
            <a:r>
              <a:rPr sz="2000" b="1" spc="-10" dirty="0">
                <a:solidFill>
                  <a:srgbClr val="3B3B41"/>
                </a:solidFill>
                <a:latin typeface="Segoe UI"/>
                <a:cs typeface="Segoe UI"/>
              </a:rPr>
              <a:t>Requires </a:t>
            </a:r>
            <a:r>
              <a:rPr sz="2000" b="1" spc="-5" dirty="0">
                <a:solidFill>
                  <a:srgbClr val="3B3B41"/>
                </a:solidFill>
                <a:latin typeface="Segoe UI"/>
                <a:cs typeface="Segoe UI"/>
              </a:rPr>
              <a:t>uploading </a:t>
            </a:r>
            <a:r>
              <a:rPr sz="2000" b="1" dirty="0">
                <a:solidFill>
                  <a:srgbClr val="3B3B41"/>
                </a:solidFill>
                <a:latin typeface="Segoe UI"/>
                <a:cs typeface="Segoe UI"/>
              </a:rPr>
              <a:t>certificate </a:t>
            </a:r>
            <a:r>
              <a:rPr sz="2000" b="1" spc="-5" dirty="0">
                <a:solidFill>
                  <a:srgbClr val="3B3B41"/>
                </a:solidFill>
                <a:latin typeface="Segoe UI"/>
                <a:cs typeface="Segoe UI"/>
              </a:rPr>
              <a:t>and binding it </a:t>
            </a:r>
            <a:r>
              <a:rPr sz="2000" b="1" spc="-10" dirty="0">
                <a:solidFill>
                  <a:srgbClr val="3B3B41"/>
                </a:solidFill>
                <a:latin typeface="Segoe UI"/>
                <a:cs typeface="Segoe UI"/>
              </a:rPr>
              <a:t>to </a:t>
            </a:r>
            <a:r>
              <a:rPr sz="2000" b="1" dirty="0">
                <a:solidFill>
                  <a:srgbClr val="3B3B41"/>
                </a:solidFill>
                <a:latin typeface="Segoe UI"/>
                <a:cs typeface="Segoe UI"/>
              </a:rPr>
              <a:t>the </a:t>
            </a:r>
            <a:r>
              <a:rPr sz="2000" b="1" spc="-5" dirty="0">
                <a:solidFill>
                  <a:srgbClr val="3B3B41"/>
                </a:solidFill>
                <a:latin typeface="Segoe UI"/>
                <a:cs typeface="Segoe UI"/>
              </a:rPr>
              <a:t>appropriate</a:t>
            </a:r>
            <a:r>
              <a:rPr sz="2000" b="1" spc="-60" dirty="0">
                <a:solidFill>
                  <a:srgbClr val="3B3B41"/>
                </a:solidFill>
                <a:latin typeface="Segoe UI"/>
                <a:cs typeface="Segoe UI"/>
              </a:rPr>
              <a:t> </a:t>
            </a:r>
            <a:r>
              <a:rPr sz="2000" b="1" spc="-5" dirty="0">
                <a:solidFill>
                  <a:srgbClr val="3B3B41"/>
                </a:solidFill>
                <a:latin typeface="Segoe UI"/>
                <a:cs typeface="Segoe UI"/>
              </a:rPr>
              <a:t>listener</a:t>
            </a:r>
            <a:endParaRPr sz="2000">
              <a:latin typeface="Segoe UI"/>
              <a:cs typeface="Segoe U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958080" cy="452120"/>
          </a:xfrm>
          <a:prstGeom prst="rect">
            <a:avLst/>
          </a:prstGeom>
        </p:spPr>
        <p:txBody>
          <a:bodyPr vert="horz" wrap="square" lIns="0" tIns="12065" rIns="0" bIns="0" rtlCol="0">
            <a:spAutoFit/>
          </a:bodyPr>
          <a:lstStyle/>
          <a:p>
            <a:pPr marL="12700">
              <a:lnSpc>
                <a:spcPct val="100000"/>
              </a:lnSpc>
              <a:spcBef>
                <a:spcPts val="95"/>
              </a:spcBef>
            </a:pPr>
            <a:r>
              <a:rPr sz="2800" b="1" spc="-60" dirty="0">
                <a:solidFill>
                  <a:srgbClr val="0071C5"/>
                </a:solidFill>
                <a:latin typeface="Segoe UI Semibold"/>
                <a:cs typeface="Segoe UI Semibold"/>
              </a:rPr>
              <a:t>Redirection </a:t>
            </a:r>
            <a:r>
              <a:rPr sz="2800" b="1" spc="-35" dirty="0">
                <a:solidFill>
                  <a:srgbClr val="0071C5"/>
                </a:solidFill>
                <a:latin typeface="Segoe UI Semibold"/>
                <a:cs typeface="Segoe UI Semibold"/>
              </a:rPr>
              <a:t>and </a:t>
            </a:r>
            <a:r>
              <a:rPr sz="2800" b="1" spc="-50" dirty="0">
                <a:solidFill>
                  <a:srgbClr val="0071C5"/>
                </a:solidFill>
                <a:latin typeface="Segoe UI Semibold"/>
                <a:cs typeface="Segoe UI Semibold"/>
              </a:rPr>
              <a:t>Session</a:t>
            </a:r>
            <a:r>
              <a:rPr sz="2800" b="1" spc="-160" dirty="0">
                <a:solidFill>
                  <a:srgbClr val="0071C5"/>
                </a:solidFill>
                <a:latin typeface="Segoe UI Semibold"/>
                <a:cs typeface="Segoe UI Semibold"/>
              </a:rPr>
              <a:t> </a:t>
            </a:r>
            <a:r>
              <a:rPr sz="2800" b="1" spc="-50" dirty="0">
                <a:solidFill>
                  <a:srgbClr val="0071C5"/>
                </a:solidFill>
                <a:latin typeface="Segoe UI Semibold"/>
                <a:cs typeface="Segoe UI Semibold"/>
              </a:rPr>
              <a:t>Affinity</a:t>
            </a:r>
            <a:endParaRPr sz="2800">
              <a:latin typeface="Segoe UI Semibold"/>
              <a:cs typeface="Segoe UI Semibold"/>
            </a:endParaRPr>
          </a:p>
        </p:txBody>
      </p:sp>
      <p:sp>
        <p:nvSpPr>
          <p:cNvPr id="3" name="object 3"/>
          <p:cNvSpPr txBox="1"/>
          <p:nvPr/>
        </p:nvSpPr>
        <p:spPr>
          <a:xfrm>
            <a:off x="517042" y="1548129"/>
            <a:ext cx="5281930" cy="3105150"/>
          </a:xfrm>
          <a:prstGeom prst="rect">
            <a:avLst/>
          </a:prstGeom>
        </p:spPr>
        <p:txBody>
          <a:bodyPr vert="horz" wrap="square" lIns="0" tIns="12700" rIns="0" bIns="0" rtlCol="0">
            <a:spAutoFit/>
          </a:bodyPr>
          <a:lstStyle/>
          <a:p>
            <a:pPr marL="12700">
              <a:lnSpc>
                <a:spcPct val="100000"/>
              </a:lnSpc>
              <a:spcBef>
                <a:spcPts val="100"/>
              </a:spcBef>
            </a:pPr>
            <a:r>
              <a:rPr sz="2400" b="1" spc="-55" dirty="0">
                <a:solidFill>
                  <a:srgbClr val="3B3B41"/>
                </a:solidFill>
                <a:latin typeface="Segoe UI Semibold"/>
                <a:cs typeface="Segoe UI Semibold"/>
              </a:rPr>
              <a:t>Redirection:</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Protocol</a:t>
            </a:r>
            <a:r>
              <a:rPr sz="2000" b="1" spc="-15" dirty="0">
                <a:solidFill>
                  <a:srgbClr val="3B3B41"/>
                </a:solidFill>
                <a:latin typeface="Segoe UI"/>
                <a:cs typeface="Segoe UI"/>
              </a:rPr>
              <a:t> </a:t>
            </a:r>
            <a:r>
              <a:rPr sz="2000" b="1" spc="-10" dirty="0">
                <a:solidFill>
                  <a:srgbClr val="3B3B41"/>
                </a:solidFill>
                <a:latin typeface="Segoe UI"/>
                <a:cs typeface="Segoe UI"/>
              </a:rPr>
              <a:t>redirection:</a:t>
            </a:r>
            <a:endParaRPr sz="2000">
              <a:latin typeface="Segoe UI"/>
              <a:cs typeface="Segoe UI"/>
            </a:endParaRPr>
          </a:p>
          <a:p>
            <a:pPr marL="12700">
              <a:lnSpc>
                <a:spcPts val="2155"/>
              </a:lnSpc>
              <a:spcBef>
                <a:spcPts val="10"/>
              </a:spcBef>
            </a:pPr>
            <a:r>
              <a:rPr sz="1800" b="1" spc="-15" dirty="0">
                <a:solidFill>
                  <a:srgbClr val="0078D2"/>
                </a:solidFill>
                <a:latin typeface="Segoe UI Semibold"/>
                <a:cs typeface="Segoe UI Semibold"/>
              </a:rPr>
              <a:t>Typically </a:t>
            </a:r>
            <a:r>
              <a:rPr sz="1800" b="1" spc="5" dirty="0">
                <a:solidFill>
                  <a:srgbClr val="0078D2"/>
                </a:solidFill>
                <a:latin typeface="Segoe UI Semibold"/>
                <a:cs typeface="Segoe UI Semibold"/>
              </a:rPr>
              <a:t>HTTP </a:t>
            </a:r>
            <a:r>
              <a:rPr sz="1800" b="1" spc="-10" dirty="0">
                <a:solidFill>
                  <a:srgbClr val="0078D2"/>
                </a:solidFill>
                <a:latin typeface="Segoe UI Semibold"/>
                <a:cs typeface="Segoe UI Semibold"/>
              </a:rPr>
              <a:t>to</a:t>
            </a:r>
            <a:r>
              <a:rPr sz="1800" b="1" spc="15" dirty="0">
                <a:solidFill>
                  <a:srgbClr val="0078D2"/>
                </a:solidFill>
                <a:latin typeface="Segoe UI Semibold"/>
                <a:cs typeface="Segoe UI Semibold"/>
              </a:rPr>
              <a:t> </a:t>
            </a:r>
            <a:r>
              <a:rPr sz="1800" b="1" spc="5" dirty="0">
                <a:solidFill>
                  <a:srgbClr val="0078D2"/>
                </a:solidFill>
                <a:latin typeface="Segoe UI Semibold"/>
                <a:cs typeface="Segoe UI Semibold"/>
              </a:rPr>
              <a:t>HTTPS</a:t>
            </a:r>
            <a:endParaRPr sz="1800">
              <a:latin typeface="Segoe UI Semibold"/>
              <a:cs typeface="Segoe UI Semibold"/>
            </a:endParaRPr>
          </a:p>
          <a:p>
            <a:pPr marL="12700">
              <a:lnSpc>
                <a:spcPts val="2395"/>
              </a:lnSpc>
            </a:pPr>
            <a:r>
              <a:rPr sz="2000" b="1" spc="-10" dirty="0">
                <a:solidFill>
                  <a:srgbClr val="3B3B41"/>
                </a:solidFill>
                <a:latin typeface="Segoe UI"/>
                <a:cs typeface="Segoe UI"/>
              </a:rPr>
              <a:t>Path-based</a:t>
            </a:r>
            <a:r>
              <a:rPr sz="2000" b="1" spc="-55" dirty="0">
                <a:solidFill>
                  <a:srgbClr val="3B3B41"/>
                </a:solidFill>
                <a:latin typeface="Segoe UI"/>
                <a:cs typeface="Segoe UI"/>
              </a:rPr>
              <a:t> </a:t>
            </a:r>
            <a:r>
              <a:rPr sz="2000" b="1" spc="-10" dirty="0">
                <a:solidFill>
                  <a:srgbClr val="3B3B41"/>
                </a:solidFill>
                <a:latin typeface="Segoe UI"/>
                <a:cs typeface="Segoe UI"/>
              </a:rPr>
              <a:t>redirection:</a:t>
            </a:r>
            <a:endParaRPr sz="2000">
              <a:latin typeface="Segoe UI"/>
              <a:cs typeface="Segoe UI"/>
            </a:endParaRPr>
          </a:p>
          <a:p>
            <a:pPr marL="12700">
              <a:lnSpc>
                <a:spcPct val="100000"/>
              </a:lnSpc>
              <a:spcBef>
                <a:spcPts val="10"/>
              </a:spcBef>
            </a:pPr>
            <a:r>
              <a:rPr sz="1800" b="1" spc="-5" dirty="0">
                <a:solidFill>
                  <a:srgbClr val="0078D2"/>
                </a:solidFill>
                <a:latin typeface="Segoe UI Semibold"/>
                <a:cs typeface="Segoe UI Semibold"/>
              </a:rPr>
              <a:t>Apply protocol redirection </a:t>
            </a:r>
            <a:r>
              <a:rPr sz="1800" b="1" dirty="0">
                <a:solidFill>
                  <a:srgbClr val="0078D2"/>
                </a:solidFill>
                <a:latin typeface="Segoe UI Semibold"/>
                <a:cs typeface="Segoe UI Semibold"/>
              </a:rPr>
              <a:t>for </a:t>
            </a:r>
            <a:r>
              <a:rPr sz="1800" b="1" spc="-5" dirty="0">
                <a:solidFill>
                  <a:srgbClr val="0078D2"/>
                </a:solidFill>
                <a:latin typeface="Segoe UI Semibold"/>
                <a:cs typeface="Segoe UI Semibold"/>
              </a:rPr>
              <a:t>specific </a:t>
            </a:r>
            <a:r>
              <a:rPr sz="1800" b="1" spc="-10" dirty="0">
                <a:solidFill>
                  <a:srgbClr val="0078D2"/>
                </a:solidFill>
                <a:latin typeface="Segoe UI Semibold"/>
                <a:cs typeface="Segoe UI Semibold"/>
              </a:rPr>
              <a:t>path</a:t>
            </a:r>
            <a:r>
              <a:rPr sz="1800" b="1" spc="25" dirty="0">
                <a:solidFill>
                  <a:srgbClr val="0078D2"/>
                </a:solidFill>
                <a:latin typeface="Segoe UI Semibold"/>
                <a:cs typeface="Segoe UI Semibold"/>
              </a:rPr>
              <a:t> </a:t>
            </a:r>
            <a:r>
              <a:rPr sz="1800" b="1" spc="-5" dirty="0">
                <a:solidFill>
                  <a:srgbClr val="0078D2"/>
                </a:solidFill>
                <a:latin typeface="Segoe UI Semibold"/>
                <a:cs typeface="Segoe UI Semibold"/>
              </a:rPr>
              <a:t>only:</a:t>
            </a:r>
            <a:endParaRPr sz="1800">
              <a:latin typeface="Segoe UI Semibold"/>
              <a:cs typeface="Segoe UI Semibold"/>
            </a:endParaRPr>
          </a:p>
          <a:p>
            <a:pPr marL="12700">
              <a:lnSpc>
                <a:spcPts val="2155"/>
              </a:lnSpc>
            </a:pPr>
            <a:r>
              <a:rPr sz="1800" b="1" spc="-5" dirty="0">
                <a:solidFill>
                  <a:srgbClr val="0078D2"/>
                </a:solidFill>
                <a:latin typeface="Segoe UI Semibold"/>
                <a:cs typeface="Segoe UI Semibold"/>
              </a:rPr>
              <a:t>e.g.</a:t>
            </a:r>
            <a:r>
              <a:rPr sz="1800" b="1" spc="5" dirty="0">
                <a:solidFill>
                  <a:srgbClr val="0078D2"/>
                </a:solidFill>
                <a:latin typeface="Segoe UI Semibold"/>
                <a:cs typeface="Segoe UI Semibold"/>
              </a:rPr>
              <a:t> /cart/*</a:t>
            </a:r>
            <a:endParaRPr sz="1800">
              <a:latin typeface="Segoe UI Semibold"/>
              <a:cs typeface="Segoe UI Semibold"/>
            </a:endParaRPr>
          </a:p>
          <a:p>
            <a:pPr marL="12700">
              <a:lnSpc>
                <a:spcPts val="2395"/>
              </a:lnSpc>
            </a:pPr>
            <a:r>
              <a:rPr sz="2000" b="1" spc="-10" dirty="0">
                <a:solidFill>
                  <a:srgbClr val="3B3B41"/>
                </a:solidFill>
                <a:latin typeface="Segoe UI"/>
                <a:cs typeface="Segoe UI"/>
              </a:rPr>
              <a:t>Redirection </a:t>
            </a:r>
            <a:r>
              <a:rPr sz="2000" b="1" spc="-5" dirty="0">
                <a:solidFill>
                  <a:srgbClr val="3B3B41"/>
                </a:solidFill>
                <a:latin typeface="Segoe UI"/>
                <a:cs typeface="Segoe UI"/>
              </a:rPr>
              <a:t>to external</a:t>
            </a:r>
            <a:r>
              <a:rPr sz="2000" b="1" spc="10" dirty="0">
                <a:solidFill>
                  <a:srgbClr val="3B3B41"/>
                </a:solidFill>
                <a:latin typeface="Segoe UI"/>
                <a:cs typeface="Segoe UI"/>
              </a:rPr>
              <a:t> </a:t>
            </a:r>
            <a:r>
              <a:rPr sz="2000" b="1" spc="-5" dirty="0">
                <a:solidFill>
                  <a:srgbClr val="3B3B41"/>
                </a:solidFill>
                <a:latin typeface="Segoe UI"/>
                <a:cs typeface="Segoe UI"/>
              </a:rPr>
              <a:t>sites</a:t>
            </a:r>
            <a:endParaRPr sz="2000">
              <a:latin typeface="Segoe UI"/>
              <a:cs typeface="Segoe UI"/>
            </a:endParaRPr>
          </a:p>
          <a:p>
            <a:pPr marL="12700">
              <a:lnSpc>
                <a:spcPts val="2880"/>
              </a:lnSpc>
            </a:pPr>
            <a:r>
              <a:rPr sz="2400" b="1" spc="-50" dirty="0">
                <a:solidFill>
                  <a:srgbClr val="3B3B41"/>
                </a:solidFill>
                <a:latin typeface="Segoe UI Semibold"/>
                <a:cs typeface="Segoe UI Semibold"/>
              </a:rPr>
              <a:t>Session</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affinity:</a:t>
            </a:r>
            <a:endParaRPr sz="2400">
              <a:latin typeface="Segoe UI Semibold"/>
              <a:cs typeface="Segoe UI Semibold"/>
            </a:endParaRPr>
          </a:p>
          <a:p>
            <a:pPr marL="12700">
              <a:lnSpc>
                <a:spcPct val="100000"/>
              </a:lnSpc>
              <a:spcBef>
                <a:spcPts val="5"/>
              </a:spcBef>
            </a:pPr>
            <a:r>
              <a:rPr sz="2000" b="1" spc="-5" dirty="0">
                <a:solidFill>
                  <a:srgbClr val="3B3B41"/>
                </a:solidFill>
                <a:latin typeface="Segoe UI"/>
                <a:cs typeface="Segoe UI"/>
              </a:rPr>
              <a:t>Cookie-based</a:t>
            </a:r>
            <a:endParaRPr sz="2000">
              <a:latin typeface="Segoe UI"/>
              <a:cs typeface="Segoe UI"/>
            </a:endParaRPr>
          </a:p>
          <a:p>
            <a:pPr marL="12700">
              <a:lnSpc>
                <a:spcPct val="100000"/>
              </a:lnSpc>
            </a:pPr>
            <a:r>
              <a:rPr sz="2000" b="1" spc="-10" dirty="0">
                <a:solidFill>
                  <a:srgbClr val="3B3B41"/>
                </a:solidFill>
                <a:latin typeface="Segoe UI"/>
                <a:cs typeface="Segoe UI"/>
              </a:rPr>
              <a:t>Directs </a:t>
            </a:r>
            <a:r>
              <a:rPr sz="2000" b="1" dirty="0">
                <a:solidFill>
                  <a:srgbClr val="3B3B41"/>
                </a:solidFill>
                <a:latin typeface="Segoe UI"/>
                <a:cs typeface="Segoe UI"/>
              </a:rPr>
              <a:t>traffic </a:t>
            </a:r>
            <a:r>
              <a:rPr sz="2000" b="1" spc="-10" dirty="0">
                <a:solidFill>
                  <a:srgbClr val="3B3B41"/>
                </a:solidFill>
                <a:latin typeface="Segoe UI"/>
                <a:cs typeface="Segoe UI"/>
              </a:rPr>
              <a:t>to </a:t>
            </a:r>
            <a:r>
              <a:rPr sz="2000" b="1" spc="-5" dirty="0">
                <a:solidFill>
                  <a:srgbClr val="3B3B41"/>
                </a:solidFill>
                <a:latin typeface="Segoe UI"/>
                <a:cs typeface="Segoe UI"/>
              </a:rPr>
              <a:t>the </a:t>
            </a:r>
            <a:r>
              <a:rPr sz="2000" b="1" dirty="0">
                <a:solidFill>
                  <a:srgbClr val="3B3B41"/>
                </a:solidFill>
                <a:latin typeface="Segoe UI"/>
                <a:cs typeface="Segoe UI"/>
              </a:rPr>
              <a:t>same </a:t>
            </a:r>
            <a:r>
              <a:rPr sz="2000" b="1" spc="-10" dirty="0">
                <a:solidFill>
                  <a:srgbClr val="3B3B41"/>
                </a:solidFill>
                <a:latin typeface="Segoe UI"/>
                <a:cs typeface="Segoe UI"/>
              </a:rPr>
              <a:t>backend </a:t>
            </a:r>
            <a:r>
              <a:rPr sz="2000" b="1" spc="-5" dirty="0">
                <a:solidFill>
                  <a:srgbClr val="3B3B41"/>
                </a:solidFill>
                <a:latin typeface="Segoe UI"/>
                <a:cs typeface="Segoe UI"/>
              </a:rPr>
              <a:t>pool</a:t>
            </a:r>
            <a:r>
              <a:rPr sz="2000" b="1" spc="-40" dirty="0">
                <a:solidFill>
                  <a:srgbClr val="3B3B41"/>
                </a:solidFill>
                <a:latin typeface="Segoe UI"/>
                <a:cs typeface="Segoe UI"/>
              </a:rPr>
              <a:t> </a:t>
            </a:r>
            <a:r>
              <a:rPr sz="2000" b="1" dirty="0">
                <a:solidFill>
                  <a:srgbClr val="3B3B41"/>
                </a:solidFill>
                <a:latin typeface="Segoe UI"/>
                <a:cs typeface="Segoe UI"/>
              </a:rPr>
              <a:t>VM</a:t>
            </a:r>
            <a:endParaRPr sz="2000">
              <a:latin typeface="Segoe UI"/>
              <a:cs typeface="Segoe UI"/>
            </a:endParaRPr>
          </a:p>
        </p:txBody>
      </p:sp>
      <p:sp>
        <p:nvSpPr>
          <p:cNvPr id="4" name="object 4"/>
          <p:cNvSpPr/>
          <p:nvPr/>
        </p:nvSpPr>
        <p:spPr>
          <a:xfrm>
            <a:off x="6170676" y="2118359"/>
            <a:ext cx="5999987" cy="268986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3B3B41"/>
          </a:solidFill>
        </p:spPr>
        <p:txBody>
          <a:bodyPr wrap="square" lIns="0" tIns="0" rIns="0" bIns="0" rtlCol="0"/>
          <a:lstStyle/>
          <a:p>
            <a:endParaRPr/>
          </a:p>
        </p:txBody>
      </p:sp>
      <p:sp>
        <p:nvSpPr>
          <p:cNvPr id="3" name="object 3"/>
          <p:cNvSpPr/>
          <p:nvPr/>
        </p:nvSpPr>
        <p:spPr>
          <a:xfrm>
            <a:off x="1387024" y="521867"/>
            <a:ext cx="415648" cy="11779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92758" y="513307"/>
            <a:ext cx="658495" cy="126364"/>
          </a:xfrm>
          <a:custGeom>
            <a:avLst/>
            <a:gdLst/>
            <a:ahLst/>
            <a:cxnLst/>
            <a:rect l="l" t="t" r="r" b="b"/>
            <a:pathLst>
              <a:path w="658494" h="126365">
                <a:moveTo>
                  <a:pt x="29074" y="8559"/>
                </a:moveTo>
                <a:lnTo>
                  <a:pt x="0" y="8559"/>
                </a:lnTo>
                <a:lnTo>
                  <a:pt x="0" y="124336"/>
                </a:lnTo>
                <a:lnTo>
                  <a:pt x="18709" y="124336"/>
                </a:lnTo>
                <a:lnTo>
                  <a:pt x="18709" y="33476"/>
                </a:lnTo>
                <a:lnTo>
                  <a:pt x="38764" y="33476"/>
                </a:lnTo>
                <a:lnTo>
                  <a:pt x="29074" y="8559"/>
                </a:lnTo>
                <a:close/>
              </a:path>
              <a:path w="658494" h="126365">
                <a:moveTo>
                  <a:pt x="38764" y="33476"/>
                </a:moveTo>
                <a:lnTo>
                  <a:pt x="18963" y="33476"/>
                </a:lnTo>
                <a:lnTo>
                  <a:pt x="55876" y="124336"/>
                </a:lnTo>
                <a:lnTo>
                  <a:pt x="69276" y="124336"/>
                </a:lnTo>
                <a:lnTo>
                  <a:pt x="81194" y="94384"/>
                </a:lnTo>
                <a:lnTo>
                  <a:pt x="62449" y="94384"/>
                </a:lnTo>
                <a:lnTo>
                  <a:pt x="38764" y="33476"/>
                </a:lnTo>
                <a:close/>
              </a:path>
              <a:path w="658494" h="126365">
                <a:moveTo>
                  <a:pt x="126162" y="33476"/>
                </a:moveTo>
                <a:lnTo>
                  <a:pt x="105936" y="33476"/>
                </a:lnTo>
                <a:lnTo>
                  <a:pt x="105936" y="124336"/>
                </a:lnTo>
                <a:lnTo>
                  <a:pt x="126162" y="124336"/>
                </a:lnTo>
                <a:lnTo>
                  <a:pt x="126162" y="33476"/>
                </a:lnTo>
                <a:close/>
              </a:path>
              <a:path w="658494" h="126365">
                <a:moveTo>
                  <a:pt x="126162" y="8559"/>
                </a:moveTo>
                <a:lnTo>
                  <a:pt x="98350" y="8559"/>
                </a:lnTo>
                <a:lnTo>
                  <a:pt x="62956" y="94384"/>
                </a:lnTo>
                <a:lnTo>
                  <a:pt x="81194" y="94384"/>
                </a:lnTo>
                <a:lnTo>
                  <a:pt x="105430" y="33476"/>
                </a:lnTo>
                <a:lnTo>
                  <a:pt x="126162" y="33476"/>
                </a:lnTo>
                <a:lnTo>
                  <a:pt x="126162" y="8559"/>
                </a:lnTo>
                <a:close/>
              </a:path>
              <a:path w="658494" h="126365">
                <a:moveTo>
                  <a:pt x="158525" y="5790"/>
                </a:moveTo>
                <a:lnTo>
                  <a:pt x="151698" y="5790"/>
                </a:lnTo>
                <a:lnTo>
                  <a:pt x="148917" y="7047"/>
                </a:lnTo>
                <a:lnTo>
                  <a:pt x="144112" y="11325"/>
                </a:lnTo>
                <a:lnTo>
                  <a:pt x="143100" y="14094"/>
                </a:lnTo>
                <a:lnTo>
                  <a:pt x="143100" y="20386"/>
                </a:lnTo>
                <a:lnTo>
                  <a:pt x="144112" y="23155"/>
                </a:lnTo>
                <a:lnTo>
                  <a:pt x="146388" y="25168"/>
                </a:lnTo>
                <a:lnTo>
                  <a:pt x="148663" y="27434"/>
                </a:lnTo>
                <a:lnTo>
                  <a:pt x="151698" y="28442"/>
                </a:lnTo>
                <a:lnTo>
                  <a:pt x="158271" y="28442"/>
                </a:lnTo>
                <a:lnTo>
                  <a:pt x="161050" y="27434"/>
                </a:lnTo>
                <a:lnTo>
                  <a:pt x="165854" y="23155"/>
                </a:lnTo>
                <a:lnTo>
                  <a:pt x="166867" y="20386"/>
                </a:lnTo>
                <a:lnTo>
                  <a:pt x="166867" y="14094"/>
                </a:lnTo>
                <a:lnTo>
                  <a:pt x="165854" y="11577"/>
                </a:lnTo>
                <a:lnTo>
                  <a:pt x="161304" y="7047"/>
                </a:lnTo>
                <a:lnTo>
                  <a:pt x="158525" y="5790"/>
                </a:lnTo>
                <a:close/>
              </a:path>
              <a:path w="658494" h="126365">
                <a:moveTo>
                  <a:pt x="164592" y="41277"/>
                </a:moveTo>
                <a:lnTo>
                  <a:pt x="145122" y="41277"/>
                </a:lnTo>
                <a:lnTo>
                  <a:pt x="145122" y="124336"/>
                </a:lnTo>
                <a:lnTo>
                  <a:pt x="164592" y="124336"/>
                </a:lnTo>
                <a:lnTo>
                  <a:pt x="164592" y="41277"/>
                </a:lnTo>
                <a:close/>
              </a:path>
              <a:path w="658494" h="126365">
                <a:moveTo>
                  <a:pt x="227292" y="39264"/>
                </a:moveTo>
                <a:lnTo>
                  <a:pt x="190128" y="52099"/>
                </a:lnTo>
                <a:lnTo>
                  <a:pt x="178497" y="85323"/>
                </a:lnTo>
                <a:lnTo>
                  <a:pt x="179208" y="93853"/>
                </a:lnTo>
                <a:lnTo>
                  <a:pt x="203211" y="123485"/>
                </a:lnTo>
                <a:lnTo>
                  <a:pt x="224763" y="126349"/>
                </a:lnTo>
                <a:lnTo>
                  <a:pt x="229064" y="126097"/>
                </a:lnTo>
                <a:lnTo>
                  <a:pt x="237153" y="124084"/>
                </a:lnTo>
                <a:lnTo>
                  <a:pt x="240691" y="122824"/>
                </a:lnTo>
                <a:lnTo>
                  <a:pt x="243726" y="121063"/>
                </a:lnTo>
                <a:lnTo>
                  <a:pt x="243726" y="110241"/>
                </a:lnTo>
                <a:lnTo>
                  <a:pt x="216421" y="110241"/>
                </a:lnTo>
                <a:lnTo>
                  <a:pt x="210354" y="107975"/>
                </a:lnTo>
                <a:lnTo>
                  <a:pt x="201252" y="98411"/>
                </a:lnTo>
                <a:lnTo>
                  <a:pt x="198723" y="91867"/>
                </a:lnTo>
                <a:lnTo>
                  <a:pt x="198723" y="75003"/>
                </a:lnTo>
                <a:lnTo>
                  <a:pt x="201252" y="68207"/>
                </a:lnTo>
                <a:lnTo>
                  <a:pt x="210860" y="58141"/>
                </a:lnTo>
                <a:lnTo>
                  <a:pt x="216927" y="55624"/>
                </a:lnTo>
                <a:lnTo>
                  <a:pt x="243726" y="55624"/>
                </a:lnTo>
                <a:lnTo>
                  <a:pt x="243726" y="43794"/>
                </a:lnTo>
                <a:lnTo>
                  <a:pt x="241451" y="42537"/>
                </a:lnTo>
                <a:lnTo>
                  <a:pt x="238669" y="41529"/>
                </a:lnTo>
                <a:lnTo>
                  <a:pt x="234877" y="40524"/>
                </a:lnTo>
                <a:lnTo>
                  <a:pt x="231086" y="39768"/>
                </a:lnTo>
                <a:lnTo>
                  <a:pt x="227292" y="39264"/>
                </a:lnTo>
                <a:close/>
              </a:path>
              <a:path w="658494" h="126365">
                <a:moveTo>
                  <a:pt x="243726" y="102941"/>
                </a:moveTo>
                <a:lnTo>
                  <a:pt x="237659" y="106967"/>
                </a:lnTo>
                <a:lnTo>
                  <a:pt x="230580" y="109485"/>
                </a:lnTo>
                <a:lnTo>
                  <a:pt x="227292" y="110241"/>
                </a:lnTo>
                <a:lnTo>
                  <a:pt x="243726" y="110241"/>
                </a:lnTo>
                <a:lnTo>
                  <a:pt x="243726" y="102941"/>
                </a:lnTo>
                <a:close/>
              </a:path>
              <a:path w="658494" h="126365">
                <a:moveTo>
                  <a:pt x="243726" y="55624"/>
                </a:moveTo>
                <a:lnTo>
                  <a:pt x="228051" y="55624"/>
                </a:lnTo>
                <a:lnTo>
                  <a:pt x="231339" y="56380"/>
                </a:lnTo>
                <a:lnTo>
                  <a:pt x="234371" y="57637"/>
                </a:lnTo>
                <a:lnTo>
                  <a:pt x="237659" y="58645"/>
                </a:lnTo>
                <a:lnTo>
                  <a:pt x="240691" y="60406"/>
                </a:lnTo>
                <a:lnTo>
                  <a:pt x="243726" y="62672"/>
                </a:lnTo>
                <a:lnTo>
                  <a:pt x="243726" y="55624"/>
                </a:lnTo>
                <a:close/>
              </a:path>
              <a:path w="658494" h="126365">
                <a:moveTo>
                  <a:pt x="278111" y="41277"/>
                </a:moveTo>
                <a:lnTo>
                  <a:pt x="258645" y="41277"/>
                </a:lnTo>
                <a:lnTo>
                  <a:pt x="258645" y="124336"/>
                </a:lnTo>
                <a:lnTo>
                  <a:pt x="278111" y="124336"/>
                </a:lnTo>
                <a:lnTo>
                  <a:pt x="278111" y="73998"/>
                </a:lnTo>
                <a:lnTo>
                  <a:pt x="279880" y="67955"/>
                </a:lnTo>
                <a:lnTo>
                  <a:pt x="283168" y="63677"/>
                </a:lnTo>
                <a:lnTo>
                  <a:pt x="286453" y="59650"/>
                </a:lnTo>
                <a:lnTo>
                  <a:pt x="290501" y="57637"/>
                </a:lnTo>
                <a:lnTo>
                  <a:pt x="307186" y="57637"/>
                </a:lnTo>
                <a:lnTo>
                  <a:pt x="307186" y="54364"/>
                </a:lnTo>
                <a:lnTo>
                  <a:pt x="278111" y="54364"/>
                </a:lnTo>
                <a:lnTo>
                  <a:pt x="278111" y="41277"/>
                </a:lnTo>
                <a:close/>
              </a:path>
              <a:path w="658494" h="126365">
                <a:moveTo>
                  <a:pt x="307186" y="57637"/>
                </a:moveTo>
                <a:lnTo>
                  <a:pt x="298337" y="57637"/>
                </a:lnTo>
                <a:lnTo>
                  <a:pt x="300612" y="58141"/>
                </a:lnTo>
                <a:lnTo>
                  <a:pt x="302635" y="58645"/>
                </a:lnTo>
                <a:lnTo>
                  <a:pt x="304657" y="59398"/>
                </a:lnTo>
                <a:lnTo>
                  <a:pt x="306176" y="60154"/>
                </a:lnTo>
                <a:lnTo>
                  <a:pt x="307186" y="60910"/>
                </a:lnTo>
                <a:lnTo>
                  <a:pt x="307186" y="57637"/>
                </a:lnTo>
                <a:close/>
              </a:path>
              <a:path w="658494" h="126365">
                <a:moveTo>
                  <a:pt x="302635" y="40020"/>
                </a:moveTo>
                <a:lnTo>
                  <a:pt x="294546" y="40020"/>
                </a:lnTo>
                <a:lnTo>
                  <a:pt x="290248" y="41277"/>
                </a:lnTo>
                <a:lnTo>
                  <a:pt x="286707" y="43794"/>
                </a:lnTo>
                <a:lnTo>
                  <a:pt x="282915" y="46311"/>
                </a:lnTo>
                <a:lnTo>
                  <a:pt x="280387" y="49834"/>
                </a:lnTo>
                <a:lnTo>
                  <a:pt x="278617" y="54364"/>
                </a:lnTo>
                <a:lnTo>
                  <a:pt x="307186" y="54364"/>
                </a:lnTo>
                <a:lnTo>
                  <a:pt x="307186" y="41025"/>
                </a:lnTo>
                <a:lnTo>
                  <a:pt x="305163" y="40524"/>
                </a:lnTo>
                <a:lnTo>
                  <a:pt x="302635" y="40020"/>
                </a:lnTo>
                <a:close/>
              </a:path>
              <a:path w="658494" h="126365">
                <a:moveTo>
                  <a:pt x="352442" y="39264"/>
                </a:moveTo>
                <a:lnTo>
                  <a:pt x="314704" y="57908"/>
                </a:lnTo>
                <a:lnTo>
                  <a:pt x="308198" y="84063"/>
                </a:lnTo>
                <a:lnTo>
                  <a:pt x="308909" y="93361"/>
                </a:lnTo>
                <a:lnTo>
                  <a:pt x="333006" y="123517"/>
                </a:lnTo>
                <a:lnTo>
                  <a:pt x="350419" y="126349"/>
                </a:lnTo>
                <a:lnTo>
                  <a:pt x="359948" y="125633"/>
                </a:lnTo>
                <a:lnTo>
                  <a:pt x="368434" y="123454"/>
                </a:lnTo>
                <a:lnTo>
                  <a:pt x="375877" y="119765"/>
                </a:lnTo>
                <a:lnTo>
                  <a:pt x="382276" y="114519"/>
                </a:lnTo>
                <a:lnTo>
                  <a:pt x="385638" y="110241"/>
                </a:lnTo>
                <a:lnTo>
                  <a:pt x="344099" y="110241"/>
                </a:lnTo>
                <a:lnTo>
                  <a:pt x="338536" y="107975"/>
                </a:lnTo>
                <a:lnTo>
                  <a:pt x="334491" y="103445"/>
                </a:lnTo>
                <a:lnTo>
                  <a:pt x="330700" y="98663"/>
                </a:lnTo>
                <a:lnTo>
                  <a:pt x="328677" y="92119"/>
                </a:lnTo>
                <a:lnTo>
                  <a:pt x="328754" y="74244"/>
                </a:lnTo>
                <a:lnTo>
                  <a:pt x="330700" y="67706"/>
                </a:lnTo>
                <a:lnTo>
                  <a:pt x="334744" y="62924"/>
                </a:lnTo>
                <a:lnTo>
                  <a:pt x="338536" y="58141"/>
                </a:lnTo>
                <a:lnTo>
                  <a:pt x="344099" y="55876"/>
                </a:lnTo>
                <a:lnTo>
                  <a:pt x="386718" y="55876"/>
                </a:lnTo>
                <a:lnTo>
                  <a:pt x="383035" y="51094"/>
                </a:lnTo>
                <a:lnTo>
                  <a:pt x="376975" y="45953"/>
                </a:lnTo>
                <a:lnTo>
                  <a:pt x="369825" y="42252"/>
                </a:lnTo>
                <a:lnTo>
                  <a:pt x="361631" y="40015"/>
                </a:lnTo>
                <a:lnTo>
                  <a:pt x="352442" y="39264"/>
                </a:lnTo>
                <a:close/>
              </a:path>
              <a:path w="658494" h="126365">
                <a:moveTo>
                  <a:pt x="386718" y="55876"/>
                </a:moveTo>
                <a:lnTo>
                  <a:pt x="358511" y="55876"/>
                </a:lnTo>
                <a:lnTo>
                  <a:pt x="363819" y="58141"/>
                </a:lnTo>
                <a:lnTo>
                  <a:pt x="367613" y="62672"/>
                </a:lnTo>
                <a:lnTo>
                  <a:pt x="371658" y="67202"/>
                </a:lnTo>
                <a:lnTo>
                  <a:pt x="373427" y="73998"/>
                </a:lnTo>
                <a:lnTo>
                  <a:pt x="373361" y="92119"/>
                </a:lnTo>
                <a:lnTo>
                  <a:pt x="371658" y="98663"/>
                </a:lnTo>
                <a:lnTo>
                  <a:pt x="367866" y="103445"/>
                </a:lnTo>
                <a:lnTo>
                  <a:pt x="364072" y="107975"/>
                </a:lnTo>
                <a:lnTo>
                  <a:pt x="358764" y="110241"/>
                </a:lnTo>
                <a:lnTo>
                  <a:pt x="385638" y="110241"/>
                </a:lnTo>
                <a:lnTo>
                  <a:pt x="387411" y="107975"/>
                </a:lnTo>
                <a:lnTo>
                  <a:pt x="391030" y="100487"/>
                </a:lnTo>
                <a:lnTo>
                  <a:pt x="393196" y="91867"/>
                </a:lnTo>
                <a:lnTo>
                  <a:pt x="393906" y="82302"/>
                </a:lnTo>
                <a:lnTo>
                  <a:pt x="393239" y="72967"/>
                </a:lnTo>
                <a:lnTo>
                  <a:pt x="391220" y="64622"/>
                </a:lnTo>
                <a:lnTo>
                  <a:pt x="387827" y="57315"/>
                </a:lnTo>
                <a:lnTo>
                  <a:pt x="386718" y="55876"/>
                </a:lnTo>
                <a:close/>
              </a:path>
              <a:path w="658494" h="126365">
                <a:moveTo>
                  <a:pt x="403261" y="102689"/>
                </a:moveTo>
                <a:lnTo>
                  <a:pt x="403261" y="122071"/>
                </a:lnTo>
                <a:lnTo>
                  <a:pt x="406296" y="123328"/>
                </a:lnTo>
                <a:lnTo>
                  <a:pt x="409834" y="124336"/>
                </a:lnTo>
                <a:lnTo>
                  <a:pt x="414132" y="125089"/>
                </a:lnTo>
                <a:lnTo>
                  <a:pt x="418177" y="126097"/>
                </a:lnTo>
                <a:lnTo>
                  <a:pt x="421971" y="126349"/>
                </a:lnTo>
                <a:lnTo>
                  <a:pt x="425509" y="126349"/>
                </a:lnTo>
                <a:lnTo>
                  <a:pt x="432862" y="125920"/>
                </a:lnTo>
                <a:lnTo>
                  <a:pt x="457922" y="110745"/>
                </a:lnTo>
                <a:lnTo>
                  <a:pt x="422727" y="110745"/>
                </a:lnTo>
                <a:lnTo>
                  <a:pt x="418936" y="110241"/>
                </a:lnTo>
                <a:lnTo>
                  <a:pt x="410847" y="107219"/>
                </a:lnTo>
                <a:lnTo>
                  <a:pt x="406799" y="105206"/>
                </a:lnTo>
                <a:lnTo>
                  <a:pt x="403261" y="102689"/>
                </a:lnTo>
                <a:close/>
              </a:path>
              <a:path w="658494" h="126365">
                <a:moveTo>
                  <a:pt x="438405" y="39264"/>
                </a:moveTo>
                <a:lnTo>
                  <a:pt x="426015" y="39264"/>
                </a:lnTo>
                <a:lnTo>
                  <a:pt x="418177" y="41529"/>
                </a:lnTo>
                <a:lnTo>
                  <a:pt x="412363" y="46563"/>
                </a:lnTo>
                <a:lnTo>
                  <a:pt x="406296" y="51346"/>
                </a:lnTo>
                <a:lnTo>
                  <a:pt x="403388" y="57133"/>
                </a:lnTo>
                <a:lnTo>
                  <a:pt x="403261" y="70724"/>
                </a:lnTo>
                <a:lnTo>
                  <a:pt x="404777" y="75507"/>
                </a:lnTo>
                <a:lnTo>
                  <a:pt x="410847" y="83058"/>
                </a:lnTo>
                <a:lnTo>
                  <a:pt x="416154" y="86581"/>
                </a:lnTo>
                <a:lnTo>
                  <a:pt x="423234" y="89602"/>
                </a:lnTo>
                <a:lnTo>
                  <a:pt x="429554" y="91867"/>
                </a:lnTo>
                <a:lnTo>
                  <a:pt x="433601" y="94132"/>
                </a:lnTo>
                <a:lnTo>
                  <a:pt x="435877" y="95894"/>
                </a:lnTo>
                <a:lnTo>
                  <a:pt x="437899" y="97907"/>
                </a:lnTo>
                <a:lnTo>
                  <a:pt x="439162" y="100172"/>
                </a:lnTo>
                <a:lnTo>
                  <a:pt x="439162" y="105710"/>
                </a:lnTo>
                <a:lnTo>
                  <a:pt x="438152" y="107723"/>
                </a:lnTo>
                <a:lnTo>
                  <a:pt x="435877" y="108981"/>
                </a:lnTo>
                <a:lnTo>
                  <a:pt x="433854" y="110241"/>
                </a:lnTo>
                <a:lnTo>
                  <a:pt x="430566" y="110745"/>
                </a:lnTo>
                <a:lnTo>
                  <a:pt x="457922" y="110745"/>
                </a:lnTo>
                <a:lnTo>
                  <a:pt x="459135" y="108228"/>
                </a:lnTo>
                <a:lnTo>
                  <a:pt x="437899" y="75759"/>
                </a:lnTo>
                <a:lnTo>
                  <a:pt x="431579" y="73242"/>
                </a:lnTo>
                <a:lnTo>
                  <a:pt x="427785" y="71228"/>
                </a:lnTo>
                <a:lnTo>
                  <a:pt x="424246" y="68207"/>
                </a:lnTo>
                <a:lnTo>
                  <a:pt x="423234" y="65942"/>
                </a:lnTo>
                <a:lnTo>
                  <a:pt x="423234" y="60658"/>
                </a:lnTo>
                <a:lnTo>
                  <a:pt x="424246" y="58645"/>
                </a:lnTo>
                <a:lnTo>
                  <a:pt x="426269" y="57133"/>
                </a:lnTo>
                <a:lnTo>
                  <a:pt x="428544" y="55624"/>
                </a:lnTo>
                <a:lnTo>
                  <a:pt x="431326" y="54868"/>
                </a:lnTo>
                <a:lnTo>
                  <a:pt x="454584" y="54868"/>
                </a:lnTo>
                <a:lnTo>
                  <a:pt x="454584" y="42789"/>
                </a:lnTo>
                <a:lnTo>
                  <a:pt x="452058" y="41781"/>
                </a:lnTo>
                <a:lnTo>
                  <a:pt x="449023" y="40773"/>
                </a:lnTo>
                <a:lnTo>
                  <a:pt x="445482" y="40272"/>
                </a:lnTo>
                <a:lnTo>
                  <a:pt x="441691" y="39516"/>
                </a:lnTo>
                <a:lnTo>
                  <a:pt x="438405" y="39264"/>
                </a:lnTo>
                <a:close/>
              </a:path>
              <a:path w="658494" h="126365">
                <a:moveTo>
                  <a:pt x="454584" y="54868"/>
                </a:moveTo>
                <a:lnTo>
                  <a:pt x="438405" y="54868"/>
                </a:lnTo>
                <a:lnTo>
                  <a:pt x="441944" y="55624"/>
                </a:lnTo>
                <a:lnTo>
                  <a:pt x="445482" y="56881"/>
                </a:lnTo>
                <a:lnTo>
                  <a:pt x="448770" y="58141"/>
                </a:lnTo>
                <a:lnTo>
                  <a:pt x="451805" y="59650"/>
                </a:lnTo>
                <a:lnTo>
                  <a:pt x="454584" y="61160"/>
                </a:lnTo>
                <a:lnTo>
                  <a:pt x="454584" y="54868"/>
                </a:lnTo>
                <a:close/>
              </a:path>
              <a:path w="658494" h="126365">
                <a:moveTo>
                  <a:pt x="511723" y="39264"/>
                </a:moveTo>
                <a:lnTo>
                  <a:pt x="474093" y="57908"/>
                </a:lnTo>
                <a:lnTo>
                  <a:pt x="467480" y="84064"/>
                </a:lnTo>
                <a:lnTo>
                  <a:pt x="468191" y="93361"/>
                </a:lnTo>
                <a:lnTo>
                  <a:pt x="492288" y="123517"/>
                </a:lnTo>
                <a:lnTo>
                  <a:pt x="509701" y="126349"/>
                </a:lnTo>
                <a:lnTo>
                  <a:pt x="519230" y="125633"/>
                </a:lnTo>
                <a:lnTo>
                  <a:pt x="527715" y="123454"/>
                </a:lnTo>
                <a:lnTo>
                  <a:pt x="535158" y="119765"/>
                </a:lnTo>
                <a:lnTo>
                  <a:pt x="541557" y="114519"/>
                </a:lnTo>
                <a:lnTo>
                  <a:pt x="544919" y="110241"/>
                </a:lnTo>
                <a:lnTo>
                  <a:pt x="503634" y="110241"/>
                </a:lnTo>
                <a:lnTo>
                  <a:pt x="497817" y="107976"/>
                </a:lnTo>
                <a:lnTo>
                  <a:pt x="494026" y="103445"/>
                </a:lnTo>
                <a:lnTo>
                  <a:pt x="489981" y="98663"/>
                </a:lnTo>
                <a:lnTo>
                  <a:pt x="487959" y="92119"/>
                </a:lnTo>
                <a:lnTo>
                  <a:pt x="488036" y="74244"/>
                </a:lnTo>
                <a:lnTo>
                  <a:pt x="489981" y="67706"/>
                </a:lnTo>
                <a:lnTo>
                  <a:pt x="494026" y="62924"/>
                </a:lnTo>
                <a:lnTo>
                  <a:pt x="497817" y="58141"/>
                </a:lnTo>
                <a:lnTo>
                  <a:pt x="503634" y="55876"/>
                </a:lnTo>
                <a:lnTo>
                  <a:pt x="546000" y="55876"/>
                </a:lnTo>
                <a:lnTo>
                  <a:pt x="542317" y="51094"/>
                </a:lnTo>
                <a:lnTo>
                  <a:pt x="536292" y="45953"/>
                </a:lnTo>
                <a:lnTo>
                  <a:pt x="529201" y="42252"/>
                </a:lnTo>
                <a:lnTo>
                  <a:pt x="521020" y="40015"/>
                </a:lnTo>
                <a:lnTo>
                  <a:pt x="511723" y="39264"/>
                </a:lnTo>
                <a:close/>
              </a:path>
              <a:path w="658494" h="126365">
                <a:moveTo>
                  <a:pt x="546000" y="55876"/>
                </a:moveTo>
                <a:lnTo>
                  <a:pt x="517793" y="55876"/>
                </a:lnTo>
                <a:lnTo>
                  <a:pt x="523101" y="58141"/>
                </a:lnTo>
                <a:lnTo>
                  <a:pt x="527148" y="62672"/>
                </a:lnTo>
                <a:lnTo>
                  <a:pt x="530939" y="67202"/>
                </a:lnTo>
                <a:lnTo>
                  <a:pt x="532709" y="73998"/>
                </a:lnTo>
                <a:lnTo>
                  <a:pt x="532643" y="92119"/>
                </a:lnTo>
                <a:lnTo>
                  <a:pt x="530939" y="98663"/>
                </a:lnTo>
                <a:lnTo>
                  <a:pt x="527148" y="103445"/>
                </a:lnTo>
                <a:lnTo>
                  <a:pt x="523607" y="107976"/>
                </a:lnTo>
                <a:lnTo>
                  <a:pt x="518046" y="110241"/>
                </a:lnTo>
                <a:lnTo>
                  <a:pt x="544919" y="110241"/>
                </a:lnTo>
                <a:lnTo>
                  <a:pt x="546693" y="107976"/>
                </a:lnTo>
                <a:lnTo>
                  <a:pt x="550312" y="100487"/>
                </a:lnTo>
                <a:lnTo>
                  <a:pt x="552478" y="91867"/>
                </a:lnTo>
                <a:lnTo>
                  <a:pt x="553188" y="82302"/>
                </a:lnTo>
                <a:lnTo>
                  <a:pt x="552520" y="72967"/>
                </a:lnTo>
                <a:lnTo>
                  <a:pt x="550502" y="64622"/>
                </a:lnTo>
                <a:lnTo>
                  <a:pt x="547109" y="57316"/>
                </a:lnTo>
                <a:lnTo>
                  <a:pt x="546000" y="55876"/>
                </a:lnTo>
                <a:close/>
              </a:path>
              <a:path w="658494" h="126365">
                <a:moveTo>
                  <a:pt x="638392" y="57385"/>
                </a:moveTo>
                <a:lnTo>
                  <a:pt x="618416" y="57385"/>
                </a:lnTo>
                <a:lnTo>
                  <a:pt x="618504" y="109233"/>
                </a:lnTo>
                <a:lnTo>
                  <a:pt x="620692" y="115524"/>
                </a:lnTo>
                <a:lnTo>
                  <a:pt x="624739" y="119806"/>
                </a:lnTo>
                <a:lnTo>
                  <a:pt x="628784" y="124336"/>
                </a:lnTo>
                <a:lnTo>
                  <a:pt x="635104" y="126349"/>
                </a:lnTo>
                <a:lnTo>
                  <a:pt x="646228" y="126349"/>
                </a:lnTo>
                <a:lnTo>
                  <a:pt x="649010" y="126097"/>
                </a:lnTo>
                <a:lnTo>
                  <a:pt x="652045" y="125593"/>
                </a:lnTo>
                <a:lnTo>
                  <a:pt x="654824" y="125089"/>
                </a:lnTo>
                <a:lnTo>
                  <a:pt x="656849" y="124336"/>
                </a:lnTo>
                <a:lnTo>
                  <a:pt x="658112" y="123580"/>
                </a:lnTo>
                <a:lnTo>
                  <a:pt x="658112" y="110241"/>
                </a:lnTo>
                <a:lnTo>
                  <a:pt x="645975" y="110241"/>
                </a:lnTo>
                <a:lnTo>
                  <a:pt x="642943" y="109233"/>
                </a:lnTo>
                <a:lnTo>
                  <a:pt x="641171" y="106968"/>
                </a:lnTo>
                <a:lnTo>
                  <a:pt x="639149" y="104954"/>
                </a:lnTo>
                <a:lnTo>
                  <a:pt x="638392" y="101432"/>
                </a:lnTo>
                <a:lnTo>
                  <a:pt x="638392" y="57385"/>
                </a:lnTo>
                <a:close/>
              </a:path>
              <a:path w="658494" h="126365">
                <a:moveTo>
                  <a:pt x="589342" y="57385"/>
                </a:moveTo>
                <a:lnTo>
                  <a:pt x="569369" y="57385"/>
                </a:lnTo>
                <a:lnTo>
                  <a:pt x="569369" y="124336"/>
                </a:lnTo>
                <a:lnTo>
                  <a:pt x="589342" y="124336"/>
                </a:lnTo>
                <a:lnTo>
                  <a:pt x="589342" y="57385"/>
                </a:lnTo>
                <a:close/>
              </a:path>
              <a:path w="658494" h="126365">
                <a:moveTo>
                  <a:pt x="658112" y="107472"/>
                </a:moveTo>
                <a:lnTo>
                  <a:pt x="651032" y="110241"/>
                </a:lnTo>
                <a:lnTo>
                  <a:pt x="658112" y="110241"/>
                </a:lnTo>
                <a:lnTo>
                  <a:pt x="658112" y="107472"/>
                </a:lnTo>
                <a:close/>
              </a:path>
              <a:path w="658494" h="126365">
                <a:moveTo>
                  <a:pt x="658112" y="41277"/>
                </a:moveTo>
                <a:lnTo>
                  <a:pt x="555463" y="41277"/>
                </a:lnTo>
                <a:lnTo>
                  <a:pt x="555463" y="57385"/>
                </a:lnTo>
                <a:lnTo>
                  <a:pt x="658112" y="57385"/>
                </a:lnTo>
                <a:lnTo>
                  <a:pt x="658112" y="41277"/>
                </a:lnTo>
                <a:close/>
              </a:path>
              <a:path w="658494" h="126365">
                <a:moveTo>
                  <a:pt x="604513" y="0"/>
                </a:moveTo>
                <a:lnTo>
                  <a:pt x="590861" y="0"/>
                </a:lnTo>
                <a:lnTo>
                  <a:pt x="583528" y="2769"/>
                </a:lnTo>
                <a:lnTo>
                  <a:pt x="577965" y="8307"/>
                </a:lnTo>
                <a:lnTo>
                  <a:pt x="572151" y="13843"/>
                </a:lnTo>
                <a:lnTo>
                  <a:pt x="569369" y="20890"/>
                </a:lnTo>
                <a:lnTo>
                  <a:pt x="569369" y="41277"/>
                </a:lnTo>
                <a:lnTo>
                  <a:pt x="589342" y="41277"/>
                </a:lnTo>
                <a:lnTo>
                  <a:pt x="589342" y="26177"/>
                </a:lnTo>
                <a:lnTo>
                  <a:pt x="590354" y="22402"/>
                </a:lnTo>
                <a:lnTo>
                  <a:pt x="594905" y="17368"/>
                </a:lnTo>
                <a:lnTo>
                  <a:pt x="597937" y="16108"/>
                </a:lnTo>
                <a:lnTo>
                  <a:pt x="611087" y="16108"/>
                </a:lnTo>
                <a:lnTo>
                  <a:pt x="611087" y="1260"/>
                </a:lnTo>
                <a:lnTo>
                  <a:pt x="609821" y="756"/>
                </a:lnTo>
                <a:lnTo>
                  <a:pt x="604513" y="0"/>
                </a:lnTo>
                <a:close/>
              </a:path>
              <a:path w="658494" h="126365">
                <a:moveTo>
                  <a:pt x="638392" y="16612"/>
                </a:moveTo>
                <a:lnTo>
                  <a:pt x="618416" y="22651"/>
                </a:lnTo>
                <a:lnTo>
                  <a:pt x="618416" y="41277"/>
                </a:lnTo>
                <a:lnTo>
                  <a:pt x="638392" y="41277"/>
                </a:lnTo>
                <a:lnTo>
                  <a:pt x="638392" y="16612"/>
                </a:lnTo>
                <a:close/>
              </a:path>
              <a:path w="658494" h="126365">
                <a:moveTo>
                  <a:pt x="611087" y="16108"/>
                </a:moveTo>
                <a:lnTo>
                  <a:pt x="604260" y="16108"/>
                </a:lnTo>
                <a:lnTo>
                  <a:pt x="606029" y="16360"/>
                </a:lnTo>
                <a:lnTo>
                  <a:pt x="607799" y="16864"/>
                </a:lnTo>
                <a:lnTo>
                  <a:pt x="609315" y="17368"/>
                </a:lnTo>
                <a:lnTo>
                  <a:pt x="610580" y="17872"/>
                </a:lnTo>
                <a:lnTo>
                  <a:pt x="611087" y="18373"/>
                </a:lnTo>
                <a:lnTo>
                  <a:pt x="611087" y="16108"/>
                </a:lnTo>
                <a:close/>
              </a:path>
            </a:pathLst>
          </a:custGeom>
          <a:solidFill>
            <a:srgbClr val="FFFFFF"/>
          </a:solidFill>
        </p:spPr>
        <p:txBody>
          <a:bodyPr wrap="square" lIns="0" tIns="0" rIns="0" bIns="0" rtlCol="0"/>
          <a:lstStyle/>
          <a:p>
            <a:endParaRPr/>
          </a:p>
        </p:txBody>
      </p:sp>
      <p:sp>
        <p:nvSpPr>
          <p:cNvPr id="5" name="object 5"/>
          <p:cNvSpPr/>
          <p:nvPr/>
        </p:nvSpPr>
        <p:spPr>
          <a:xfrm>
            <a:off x="440436" y="483106"/>
            <a:ext cx="194169" cy="193295"/>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403047" y="3317188"/>
            <a:ext cx="9656445" cy="1416050"/>
          </a:xfrm>
          <a:prstGeom prst="rect">
            <a:avLst/>
          </a:prstGeom>
        </p:spPr>
        <p:txBody>
          <a:bodyPr vert="horz" wrap="square" lIns="0" tIns="95250" rIns="0" bIns="0" rtlCol="0">
            <a:spAutoFit/>
          </a:bodyPr>
          <a:lstStyle/>
          <a:p>
            <a:pPr marL="12700" marR="5080">
              <a:lnSpc>
                <a:spcPts val="5190"/>
              </a:lnSpc>
              <a:spcBef>
                <a:spcPts val="750"/>
              </a:spcBef>
            </a:pPr>
            <a:r>
              <a:rPr sz="4800" b="1" spc="-50" dirty="0">
                <a:solidFill>
                  <a:srgbClr val="FFFFFF"/>
                </a:solidFill>
                <a:latin typeface="Segoe UI Semibold"/>
                <a:cs typeface="Segoe UI Semibold"/>
              </a:rPr>
              <a:t>Integrate </a:t>
            </a:r>
            <a:r>
              <a:rPr sz="4800" b="1" spc="-25" dirty="0">
                <a:solidFill>
                  <a:srgbClr val="FFFFFF"/>
                </a:solidFill>
                <a:latin typeface="Segoe UI Semibold"/>
                <a:cs typeface="Segoe UI Semibold"/>
              </a:rPr>
              <a:t>on </a:t>
            </a:r>
            <a:r>
              <a:rPr sz="4800" b="1" spc="-50" dirty="0">
                <a:solidFill>
                  <a:srgbClr val="FFFFFF"/>
                </a:solidFill>
                <a:latin typeface="Segoe UI Semibold"/>
                <a:cs typeface="Segoe UI Semibold"/>
              </a:rPr>
              <a:t>premises </a:t>
            </a:r>
            <a:r>
              <a:rPr sz="4800" b="1" spc="-45" dirty="0">
                <a:solidFill>
                  <a:srgbClr val="FFFFFF"/>
                </a:solidFill>
                <a:latin typeface="Segoe UI Semibold"/>
                <a:cs typeface="Segoe UI Semibold"/>
              </a:rPr>
              <a:t>network</a:t>
            </a:r>
            <a:r>
              <a:rPr sz="4800" b="1" spc="-415" dirty="0">
                <a:solidFill>
                  <a:srgbClr val="FFFFFF"/>
                </a:solidFill>
                <a:latin typeface="Segoe UI Semibold"/>
                <a:cs typeface="Segoe UI Semibold"/>
              </a:rPr>
              <a:t> </a:t>
            </a:r>
            <a:r>
              <a:rPr sz="4800" b="1" spc="-40" dirty="0">
                <a:solidFill>
                  <a:srgbClr val="FFFFFF"/>
                </a:solidFill>
                <a:latin typeface="Segoe UI Semibold"/>
                <a:cs typeface="Segoe UI Semibold"/>
              </a:rPr>
              <a:t>with  </a:t>
            </a:r>
            <a:r>
              <a:rPr sz="4800" b="1" spc="-50" dirty="0">
                <a:solidFill>
                  <a:srgbClr val="FFFFFF"/>
                </a:solidFill>
                <a:latin typeface="Segoe UI Semibold"/>
                <a:cs typeface="Segoe UI Semibold"/>
              </a:rPr>
              <a:t>Azure </a:t>
            </a:r>
            <a:r>
              <a:rPr sz="4800" b="1" spc="-25" dirty="0">
                <a:solidFill>
                  <a:srgbClr val="FFFFFF"/>
                </a:solidFill>
                <a:latin typeface="Segoe UI Semibold"/>
                <a:cs typeface="Segoe UI Semibold"/>
              </a:rPr>
              <a:t>virtual</a:t>
            </a:r>
            <a:r>
              <a:rPr sz="4800" b="1" spc="-210" dirty="0">
                <a:solidFill>
                  <a:srgbClr val="FFFFFF"/>
                </a:solidFill>
                <a:latin typeface="Segoe UI Semibold"/>
                <a:cs typeface="Segoe UI Semibold"/>
              </a:rPr>
              <a:t> </a:t>
            </a:r>
            <a:r>
              <a:rPr sz="4800" b="1" spc="-45" dirty="0">
                <a:solidFill>
                  <a:srgbClr val="FFFFFF"/>
                </a:solidFill>
                <a:latin typeface="Segoe UI Semibold"/>
                <a:cs typeface="Segoe UI Semibold"/>
              </a:rPr>
              <a:t>network</a:t>
            </a:r>
            <a:endParaRPr sz="4800">
              <a:latin typeface="Segoe UI Semibold"/>
              <a:cs typeface="Segoe UI Semibo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531095" y="3976115"/>
            <a:ext cx="2310383" cy="241706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21995" y="3156584"/>
            <a:ext cx="731062" cy="34772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396364" y="3351961"/>
            <a:ext cx="124327" cy="3893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554607" y="3196716"/>
            <a:ext cx="409448" cy="307593"/>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2009013" y="3351961"/>
            <a:ext cx="124327" cy="38938"/>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182622" y="3156584"/>
            <a:ext cx="4428998" cy="34772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5239</Words>
  <Application>Microsoft Office PowerPoint</Application>
  <PresentationFormat>Custom</PresentationFormat>
  <Paragraphs>804</Paragraphs>
  <Slides>145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145</vt:i4>
      </vt:variant>
    </vt:vector>
  </HeadingPairs>
  <TitlesOfParts>
    <vt:vector size="153" baseType="lpstr">
      <vt:lpstr>Arial</vt:lpstr>
      <vt:lpstr>Calibri</vt:lpstr>
      <vt:lpstr>Calibri Light</vt:lpstr>
      <vt:lpstr>Segoe UI</vt:lpstr>
      <vt:lpstr>Segoe UI Semibold</vt:lpstr>
      <vt:lpstr>Segoe UI Semilight</vt:lpstr>
      <vt:lpstr>Times New Roman</vt:lpstr>
      <vt:lpstr>Office Theme</vt:lpstr>
      <vt:lpstr>PowerPoint Presentation</vt:lpstr>
      <vt:lpstr>Implement Workloads and Security  (20-25%)</vt:lpstr>
      <vt:lpstr>Series Agenda</vt:lpstr>
      <vt:lpstr>Series Agenda</vt:lpstr>
      <vt:lpstr>Jordan Radkov</vt:lpstr>
      <vt:lpstr>Objectives</vt:lpstr>
      <vt:lpstr>Objectives (cont.)</vt:lpstr>
      <vt:lpstr>Module 1  Migrate servers to Azure</vt:lpstr>
      <vt:lpstr>Migration Goals</vt:lpstr>
      <vt:lpstr>Migration Phases</vt:lpstr>
      <vt:lpstr>PowerPoint Presentation</vt:lpstr>
      <vt:lpstr>Azure Migration Service</vt:lpstr>
      <vt:lpstr>Using Azure Migrate: A Look ahead</vt:lpstr>
      <vt:lpstr>PowerPoint Presentation</vt:lpstr>
      <vt:lpstr>Creating a Project</vt:lpstr>
      <vt:lpstr>Creating a Collector</vt:lpstr>
      <vt:lpstr>Assessing Readiness</vt:lpstr>
      <vt:lpstr>Assessing VM Sizing</vt:lpstr>
      <vt:lpstr>Estimating Cost</vt:lpstr>
      <vt:lpstr>Customizing the Assessment</vt:lpstr>
      <vt:lpstr>Troubleshooting Azure Migrate</vt:lpstr>
      <vt:lpstr>ASR Scenarios</vt:lpstr>
      <vt:lpstr>ASR Features</vt:lpstr>
      <vt:lpstr>PowerPoint Presentation</vt:lpstr>
      <vt:lpstr>PowerPoint Presentation</vt:lpstr>
      <vt:lpstr>Configuring Azure</vt:lpstr>
      <vt:lpstr>ASR Deployment Planner</vt:lpstr>
      <vt:lpstr>Configure the Infrastructure: Requirements</vt:lpstr>
      <vt:lpstr>Configure the Infrastructure: Process</vt:lpstr>
      <vt:lpstr>PowerPoint Presentation</vt:lpstr>
      <vt:lpstr>PowerPoint Presentation</vt:lpstr>
      <vt:lpstr>PowerPoint Presentation</vt:lpstr>
      <vt:lpstr>Planned and Unplanned Failovers</vt:lpstr>
      <vt:lpstr>Enable Replication</vt:lpstr>
      <vt:lpstr>Test Failover</vt:lpstr>
      <vt:lpstr>Failback</vt:lpstr>
      <vt:lpstr>Virtual Machine Replication</vt:lpstr>
      <vt:lpstr>PowerPoint Presentation</vt:lpstr>
      <vt:lpstr>Configure serverless computing</vt:lpstr>
      <vt:lpstr>Serverless Computing</vt:lpstr>
      <vt:lpstr>Serverless Applications</vt:lpstr>
      <vt:lpstr>Comparing Serverless Options</vt:lpstr>
      <vt:lpstr>Managing Logic App</vt:lpstr>
      <vt:lpstr>Logic Apps</vt:lpstr>
      <vt:lpstr>Implementing Logic Apps</vt:lpstr>
      <vt:lpstr>PowerPoint Presentation</vt:lpstr>
      <vt:lpstr>Managed Connectors</vt:lpstr>
      <vt:lpstr>Logic App Example</vt:lpstr>
      <vt:lpstr>Logic App Example (cont.)</vt:lpstr>
      <vt:lpstr>Managing Azure  Functions</vt:lpstr>
      <vt:lpstr>Overview of Azure Functions</vt:lpstr>
      <vt:lpstr>Features of Azure Functions</vt:lpstr>
      <vt:lpstr>Azure Functions (Examples)</vt:lpstr>
      <vt:lpstr>Function Service Plans</vt:lpstr>
      <vt:lpstr>Function Templates</vt:lpstr>
      <vt:lpstr>Implementing Functions</vt:lpstr>
      <vt:lpstr>Bindings</vt:lpstr>
      <vt:lpstr>Function Scaling</vt:lpstr>
      <vt:lpstr>Manage Event Grid</vt:lpstr>
      <vt:lpstr>Overview of Event Grid</vt:lpstr>
      <vt:lpstr>Event Grid Concepts</vt:lpstr>
      <vt:lpstr>Event Grid Examples</vt:lpstr>
      <vt:lpstr>Implementing Event Grid (Part 1)</vt:lpstr>
      <vt:lpstr>Implementing Event Grid (Part 2)</vt:lpstr>
      <vt:lpstr>Managing Service Bus</vt:lpstr>
      <vt:lpstr>Queues</vt:lpstr>
      <vt:lpstr>Topics and Subscriptions</vt:lpstr>
      <vt:lpstr>PowerPoint Presentation</vt:lpstr>
      <vt:lpstr>Implementing Service Bus</vt:lpstr>
      <vt:lpstr>Creating the Namespace</vt:lpstr>
      <vt:lpstr>Create a Queue</vt:lpstr>
      <vt:lpstr>Monitoring Service Bus</vt:lpstr>
      <vt:lpstr>Comparing Service Bus and Storage Queues</vt:lpstr>
      <vt:lpstr>Quiz</vt:lpstr>
      <vt:lpstr>You develop an Azure solution for your company. You have access to an Azure Web App with high traffic demands. A team of developers makes constant changes to the code. You need to ensure that new changes can be published to the Web App without causing dropped requests. What should you configure?  A)Clone options for the Web App B)Deployment Slot on the Web App correct C)Automation Script on the Web App D)Continuous Deployment on the Web App</vt:lpstr>
      <vt:lpstr>You develop an Azure solution that includes a published Web App. You need to authenticate all users of the Web App by using Azure Active Directory. Which two steps should you perform on the Web App?  A)Enable App Service Authentication. B)Enable Application Insights. C)Configure SSL Certificates. D)Configure an Authentication Provider. E)Enable Security Scanning. </vt:lpstr>
      <vt:lpstr>Implement application load  balancing</vt:lpstr>
      <vt:lpstr>PowerPoint Presentation</vt:lpstr>
      <vt:lpstr>Load Balancer</vt:lpstr>
      <vt:lpstr>Public Load Balancer</vt:lpstr>
      <vt:lpstr>Internal Load Balancer</vt:lpstr>
      <vt:lpstr>Load Balancer SKUs</vt:lpstr>
      <vt:lpstr>Backend Pool</vt:lpstr>
      <vt:lpstr>Load Balancer Rules</vt:lpstr>
      <vt:lpstr>Multiple Frontends</vt:lpstr>
      <vt:lpstr>Multiple Frontends (Rule 2)</vt:lpstr>
      <vt:lpstr>Session Persistence</vt:lpstr>
      <vt:lpstr>Health Probes</vt:lpstr>
      <vt:lpstr>PowerPoint Presentation</vt:lpstr>
      <vt:lpstr>Application Gateway Components</vt:lpstr>
      <vt:lpstr>Web Application Firewall</vt:lpstr>
      <vt:lpstr>Health Probes</vt:lpstr>
      <vt:lpstr>Application Gateway Sizing</vt:lpstr>
      <vt:lpstr>Path-Based Routing</vt:lpstr>
      <vt:lpstr>Multiple Site Hosting</vt:lpstr>
      <vt:lpstr>Secure Sockets Layer Offload</vt:lpstr>
      <vt:lpstr>Redirection and Session Affinity</vt:lpstr>
      <vt:lpstr>Integrate on premises network with  Azure virtual network</vt:lpstr>
      <vt:lpstr>PowerPoint Presentation</vt:lpstr>
      <vt:lpstr>Site-to-Site VPN Connections</vt:lpstr>
      <vt:lpstr>PowerPoint Presentation</vt:lpstr>
      <vt:lpstr>Implementing Site-to-Site VPN</vt:lpstr>
      <vt:lpstr>Gateway Subnet</vt:lpstr>
      <vt:lpstr>VPN Gateway</vt:lpstr>
      <vt:lpstr>Local Network Gateway</vt:lpstr>
      <vt:lpstr>Configure the VPN Device</vt:lpstr>
      <vt:lpstr>Configure the VPN Connection</vt:lpstr>
      <vt:lpstr>Verify the VPN Connection</vt:lpstr>
      <vt:lpstr>PowerPoint Presentation</vt:lpstr>
      <vt:lpstr>ExpressRoute</vt:lpstr>
      <vt:lpstr>ExpressRoute Connection Options</vt:lpstr>
      <vt:lpstr>Site-to-Site and ExpressRoute Coexisting Connections</vt:lpstr>
      <vt:lpstr>Manage role-based access control  (RBAC)</vt:lpstr>
      <vt:lpstr>Role-Based Access Control</vt:lpstr>
      <vt:lpstr>Role-Based Access Control</vt:lpstr>
      <vt:lpstr>Built-in Roles</vt:lpstr>
      <vt:lpstr>Role Definitions</vt:lpstr>
      <vt:lpstr>Azure PowerShell and CLI</vt:lpstr>
      <vt:lpstr>PowerPoint Presentation</vt:lpstr>
      <vt:lpstr>Built-in Roles</vt:lpstr>
      <vt:lpstr>Role Definitions</vt:lpstr>
      <vt:lpstr>Role Assignments (PowerShell and CLI)</vt:lpstr>
      <vt:lpstr>Implement Multi-Factor  Authentication (MFA)</vt:lpstr>
      <vt:lpstr>Azure MFA Concepts</vt:lpstr>
      <vt:lpstr>Azure MFA Features</vt:lpstr>
      <vt:lpstr>MFA Licensing and Pricing</vt:lpstr>
      <vt:lpstr>Microsoft Authenticator App</vt:lpstr>
      <vt:lpstr>MFA for Global Admins</vt:lpstr>
      <vt:lpstr>What are You Trying to Secure?</vt:lpstr>
      <vt:lpstr>Where Are Your Users Located?</vt:lpstr>
      <vt:lpstr>What Features Do You Need?</vt:lpstr>
      <vt:lpstr>PowerPoint Presentation</vt:lpstr>
      <vt:lpstr>Video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Conditional Access</vt:lpstr>
      <vt:lpstr>Practice: MFA Authentication Pilot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Study Group  Microsoft Azure Administrator Certification Transition</dc:title>
  <dc:creator>ambers@microsoft.com</dc:creator>
  <cp:lastModifiedBy>Jordan Radkov</cp:lastModifiedBy>
  <cp:revision>18</cp:revision>
  <dcterms:created xsi:type="dcterms:W3CDTF">2019-04-08T12:50:48Z</dcterms:created>
  <dcterms:modified xsi:type="dcterms:W3CDTF">2019-04-16T11:17:30Z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2019-01-18T00:00:00Z</vt:filetime>
  </property>
  <property fmtid="{D5CDD505-2E9C-101B-9397-08002B2CF9AE}" pid="3" name="Creator">
    <vt:lpwstr>Microsoft® PowerPoint® for Office 365</vt:lpwstr>
  </property>
  <property fmtid="{D5CDD505-2E9C-101B-9397-08002B2CF9AE}" pid="4" name="LastSaved">
    <vt:filetime>2019-04-08T00:00:00Z</vt:filetime>
  </property>
  <property fmtid="{D5CDD505-2E9C-101B-9397-08002B2CF9AE}" pid="5" name="MSIP_Label_f42aa342-8706-4288-bd11-ebb85995028c_Enabled">
    <vt:lpwstr>True</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Owner">
    <vt:lpwstr>rajorda@microsoft.com</vt:lpwstr>
  </property>
  <property fmtid="{D5CDD505-2E9C-101B-9397-08002B2CF9AE}" pid="8" name="MSIP_Label_f42aa342-8706-4288-bd11-ebb85995028c_SetDate">
    <vt:lpwstr>2019-04-08T12:52:48.3369205Z</vt:lpwstr>
  </property>
  <property fmtid="{D5CDD505-2E9C-101B-9397-08002B2CF9AE}" pid="9" name="MSIP_Label_f42aa342-8706-4288-bd11-ebb85995028c_Name">
    <vt:lpwstr>General</vt:lpwstr>
  </property>
  <property fmtid="{D5CDD505-2E9C-101B-9397-08002B2CF9AE}" pid="10" name="MSIP_Label_f42aa342-8706-4288-bd11-ebb85995028c_Application">
    <vt:lpwstr>Microsoft Azure Information Protection</vt:lpwstr>
  </property>
  <property fmtid="{D5CDD505-2E9C-101B-9397-08002B2CF9AE}" pid="11" name="MSIP_Label_f42aa342-8706-4288-bd11-ebb85995028c_ActionId">
    <vt:lpwstr>368f46b3-17d4-4131-934a-7e0092138941</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ies>
</file>